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13"/>
  </p:notesMasterIdLst>
  <p:sldIdLst>
    <p:sldId id="256" r:id="rId2"/>
    <p:sldId id="261" r:id="rId3"/>
    <p:sldId id="259" r:id="rId4"/>
    <p:sldId id="262" r:id="rId5"/>
    <p:sldId id="260" r:id="rId6"/>
    <p:sldId id="257" r:id="rId7"/>
    <p:sldId id="258" r:id="rId8"/>
    <p:sldId id="263" r:id="rId9"/>
    <p:sldId id="264" r:id="rId10"/>
    <p:sldId id="265" r:id="rId11"/>
    <p:sldId id="266" r:id="rId12"/>
    <p:sldId id="267" r:id="rId13"/>
    <p:sldId id="272" r:id="rId14"/>
    <p:sldId id="273" r:id="rId15"/>
    <p:sldId id="274" r:id="rId16"/>
    <p:sldId id="268" r:id="rId17"/>
    <p:sldId id="269" r:id="rId18"/>
    <p:sldId id="270" r:id="rId19"/>
    <p:sldId id="271" r:id="rId20"/>
    <p:sldId id="275" r:id="rId21"/>
    <p:sldId id="276" r:id="rId22"/>
    <p:sldId id="277" r:id="rId23"/>
    <p:sldId id="278" r:id="rId24"/>
    <p:sldId id="279" r:id="rId25"/>
    <p:sldId id="280" r:id="rId26"/>
    <p:sldId id="281" r:id="rId27"/>
    <p:sldId id="282" r:id="rId28"/>
    <p:sldId id="283" r:id="rId29"/>
    <p:sldId id="284"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285"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5" r:id="rId70"/>
    <p:sldId id="324"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1" r:id="rId86"/>
    <p:sldId id="344" r:id="rId87"/>
    <p:sldId id="343" r:id="rId88"/>
    <p:sldId id="340" r:id="rId89"/>
    <p:sldId id="345" r:id="rId90"/>
    <p:sldId id="346" r:id="rId91"/>
    <p:sldId id="347" r:id="rId92"/>
    <p:sldId id="348" r:id="rId93"/>
    <p:sldId id="349" r:id="rId94"/>
    <p:sldId id="350" r:id="rId95"/>
    <p:sldId id="351" r:id="rId96"/>
    <p:sldId id="354" r:id="rId97"/>
    <p:sldId id="355" r:id="rId98"/>
    <p:sldId id="356" r:id="rId99"/>
    <p:sldId id="357" r:id="rId100"/>
    <p:sldId id="358" r:id="rId101"/>
    <p:sldId id="359" r:id="rId102"/>
    <p:sldId id="360" r:id="rId103"/>
    <p:sldId id="361" r:id="rId104"/>
    <p:sldId id="362" r:id="rId105"/>
    <p:sldId id="363" r:id="rId106"/>
    <p:sldId id="364" r:id="rId107"/>
    <p:sldId id="365" r:id="rId108"/>
    <p:sldId id="352" r:id="rId109"/>
    <p:sldId id="353" r:id="rId110"/>
    <p:sldId id="367" r:id="rId111"/>
    <p:sldId id="368" r:id="rId1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08" autoAdjust="0"/>
    <p:restoredTop sz="94660"/>
  </p:normalViewPr>
  <p:slideViewPr>
    <p:cSldViewPr>
      <p:cViewPr varScale="1">
        <p:scale>
          <a:sx n="68" d="100"/>
          <a:sy n="68" d="100"/>
        </p:scale>
        <p:origin x="144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ableStyles" Target="tableStyle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diagrams/_rels/data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image" Target="../media/image14.png"/></Relationships>
</file>

<file path=ppt/diagrams/_rels/drawing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image" Target="../media/image14.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2850A6-F23A-4BEE-9F3E-2B03980D2E72}" type="doc">
      <dgm:prSet loTypeId="urn:microsoft.com/office/officeart/2005/8/layout/list1" loCatId="list" qsTypeId="urn:microsoft.com/office/officeart/2005/8/quickstyle/3d8" qsCatId="3D" csTypeId="urn:microsoft.com/office/officeart/2005/8/colors/accent1_2" csCatId="accent1" phldr="1"/>
      <dgm:spPr/>
      <dgm:t>
        <a:bodyPr/>
        <a:lstStyle/>
        <a:p>
          <a:endParaRPr lang="en-US"/>
        </a:p>
      </dgm:t>
    </dgm:pt>
    <dgm:pt modelId="{04F0E901-B60C-4966-9F20-698A2E80C5E2}">
      <dgm:prSet phldrT="[Text]"/>
      <dgm:spPr/>
      <dgm:t>
        <a:bodyPr/>
        <a:lstStyle/>
        <a:p>
          <a:r>
            <a:rPr lang="en-US" dirty="0" err="1"/>
            <a:t>Tes</a:t>
          </a:r>
          <a:r>
            <a:rPr lang="en-US" dirty="0"/>
            <a:t> </a:t>
          </a:r>
          <a:r>
            <a:rPr lang="en-US" dirty="0" err="1"/>
            <a:t>Ulang</a:t>
          </a:r>
          <a:endParaRPr lang="en-US" dirty="0"/>
        </a:p>
      </dgm:t>
    </dgm:pt>
    <dgm:pt modelId="{2E468783-BF9F-44F9-8BF6-38BD0D6C40AE}" type="parTrans" cxnId="{B3BC0F0E-3CE2-4344-A2C0-1737293288E9}">
      <dgm:prSet/>
      <dgm:spPr/>
      <dgm:t>
        <a:bodyPr/>
        <a:lstStyle/>
        <a:p>
          <a:endParaRPr lang="en-US"/>
        </a:p>
      </dgm:t>
    </dgm:pt>
    <dgm:pt modelId="{B7CB67F4-E7CD-4083-B734-14EA86F42A28}" type="sibTrans" cxnId="{B3BC0F0E-3CE2-4344-A2C0-1737293288E9}">
      <dgm:prSet/>
      <dgm:spPr/>
      <dgm:t>
        <a:bodyPr/>
        <a:lstStyle/>
        <a:p>
          <a:endParaRPr lang="en-US"/>
        </a:p>
      </dgm:t>
    </dgm:pt>
    <dgm:pt modelId="{078F4681-68F1-4DCB-B9AA-F91214B69185}">
      <dgm:prSet phldrT="[Text]"/>
      <dgm:spPr/>
      <dgm:t>
        <a:bodyPr/>
        <a:lstStyle/>
        <a:p>
          <a:r>
            <a:rPr lang="en-US" dirty="0"/>
            <a:t>Test </a:t>
          </a:r>
          <a:r>
            <a:rPr lang="en-US" dirty="0" err="1"/>
            <a:t>Paralel</a:t>
          </a:r>
          <a:endParaRPr lang="en-US" dirty="0"/>
        </a:p>
      </dgm:t>
    </dgm:pt>
    <dgm:pt modelId="{4CB26003-406E-4D31-9237-69442EC3BBB2}" type="parTrans" cxnId="{84D0D8CD-50E7-4FA2-8173-BE64F987056B}">
      <dgm:prSet/>
      <dgm:spPr/>
      <dgm:t>
        <a:bodyPr/>
        <a:lstStyle/>
        <a:p>
          <a:endParaRPr lang="en-US"/>
        </a:p>
      </dgm:t>
    </dgm:pt>
    <dgm:pt modelId="{8AA75261-3A4A-4B39-B17D-23B2B55BB455}" type="sibTrans" cxnId="{84D0D8CD-50E7-4FA2-8173-BE64F987056B}">
      <dgm:prSet/>
      <dgm:spPr/>
      <dgm:t>
        <a:bodyPr/>
        <a:lstStyle/>
        <a:p>
          <a:endParaRPr lang="en-US"/>
        </a:p>
      </dgm:t>
    </dgm:pt>
    <dgm:pt modelId="{36572012-41C2-48EC-9BAD-6B218FCA967E}">
      <dgm:prSet phldrT="[Text]"/>
      <dgm:spPr/>
      <dgm:t>
        <a:bodyPr/>
        <a:lstStyle/>
        <a:p>
          <a:r>
            <a:rPr lang="en-US" dirty="0" err="1"/>
            <a:t>Konsistensi</a:t>
          </a:r>
          <a:r>
            <a:rPr lang="en-US" dirty="0"/>
            <a:t> Internal</a:t>
          </a:r>
        </a:p>
      </dgm:t>
    </dgm:pt>
    <dgm:pt modelId="{CC96CBFC-526A-46DC-B1B7-D859D57B16D8}" type="parTrans" cxnId="{9D081C2A-8B6B-4DAA-B5BE-4327F9D1EA81}">
      <dgm:prSet/>
      <dgm:spPr/>
      <dgm:t>
        <a:bodyPr/>
        <a:lstStyle/>
        <a:p>
          <a:endParaRPr lang="en-US"/>
        </a:p>
      </dgm:t>
    </dgm:pt>
    <dgm:pt modelId="{D83CC667-7CCF-4084-98BD-3E30957C49E7}" type="sibTrans" cxnId="{9D081C2A-8B6B-4DAA-B5BE-4327F9D1EA81}">
      <dgm:prSet/>
      <dgm:spPr/>
      <dgm:t>
        <a:bodyPr/>
        <a:lstStyle/>
        <a:p>
          <a:endParaRPr lang="en-US"/>
        </a:p>
      </dgm:t>
    </dgm:pt>
    <dgm:pt modelId="{49D20274-5E4D-41E7-BDBB-4695DC2ED9E5}" type="pres">
      <dgm:prSet presAssocID="{3C2850A6-F23A-4BEE-9F3E-2B03980D2E72}" presName="linear" presStyleCnt="0">
        <dgm:presLayoutVars>
          <dgm:dir/>
          <dgm:animLvl val="lvl"/>
          <dgm:resizeHandles val="exact"/>
        </dgm:presLayoutVars>
      </dgm:prSet>
      <dgm:spPr/>
    </dgm:pt>
    <dgm:pt modelId="{3516587E-8BC9-4EE8-A662-1D44B48004BD}" type="pres">
      <dgm:prSet presAssocID="{04F0E901-B60C-4966-9F20-698A2E80C5E2}" presName="parentLin" presStyleCnt="0"/>
      <dgm:spPr/>
    </dgm:pt>
    <dgm:pt modelId="{D9C0FE1C-2F0F-4516-BCFF-9C42450DE945}" type="pres">
      <dgm:prSet presAssocID="{04F0E901-B60C-4966-9F20-698A2E80C5E2}" presName="parentLeftMargin" presStyleLbl="node1" presStyleIdx="0" presStyleCnt="3"/>
      <dgm:spPr/>
    </dgm:pt>
    <dgm:pt modelId="{5E21947F-F84C-4AF8-BF59-88A08A55E1F8}" type="pres">
      <dgm:prSet presAssocID="{04F0E901-B60C-4966-9F20-698A2E80C5E2}" presName="parentText" presStyleLbl="node1" presStyleIdx="0" presStyleCnt="3">
        <dgm:presLayoutVars>
          <dgm:chMax val="0"/>
          <dgm:bulletEnabled val="1"/>
        </dgm:presLayoutVars>
      </dgm:prSet>
      <dgm:spPr/>
    </dgm:pt>
    <dgm:pt modelId="{05E8A21E-E9AB-4E0E-A47C-A9811AEAA0DE}" type="pres">
      <dgm:prSet presAssocID="{04F0E901-B60C-4966-9F20-698A2E80C5E2}" presName="negativeSpace" presStyleCnt="0"/>
      <dgm:spPr/>
    </dgm:pt>
    <dgm:pt modelId="{C1ACE596-F95A-4610-B9F3-D109A8F730EC}" type="pres">
      <dgm:prSet presAssocID="{04F0E901-B60C-4966-9F20-698A2E80C5E2}" presName="childText" presStyleLbl="conFgAcc1" presStyleIdx="0" presStyleCnt="3">
        <dgm:presLayoutVars>
          <dgm:bulletEnabled val="1"/>
        </dgm:presLayoutVars>
      </dgm:prSet>
      <dgm:spPr/>
    </dgm:pt>
    <dgm:pt modelId="{5C7DFBE3-5F17-4C34-8CC7-87D6E64E97DE}" type="pres">
      <dgm:prSet presAssocID="{B7CB67F4-E7CD-4083-B734-14EA86F42A28}" presName="spaceBetweenRectangles" presStyleCnt="0"/>
      <dgm:spPr/>
    </dgm:pt>
    <dgm:pt modelId="{74CDAAB4-030F-468F-84CD-853B50E805BD}" type="pres">
      <dgm:prSet presAssocID="{078F4681-68F1-4DCB-B9AA-F91214B69185}" presName="parentLin" presStyleCnt="0"/>
      <dgm:spPr/>
    </dgm:pt>
    <dgm:pt modelId="{16B7654D-CFBA-4EC5-898E-4E2BAE5C4C03}" type="pres">
      <dgm:prSet presAssocID="{078F4681-68F1-4DCB-B9AA-F91214B69185}" presName="parentLeftMargin" presStyleLbl="node1" presStyleIdx="0" presStyleCnt="3"/>
      <dgm:spPr/>
    </dgm:pt>
    <dgm:pt modelId="{5844EA5B-6676-4026-8843-2C542A2F3DE5}" type="pres">
      <dgm:prSet presAssocID="{078F4681-68F1-4DCB-B9AA-F91214B69185}" presName="parentText" presStyleLbl="node1" presStyleIdx="1" presStyleCnt="3">
        <dgm:presLayoutVars>
          <dgm:chMax val="0"/>
          <dgm:bulletEnabled val="1"/>
        </dgm:presLayoutVars>
      </dgm:prSet>
      <dgm:spPr/>
    </dgm:pt>
    <dgm:pt modelId="{6ED8FBC0-2A61-4BDB-A4D7-3E42FFF896FF}" type="pres">
      <dgm:prSet presAssocID="{078F4681-68F1-4DCB-B9AA-F91214B69185}" presName="negativeSpace" presStyleCnt="0"/>
      <dgm:spPr/>
    </dgm:pt>
    <dgm:pt modelId="{ED3AF8E3-D6E6-4F79-A3A5-E111540F5EAF}" type="pres">
      <dgm:prSet presAssocID="{078F4681-68F1-4DCB-B9AA-F91214B69185}" presName="childText" presStyleLbl="conFgAcc1" presStyleIdx="1" presStyleCnt="3">
        <dgm:presLayoutVars>
          <dgm:bulletEnabled val="1"/>
        </dgm:presLayoutVars>
      </dgm:prSet>
      <dgm:spPr/>
    </dgm:pt>
    <dgm:pt modelId="{21027CC4-48C7-499C-BDBE-8E43D71BA08B}" type="pres">
      <dgm:prSet presAssocID="{8AA75261-3A4A-4B39-B17D-23B2B55BB455}" presName="spaceBetweenRectangles" presStyleCnt="0"/>
      <dgm:spPr/>
    </dgm:pt>
    <dgm:pt modelId="{7A98B9E9-1EB5-4E28-8578-353650817EDE}" type="pres">
      <dgm:prSet presAssocID="{36572012-41C2-48EC-9BAD-6B218FCA967E}" presName="parentLin" presStyleCnt="0"/>
      <dgm:spPr/>
    </dgm:pt>
    <dgm:pt modelId="{4ADD2CD3-A151-4D16-9593-97963C33774C}" type="pres">
      <dgm:prSet presAssocID="{36572012-41C2-48EC-9BAD-6B218FCA967E}" presName="parentLeftMargin" presStyleLbl="node1" presStyleIdx="1" presStyleCnt="3"/>
      <dgm:spPr/>
    </dgm:pt>
    <dgm:pt modelId="{7E2EF91A-1F15-462A-8BD4-CD80BF5573EA}" type="pres">
      <dgm:prSet presAssocID="{36572012-41C2-48EC-9BAD-6B218FCA967E}" presName="parentText" presStyleLbl="node1" presStyleIdx="2" presStyleCnt="3">
        <dgm:presLayoutVars>
          <dgm:chMax val="0"/>
          <dgm:bulletEnabled val="1"/>
        </dgm:presLayoutVars>
      </dgm:prSet>
      <dgm:spPr/>
    </dgm:pt>
    <dgm:pt modelId="{B7E5ECFF-2AEB-44B0-BA29-A090BF6B517D}" type="pres">
      <dgm:prSet presAssocID="{36572012-41C2-48EC-9BAD-6B218FCA967E}" presName="negativeSpace" presStyleCnt="0"/>
      <dgm:spPr/>
    </dgm:pt>
    <dgm:pt modelId="{F082973D-40BA-4CC0-8787-DED6A4308292}" type="pres">
      <dgm:prSet presAssocID="{36572012-41C2-48EC-9BAD-6B218FCA967E}" presName="childText" presStyleLbl="conFgAcc1" presStyleIdx="2" presStyleCnt="3">
        <dgm:presLayoutVars>
          <dgm:bulletEnabled val="1"/>
        </dgm:presLayoutVars>
      </dgm:prSet>
      <dgm:spPr/>
    </dgm:pt>
  </dgm:ptLst>
  <dgm:cxnLst>
    <dgm:cxn modelId="{B3BC0F0E-3CE2-4344-A2C0-1737293288E9}" srcId="{3C2850A6-F23A-4BEE-9F3E-2B03980D2E72}" destId="{04F0E901-B60C-4966-9F20-698A2E80C5E2}" srcOrd="0" destOrd="0" parTransId="{2E468783-BF9F-44F9-8BF6-38BD0D6C40AE}" sibTransId="{B7CB67F4-E7CD-4083-B734-14EA86F42A28}"/>
    <dgm:cxn modelId="{7FD77B18-B8CB-48D8-BAF5-9AAC48B386FC}" type="presOf" srcId="{3C2850A6-F23A-4BEE-9F3E-2B03980D2E72}" destId="{49D20274-5E4D-41E7-BDBB-4695DC2ED9E5}" srcOrd="0" destOrd="0" presId="urn:microsoft.com/office/officeart/2005/8/layout/list1"/>
    <dgm:cxn modelId="{626A7422-7F11-471E-A901-C9CE331768A6}" type="presOf" srcId="{078F4681-68F1-4DCB-B9AA-F91214B69185}" destId="{16B7654D-CFBA-4EC5-898E-4E2BAE5C4C03}" srcOrd="0" destOrd="0" presId="urn:microsoft.com/office/officeart/2005/8/layout/list1"/>
    <dgm:cxn modelId="{9D081C2A-8B6B-4DAA-B5BE-4327F9D1EA81}" srcId="{3C2850A6-F23A-4BEE-9F3E-2B03980D2E72}" destId="{36572012-41C2-48EC-9BAD-6B218FCA967E}" srcOrd="2" destOrd="0" parTransId="{CC96CBFC-526A-46DC-B1B7-D859D57B16D8}" sibTransId="{D83CC667-7CCF-4084-98BD-3E30957C49E7}"/>
    <dgm:cxn modelId="{9846BD32-FDCB-4AD4-A6B1-79FBDB8FA076}" type="presOf" srcId="{04F0E901-B60C-4966-9F20-698A2E80C5E2}" destId="{D9C0FE1C-2F0F-4516-BCFF-9C42450DE945}" srcOrd="0" destOrd="0" presId="urn:microsoft.com/office/officeart/2005/8/layout/list1"/>
    <dgm:cxn modelId="{2C86FF5C-3613-4794-BA60-C79F9DA7DC59}" type="presOf" srcId="{36572012-41C2-48EC-9BAD-6B218FCA967E}" destId="{7E2EF91A-1F15-462A-8BD4-CD80BF5573EA}" srcOrd="1" destOrd="0" presId="urn:microsoft.com/office/officeart/2005/8/layout/list1"/>
    <dgm:cxn modelId="{90F2915A-7549-42C8-91D2-68B7745C92EC}" type="presOf" srcId="{078F4681-68F1-4DCB-B9AA-F91214B69185}" destId="{5844EA5B-6676-4026-8843-2C542A2F3DE5}" srcOrd="1" destOrd="0" presId="urn:microsoft.com/office/officeart/2005/8/layout/list1"/>
    <dgm:cxn modelId="{5D800B8B-070A-417C-8107-2B9BFBFB3F42}" type="presOf" srcId="{04F0E901-B60C-4966-9F20-698A2E80C5E2}" destId="{5E21947F-F84C-4AF8-BF59-88A08A55E1F8}" srcOrd="1" destOrd="0" presId="urn:microsoft.com/office/officeart/2005/8/layout/list1"/>
    <dgm:cxn modelId="{84D0D8CD-50E7-4FA2-8173-BE64F987056B}" srcId="{3C2850A6-F23A-4BEE-9F3E-2B03980D2E72}" destId="{078F4681-68F1-4DCB-B9AA-F91214B69185}" srcOrd="1" destOrd="0" parTransId="{4CB26003-406E-4D31-9237-69442EC3BBB2}" sibTransId="{8AA75261-3A4A-4B39-B17D-23B2B55BB455}"/>
    <dgm:cxn modelId="{E1AF5BD4-23E4-4A40-B641-F402C45A9651}" type="presOf" srcId="{36572012-41C2-48EC-9BAD-6B218FCA967E}" destId="{4ADD2CD3-A151-4D16-9593-97963C33774C}" srcOrd="0" destOrd="0" presId="urn:microsoft.com/office/officeart/2005/8/layout/list1"/>
    <dgm:cxn modelId="{616456D9-1F3C-48B1-829F-B0CDA58FDB1D}" type="presParOf" srcId="{49D20274-5E4D-41E7-BDBB-4695DC2ED9E5}" destId="{3516587E-8BC9-4EE8-A662-1D44B48004BD}" srcOrd="0" destOrd="0" presId="urn:microsoft.com/office/officeart/2005/8/layout/list1"/>
    <dgm:cxn modelId="{811B8707-4687-4029-BF7C-DE692B336B65}" type="presParOf" srcId="{3516587E-8BC9-4EE8-A662-1D44B48004BD}" destId="{D9C0FE1C-2F0F-4516-BCFF-9C42450DE945}" srcOrd="0" destOrd="0" presId="urn:microsoft.com/office/officeart/2005/8/layout/list1"/>
    <dgm:cxn modelId="{B8E1627C-D6FF-4F6B-A186-D5DD8442F1FA}" type="presParOf" srcId="{3516587E-8BC9-4EE8-A662-1D44B48004BD}" destId="{5E21947F-F84C-4AF8-BF59-88A08A55E1F8}" srcOrd="1" destOrd="0" presId="urn:microsoft.com/office/officeart/2005/8/layout/list1"/>
    <dgm:cxn modelId="{584961D8-47A7-475D-8CA9-6B34D9C9DF6C}" type="presParOf" srcId="{49D20274-5E4D-41E7-BDBB-4695DC2ED9E5}" destId="{05E8A21E-E9AB-4E0E-A47C-A9811AEAA0DE}" srcOrd="1" destOrd="0" presId="urn:microsoft.com/office/officeart/2005/8/layout/list1"/>
    <dgm:cxn modelId="{3B99C850-D444-4753-BF8C-5863B06858F9}" type="presParOf" srcId="{49D20274-5E4D-41E7-BDBB-4695DC2ED9E5}" destId="{C1ACE596-F95A-4610-B9F3-D109A8F730EC}" srcOrd="2" destOrd="0" presId="urn:microsoft.com/office/officeart/2005/8/layout/list1"/>
    <dgm:cxn modelId="{B840A8DB-F207-480D-97BF-6A0F5B3D74AD}" type="presParOf" srcId="{49D20274-5E4D-41E7-BDBB-4695DC2ED9E5}" destId="{5C7DFBE3-5F17-4C34-8CC7-87D6E64E97DE}" srcOrd="3" destOrd="0" presId="urn:microsoft.com/office/officeart/2005/8/layout/list1"/>
    <dgm:cxn modelId="{BD9A1DD1-002B-4789-B136-59D1DDAB961C}" type="presParOf" srcId="{49D20274-5E4D-41E7-BDBB-4695DC2ED9E5}" destId="{74CDAAB4-030F-468F-84CD-853B50E805BD}" srcOrd="4" destOrd="0" presId="urn:microsoft.com/office/officeart/2005/8/layout/list1"/>
    <dgm:cxn modelId="{A5E2E083-87DF-4B02-A157-856CF276049D}" type="presParOf" srcId="{74CDAAB4-030F-468F-84CD-853B50E805BD}" destId="{16B7654D-CFBA-4EC5-898E-4E2BAE5C4C03}" srcOrd="0" destOrd="0" presId="urn:microsoft.com/office/officeart/2005/8/layout/list1"/>
    <dgm:cxn modelId="{5B5B14A1-346F-4563-A983-D2D20A6E133D}" type="presParOf" srcId="{74CDAAB4-030F-468F-84CD-853B50E805BD}" destId="{5844EA5B-6676-4026-8843-2C542A2F3DE5}" srcOrd="1" destOrd="0" presId="urn:microsoft.com/office/officeart/2005/8/layout/list1"/>
    <dgm:cxn modelId="{C52D8C72-F62A-44F2-AFC6-AB4D6DCE1CE0}" type="presParOf" srcId="{49D20274-5E4D-41E7-BDBB-4695DC2ED9E5}" destId="{6ED8FBC0-2A61-4BDB-A4D7-3E42FFF896FF}" srcOrd="5" destOrd="0" presId="urn:microsoft.com/office/officeart/2005/8/layout/list1"/>
    <dgm:cxn modelId="{A419C28F-589B-46FF-9A8F-2A90EF0B664D}" type="presParOf" srcId="{49D20274-5E4D-41E7-BDBB-4695DC2ED9E5}" destId="{ED3AF8E3-D6E6-4F79-A3A5-E111540F5EAF}" srcOrd="6" destOrd="0" presId="urn:microsoft.com/office/officeart/2005/8/layout/list1"/>
    <dgm:cxn modelId="{2D0723CE-42F6-4C7B-A318-9E0E8D6C6287}" type="presParOf" srcId="{49D20274-5E4D-41E7-BDBB-4695DC2ED9E5}" destId="{21027CC4-48C7-499C-BDBE-8E43D71BA08B}" srcOrd="7" destOrd="0" presId="urn:microsoft.com/office/officeart/2005/8/layout/list1"/>
    <dgm:cxn modelId="{A1ABDA65-5686-48E6-9043-5F13BA592756}" type="presParOf" srcId="{49D20274-5E4D-41E7-BDBB-4695DC2ED9E5}" destId="{7A98B9E9-1EB5-4E28-8578-353650817EDE}" srcOrd="8" destOrd="0" presId="urn:microsoft.com/office/officeart/2005/8/layout/list1"/>
    <dgm:cxn modelId="{2E736DF9-9726-4F5D-BF2C-60D001D7D283}" type="presParOf" srcId="{7A98B9E9-1EB5-4E28-8578-353650817EDE}" destId="{4ADD2CD3-A151-4D16-9593-97963C33774C}" srcOrd="0" destOrd="0" presId="urn:microsoft.com/office/officeart/2005/8/layout/list1"/>
    <dgm:cxn modelId="{8247F195-460B-4643-A270-004B018C2A4F}" type="presParOf" srcId="{7A98B9E9-1EB5-4E28-8578-353650817EDE}" destId="{7E2EF91A-1F15-462A-8BD4-CD80BF5573EA}" srcOrd="1" destOrd="0" presId="urn:microsoft.com/office/officeart/2005/8/layout/list1"/>
    <dgm:cxn modelId="{C9C547E9-6166-4647-B06B-D91FB2CFE45D}" type="presParOf" srcId="{49D20274-5E4D-41E7-BDBB-4695DC2ED9E5}" destId="{B7E5ECFF-2AEB-44B0-BA29-A090BF6B517D}" srcOrd="9" destOrd="0" presId="urn:microsoft.com/office/officeart/2005/8/layout/list1"/>
    <dgm:cxn modelId="{C7F82F2E-1DB9-4A30-81AE-4DA82DA9736F}" type="presParOf" srcId="{49D20274-5E4D-41E7-BDBB-4695DC2ED9E5}" destId="{F082973D-40BA-4CC0-8787-DED6A4308292}"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852F7ED-855F-4087-9F0E-A840D64CD656}" type="doc">
      <dgm:prSet loTypeId="urn:microsoft.com/office/officeart/2005/8/layout/vList4#1" loCatId="list" qsTypeId="urn:microsoft.com/office/officeart/2005/8/quickstyle/3d3" qsCatId="3D" csTypeId="urn:microsoft.com/office/officeart/2005/8/colors/accent1_2" csCatId="accent1" phldr="1"/>
      <dgm:spPr/>
      <dgm:t>
        <a:bodyPr/>
        <a:lstStyle/>
        <a:p>
          <a:endParaRPr lang="en-US"/>
        </a:p>
      </dgm:t>
    </dgm:pt>
    <dgm:pt modelId="{A9982728-230C-43FD-80D4-F5DF12FB31EB}">
      <dgm:prSet phldrT="[Text]"/>
      <dgm:spPr/>
      <dgm:t>
        <a:bodyPr/>
        <a:lstStyle/>
        <a:p>
          <a:r>
            <a:rPr lang="en-US" dirty="0"/>
            <a:t>Random</a:t>
          </a:r>
        </a:p>
      </dgm:t>
    </dgm:pt>
    <dgm:pt modelId="{E8441B35-5670-49B6-93ED-2F973A1E6C41}" type="parTrans" cxnId="{26971A05-DA4D-4A04-B991-B594104D16A8}">
      <dgm:prSet/>
      <dgm:spPr/>
      <dgm:t>
        <a:bodyPr/>
        <a:lstStyle/>
        <a:p>
          <a:endParaRPr lang="en-US"/>
        </a:p>
      </dgm:t>
    </dgm:pt>
    <dgm:pt modelId="{D15A592B-18EA-4770-82DB-FF1621EE6B6A}" type="sibTrans" cxnId="{26971A05-DA4D-4A04-B991-B594104D16A8}">
      <dgm:prSet/>
      <dgm:spPr/>
      <dgm:t>
        <a:bodyPr/>
        <a:lstStyle/>
        <a:p>
          <a:endParaRPr lang="en-US"/>
        </a:p>
      </dgm:t>
    </dgm:pt>
    <dgm:pt modelId="{B33CC74E-E39C-4976-8CF6-2DD3A101F66B}">
      <dgm:prSet phldrT="[Text]"/>
      <dgm:spPr/>
      <dgm:t>
        <a:bodyPr/>
        <a:lstStyle/>
        <a:p>
          <a:r>
            <a:rPr lang="en-US" dirty="0" err="1"/>
            <a:t>Penentuan</a:t>
          </a:r>
          <a:r>
            <a:rPr lang="en-US" dirty="0"/>
            <a:t> </a:t>
          </a:r>
          <a:r>
            <a:rPr lang="en-US" dirty="0" err="1"/>
            <a:t>kelompok</a:t>
          </a:r>
          <a:r>
            <a:rPr lang="en-US" dirty="0"/>
            <a:t> </a:t>
          </a:r>
          <a:r>
            <a:rPr lang="en-US" dirty="0" err="1"/>
            <a:t>berdasar</a:t>
          </a:r>
          <a:r>
            <a:rPr lang="en-US" dirty="0"/>
            <a:t> </a:t>
          </a:r>
          <a:r>
            <a:rPr lang="en-US" dirty="0" err="1"/>
            <a:t>kriteria</a:t>
          </a:r>
          <a:r>
            <a:rPr lang="en-US" dirty="0"/>
            <a:t> </a:t>
          </a:r>
          <a:r>
            <a:rPr lang="en-US" dirty="0" err="1"/>
            <a:t>acak</a:t>
          </a:r>
          <a:endParaRPr lang="en-US" dirty="0"/>
        </a:p>
      </dgm:t>
    </dgm:pt>
    <dgm:pt modelId="{0058CC80-6932-4762-9D32-01B756D1A3E9}" type="parTrans" cxnId="{E73EF99B-CBC3-4AC8-9E20-EEC97FCB3748}">
      <dgm:prSet/>
      <dgm:spPr/>
      <dgm:t>
        <a:bodyPr/>
        <a:lstStyle/>
        <a:p>
          <a:endParaRPr lang="en-US"/>
        </a:p>
      </dgm:t>
    </dgm:pt>
    <dgm:pt modelId="{36D866DB-0324-4C84-834B-40D48D2EE6F5}" type="sibTrans" cxnId="{E73EF99B-CBC3-4AC8-9E20-EEC97FCB3748}">
      <dgm:prSet/>
      <dgm:spPr/>
      <dgm:t>
        <a:bodyPr/>
        <a:lstStyle/>
        <a:p>
          <a:endParaRPr lang="en-US"/>
        </a:p>
      </dgm:t>
    </dgm:pt>
    <dgm:pt modelId="{3BB8410E-5963-4582-A724-B0CDA9B03AA1}">
      <dgm:prSet phldrT="[Text]" phldr="1"/>
      <dgm:spPr/>
      <dgm:t>
        <a:bodyPr/>
        <a:lstStyle/>
        <a:p>
          <a:endParaRPr lang="en-US"/>
        </a:p>
      </dgm:t>
    </dgm:pt>
    <dgm:pt modelId="{13EFB93D-F010-4678-BFE6-C6AE8663F387}" type="parTrans" cxnId="{A806ABC0-5AA5-485E-851D-9BFFE5947348}">
      <dgm:prSet/>
      <dgm:spPr/>
      <dgm:t>
        <a:bodyPr/>
        <a:lstStyle/>
        <a:p>
          <a:endParaRPr lang="en-US"/>
        </a:p>
      </dgm:t>
    </dgm:pt>
    <dgm:pt modelId="{86FF4B7E-1A88-4D99-B73A-5520BA886B73}" type="sibTrans" cxnId="{A806ABC0-5AA5-485E-851D-9BFFE5947348}">
      <dgm:prSet/>
      <dgm:spPr/>
      <dgm:t>
        <a:bodyPr/>
        <a:lstStyle/>
        <a:p>
          <a:endParaRPr lang="en-US"/>
        </a:p>
      </dgm:t>
    </dgm:pt>
    <dgm:pt modelId="{B4AF563F-1427-4B79-A498-1F557ACFBFB6}">
      <dgm:prSet phldrT="[Text]"/>
      <dgm:spPr/>
      <dgm:t>
        <a:bodyPr/>
        <a:lstStyle/>
        <a:p>
          <a:r>
            <a:rPr lang="en-US" dirty="0" err="1"/>
            <a:t>Ganjil</a:t>
          </a:r>
          <a:r>
            <a:rPr lang="en-US" dirty="0"/>
            <a:t> </a:t>
          </a:r>
          <a:r>
            <a:rPr lang="en-US" dirty="0" err="1"/>
            <a:t>Genap</a:t>
          </a:r>
          <a:endParaRPr lang="en-US" dirty="0"/>
        </a:p>
      </dgm:t>
    </dgm:pt>
    <dgm:pt modelId="{C4A21C4D-FC6C-4109-A15A-646CF2A2647D}" type="parTrans" cxnId="{C6E3CCE6-7336-4270-985D-A664F51AEE78}">
      <dgm:prSet/>
      <dgm:spPr/>
      <dgm:t>
        <a:bodyPr/>
        <a:lstStyle/>
        <a:p>
          <a:endParaRPr lang="en-US"/>
        </a:p>
      </dgm:t>
    </dgm:pt>
    <dgm:pt modelId="{1629CBA4-F631-46F8-ACC5-BB29BB7AD0A9}" type="sibTrans" cxnId="{C6E3CCE6-7336-4270-985D-A664F51AEE78}">
      <dgm:prSet/>
      <dgm:spPr/>
      <dgm:t>
        <a:bodyPr/>
        <a:lstStyle/>
        <a:p>
          <a:endParaRPr lang="en-US"/>
        </a:p>
      </dgm:t>
    </dgm:pt>
    <dgm:pt modelId="{09E73A96-456B-47AA-A65E-CDC3B67EF7DB}">
      <dgm:prSet phldrT="[Text]"/>
      <dgm:spPr/>
      <dgm:t>
        <a:bodyPr/>
        <a:lstStyle/>
        <a:p>
          <a:r>
            <a:rPr lang="en-US" dirty="0" err="1"/>
            <a:t>Penentuan</a:t>
          </a:r>
          <a:r>
            <a:rPr lang="en-US" dirty="0"/>
            <a:t> </a:t>
          </a:r>
          <a:r>
            <a:rPr lang="en-US" dirty="0" err="1"/>
            <a:t>kelompok</a:t>
          </a:r>
          <a:r>
            <a:rPr lang="en-US" dirty="0"/>
            <a:t> </a:t>
          </a:r>
          <a:r>
            <a:rPr lang="en-US" dirty="0" err="1"/>
            <a:t>berdasar</a:t>
          </a:r>
          <a:r>
            <a:rPr lang="en-US" dirty="0"/>
            <a:t> item </a:t>
          </a:r>
          <a:r>
            <a:rPr lang="en-US" dirty="0" err="1"/>
            <a:t>ganjil</a:t>
          </a:r>
          <a:r>
            <a:rPr lang="en-US" dirty="0"/>
            <a:t> </a:t>
          </a:r>
          <a:r>
            <a:rPr lang="en-US" dirty="0" err="1"/>
            <a:t>genap</a:t>
          </a:r>
          <a:endParaRPr lang="en-US" dirty="0"/>
        </a:p>
      </dgm:t>
    </dgm:pt>
    <dgm:pt modelId="{0CFAE9F1-B09F-4C3E-BBD8-EA2AA8D532A8}" type="parTrans" cxnId="{B1CB510C-FA93-44AC-944C-C9D0D1FF1A8F}">
      <dgm:prSet/>
      <dgm:spPr/>
      <dgm:t>
        <a:bodyPr/>
        <a:lstStyle/>
        <a:p>
          <a:endParaRPr lang="en-US"/>
        </a:p>
      </dgm:t>
    </dgm:pt>
    <dgm:pt modelId="{5CE92908-DF49-47D0-B0D7-F1CD1811993A}" type="sibTrans" cxnId="{B1CB510C-FA93-44AC-944C-C9D0D1FF1A8F}">
      <dgm:prSet/>
      <dgm:spPr/>
      <dgm:t>
        <a:bodyPr/>
        <a:lstStyle/>
        <a:p>
          <a:endParaRPr lang="en-US"/>
        </a:p>
      </dgm:t>
    </dgm:pt>
    <dgm:pt modelId="{E0F7AE13-4A71-4E79-B63B-A3960F2B7C79}">
      <dgm:prSet phldrT="[Text]" phldr="1"/>
      <dgm:spPr/>
      <dgm:t>
        <a:bodyPr/>
        <a:lstStyle/>
        <a:p>
          <a:endParaRPr lang="en-US"/>
        </a:p>
      </dgm:t>
    </dgm:pt>
    <dgm:pt modelId="{FA37D4B5-7256-4102-ABAA-EBF3D9E75262}" type="parTrans" cxnId="{8016138E-4A6D-4800-B9F0-6FE75E9B3AD0}">
      <dgm:prSet/>
      <dgm:spPr/>
      <dgm:t>
        <a:bodyPr/>
        <a:lstStyle/>
        <a:p>
          <a:endParaRPr lang="en-US"/>
        </a:p>
      </dgm:t>
    </dgm:pt>
    <dgm:pt modelId="{141D6630-1803-47D7-B326-A823DD4C9840}" type="sibTrans" cxnId="{8016138E-4A6D-4800-B9F0-6FE75E9B3AD0}">
      <dgm:prSet/>
      <dgm:spPr/>
      <dgm:t>
        <a:bodyPr/>
        <a:lstStyle/>
        <a:p>
          <a:endParaRPr lang="en-US"/>
        </a:p>
      </dgm:t>
    </dgm:pt>
    <dgm:pt modelId="{CA001D60-8A47-46DF-A356-69AB7F136A38}">
      <dgm:prSet phldrT="[Text]"/>
      <dgm:spPr/>
      <dgm:t>
        <a:bodyPr/>
        <a:lstStyle/>
        <a:p>
          <a:r>
            <a:rPr lang="en-US" dirty="0"/>
            <a:t>Matched Random Subset</a:t>
          </a:r>
        </a:p>
      </dgm:t>
    </dgm:pt>
    <dgm:pt modelId="{90119173-95E2-4A11-98AE-8EA4280BCFA6}" type="parTrans" cxnId="{C166CAA8-0C6D-4F37-9E47-A702E55EA785}">
      <dgm:prSet/>
      <dgm:spPr/>
      <dgm:t>
        <a:bodyPr/>
        <a:lstStyle/>
        <a:p>
          <a:endParaRPr lang="en-US"/>
        </a:p>
      </dgm:t>
    </dgm:pt>
    <dgm:pt modelId="{4B6DF80C-B375-46CD-95B1-1BD0D6A8F85A}" type="sibTrans" cxnId="{C166CAA8-0C6D-4F37-9E47-A702E55EA785}">
      <dgm:prSet/>
      <dgm:spPr/>
      <dgm:t>
        <a:bodyPr/>
        <a:lstStyle/>
        <a:p>
          <a:endParaRPr lang="en-US"/>
        </a:p>
      </dgm:t>
    </dgm:pt>
    <dgm:pt modelId="{9ED0DEA2-663A-4495-A482-8AE7A6E56548}">
      <dgm:prSet phldrT="[Text]"/>
      <dgm:spPr/>
      <dgm:t>
        <a:bodyPr/>
        <a:lstStyle/>
        <a:p>
          <a:r>
            <a:rPr lang="en-US" dirty="0" err="1"/>
            <a:t>Berdasar</a:t>
          </a:r>
          <a:r>
            <a:rPr lang="en-US" dirty="0"/>
            <a:t> </a:t>
          </a:r>
          <a:r>
            <a:rPr lang="en-US" dirty="0" err="1"/>
            <a:t>taraf</a:t>
          </a:r>
          <a:r>
            <a:rPr lang="en-US" dirty="0"/>
            <a:t> </a:t>
          </a:r>
          <a:r>
            <a:rPr lang="en-US" dirty="0" err="1"/>
            <a:t>kesukaran</a:t>
          </a:r>
          <a:r>
            <a:rPr lang="en-US" dirty="0"/>
            <a:t> </a:t>
          </a:r>
          <a:r>
            <a:rPr lang="en-US" dirty="0" err="1"/>
            <a:t>dan</a:t>
          </a:r>
          <a:r>
            <a:rPr lang="en-US" dirty="0"/>
            <a:t> </a:t>
          </a:r>
          <a:r>
            <a:rPr lang="en-US" dirty="0" err="1"/>
            <a:t>daya</a:t>
          </a:r>
          <a:r>
            <a:rPr lang="en-US" dirty="0"/>
            <a:t> </a:t>
          </a:r>
          <a:r>
            <a:rPr lang="en-US" dirty="0" err="1"/>
            <a:t>beda</a:t>
          </a:r>
          <a:endParaRPr lang="en-US" dirty="0"/>
        </a:p>
      </dgm:t>
    </dgm:pt>
    <dgm:pt modelId="{34441DD0-F3A1-42E0-8BCD-8FB6AE125863}" type="parTrans" cxnId="{47A8022A-33B1-4556-9E26-2B0C657B0E1C}">
      <dgm:prSet/>
      <dgm:spPr/>
      <dgm:t>
        <a:bodyPr/>
        <a:lstStyle/>
        <a:p>
          <a:endParaRPr lang="en-US"/>
        </a:p>
      </dgm:t>
    </dgm:pt>
    <dgm:pt modelId="{8217E033-3D95-4215-9FE7-8C71B6C7DDEE}" type="sibTrans" cxnId="{47A8022A-33B1-4556-9E26-2B0C657B0E1C}">
      <dgm:prSet/>
      <dgm:spPr/>
      <dgm:t>
        <a:bodyPr/>
        <a:lstStyle/>
        <a:p>
          <a:endParaRPr lang="en-US"/>
        </a:p>
      </dgm:t>
    </dgm:pt>
    <dgm:pt modelId="{76B8604A-CA87-42C1-8A27-6FAC46F5D8C4}">
      <dgm:prSet phldrT="[Text]"/>
      <dgm:spPr/>
      <dgm:t>
        <a:bodyPr/>
        <a:lstStyle/>
        <a:p>
          <a:r>
            <a:rPr lang="en-US" dirty="0" err="1"/>
            <a:t>Untuk</a:t>
          </a:r>
          <a:r>
            <a:rPr lang="en-US" dirty="0"/>
            <a:t> item-item yang </a:t>
          </a:r>
          <a:r>
            <a:rPr lang="en-US" dirty="0" err="1"/>
            <a:t>mengukur</a:t>
          </a:r>
          <a:r>
            <a:rPr lang="en-US" dirty="0"/>
            <a:t> </a:t>
          </a:r>
          <a:r>
            <a:rPr lang="en-US" dirty="0" err="1"/>
            <a:t>kognisi</a:t>
          </a:r>
          <a:endParaRPr lang="en-US" dirty="0"/>
        </a:p>
      </dgm:t>
    </dgm:pt>
    <dgm:pt modelId="{F8C3B0BD-B060-4F56-A6AF-C97BF1BCD049}" type="parTrans" cxnId="{7B3514D8-D950-471F-8F81-37281471650E}">
      <dgm:prSet/>
      <dgm:spPr/>
      <dgm:t>
        <a:bodyPr/>
        <a:lstStyle/>
        <a:p>
          <a:endParaRPr lang="en-US"/>
        </a:p>
      </dgm:t>
    </dgm:pt>
    <dgm:pt modelId="{0608B570-5C4C-4522-8C1A-D5E41F2A17CA}" type="sibTrans" cxnId="{7B3514D8-D950-471F-8F81-37281471650E}">
      <dgm:prSet/>
      <dgm:spPr/>
      <dgm:t>
        <a:bodyPr/>
        <a:lstStyle/>
        <a:p>
          <a:endParaRPr lang="en-US"/>
        </a:p>
      </dgm:t>
    </dgm:pt>
    <dgm:pt modelId="{131B9943-60FC-4785-8759-BD9690C8E7A6}" type="pres">
      <dgm:prSet presAssocID="{1852F7ED-855F-4087-9F0E-A840D64CD656}" presName="linear" presStyleCnt="0">
        <dgm:presLayoutVars>
          <dgm:dir/>
          <dgm:resizeHandles val="exact"/>
        </dgm:presLayoutVars>
      </dgm:prSet>
      <dgm:spPr/>
    </dgm:pt>
    <dgm:pt modelId="{350A8866-BABD-4F93-BD22-B414E5BFA9F1}" type="pres">
      <dgm:prSet presAssocID="{A9982728-230C-43FD-80D4-F5DF12FB31EB}" presName="comp" presStyleCnt="0"/>
      <dgm:spPr/>
    </dgm:pt>
    <dgm:pt modelId="{68CA079F-207E-409D-BE08-47EFB3C68924}" type="pres">
      <dgm:prSet presAssocID="{A9982728-230C-43FD-80D4-F5DF12FB31EB}" presName="box" presStyleLbl="node1" presStyleIdx="0" presStyleCnt="3"/>
      <dgm:spPr/>
    </dgm:pt>
    <dgm:pt modelId="{CBD89577-9EAD-4D94-97AB-FDEC991BDFFA}" type="pres">
      <dgm:prSet presAssocID="{A9982728-230C-43FD-80D4-F5DF12FB31EB}" presName="img" presStyleLbl="fgImgPlace1" presStyleIdx="0" presStyleCnt="3"/>
      <dgm:spPr>
        <a:blipFill rotWithShape="0">
          <a:blip xmlns:r="http://schemas.openxmlformats.org/officeDocument/2006/relationships" r:embed="rId1"/>
          <a:stretch>
            <a:fillRect/>
          </a:stretch>
        </a:blipFill>
      </dgm:spPr>
    </dgm:pt>
    <dgm:pt modelId="{D631C352-5E60-464D-94D6-704F7EA8BAE6}" type="pres">
      <dgm:prSet presAssocID="{A9982728-230C-43FD-80D4-F5DF12FB31EB}" presName="text" presStyleLbl="node1" presStyleIdx="0" presStyleCnt="3">
        <dgm:presLayoutVars>
          <dgm:bulletEnabled val="1"/>
        </dgm:presLayoutVars>
      </dgm:prSet>
      <dgm:spPr/>
    </dgm:pt>
    <dgm:pt modelId="{F00007D5-5883-4CC8-B1E0-E14F94879486}" type="pres">
      <dgm:prSet presAssocID="{D15A592B-18EA-4770-82DB-FF1621EE6B6A}" presName="spacer" presStyleCnt="0"/>
      <dgm:spPr/>
    </dgm:pt>
    <dgm:pt modelId="{E52786D3-25E5-4DDD-86FB-366B29B66DF3}" type="pres">
      <dgm:prSet presAssocID="{B4AF563F-1427-4B79-A498-1F557ACFBFB6}" presName="comp" presStyleCnt="0"/>
      <dgm:spPr/>
    </dgm:pt>
    <dgm:pt modelId="{AC72B0ED-6C5D-4570-9F78-47526017CDB9}" type="pres">
      <dgm:prSet presAssocID="{B4AF563F-1427-4B79-A498-1F557ACFBFB6}" presName="box" presStyleLbl="node1" presStyleIdx="1" presStyleCnt="3"/>
      <dgm:spPr/>
    </dgm:pt>
    <dgm:pt modelId="{7652AE4A-CFEB-426B-ABE2-8B09C5C1F47B}" type="pres">
      <dgm:prSet presAssocID="{B4AF563F-1427-4B79-A498-1F557ACFBFB6}" presName="img" presStyleLbl="fgImgPlace1" presStyleIdx="1" presStyleCnt="3"/>
      <dgm:spPr>
        <a:blipFill rotWithShape="0">
          <a:blip xmlns:r="http://schemas.openxmlformats.org/officeDocument/2006/relationships" r:embed="rId2"/>
          <a:stretch>
            <a:fillRect/>
          </a:stretch>
        </a:blipFill>
      </dgm:spPr>
    </dgm:pt>
    <dgm:pt modelId="{57048D95-FE2C-419D-9E13-1B5794B6295D}" type="pres">
      <dgm:prSet presAssocID="{B4AF563F-1427-4B79-A498-1F557ACFBFB6}" presName="text" presStyleLbl="node1" presStyleIdx="1" presStyleCnt="3">
        <dgm:presLayoutVars>
          <dgm:bulletEnabled val="1"/>
        </dgm:presLayoutVars>
      </dgm:prSet>
      <dgm:spPr/>
    </dgm:pt>
    <dgm:pt modelId="{E4013FD9-5650-43F0-B8E1-D2D57799B60A}" type="pres">
      <dgm:prSet presAssocID="{1629CBA4-F631-46F8-ACC5-BB29BB7AD0A9}" presName="spacer" presStyleCnt="0"/>
      <dgm:spPr/>
    </dgm:pt>
    <dgm:pt modelId="{316646D3-C973-45D2-B242-8E07B44B79E8}" type="pres">
      <dgm:prSet presAssocID="{CA001D60-8A47-46DF-A356-69AB7F136A38}" presName="comp" presStyleCnt="0"/>
      <dgm:spPr/>
    </dgm:pt>
    <dgm:pt modelId="{D3A0F7E6-0A83-4C76-A477-8A7E2707A648}" type="pres">
      <dgm:prSet presAssocID="{CA001D60-8A47-46DF-A356-69AB7F136A38}" presName="box" presStyleLbl="node1" presStyleIdx="2" presStyleCnt="3"/>
      <dgm:spPr/>
    </dgm:pt>
    <dgm:pt modelId="{E33C5B7E-55AC-4564-83D8-A7E11C06330F}" type="pres">
      <dgm:prSet presAssocID="{CA001D60-8A47-46DF-A356-69AB7F136A38}" presName="img" presStyleLbl="fgImgPlace1" presStyleIdx="2" presStyleCnt="3"/>
      <dgm:spPr>
        <a:blipFill rotWithShape="0">
          <a:blip xmlns:r="http://schemas.openxmlformats.org/officeDocument/2006/relationships" r:embed="rId3"/>
          <a:stretch>
            <a:fillRect/>
          </a:stretch>
        </a:blipFill>
      </dgm:spPr>
    </dgm:pt>
    <dgm:pt modelId="{0C083D81-FB2E-47E7-B580-3CE07D7D1DC5}" type="pres">
      <dgm:prSet presAssocID="{CA001D60-8A47-46DF-A356-69AB7F136A38}" presName="text" presStyleLbl="node1" presStyleIdx="2" presStyleCnt="3">
        <dgm:presLayoutVars>
          <dgm:bulletEnabled val="1"/>
        </dgm:presLayoutVars>
      </dgm:prSet>
      <dgm:spPr/>
    </dgm:pt>
  </dgm:ptLst>
  <dgm:cxnLst>
    <dgm:cxn modelId="{26971A05-DA4D-4A04-B991-B594104D16A8}" srcId="{1852F7ED-855F-4087-9F0E-A840D64CD656}" destId="{A9982728-230C-43FD-80D4-F5DF12FB31EB}" srcOrd="0" destOrd="0" parTransId="{E8441B35-5670-49B6-93ED-2F973A1E6C41}" sibTransId="{D15A592B-18EA-4770-82DB-FF1621EE6B6A}"/>
    <dgm:cxn modelId="{B1CB510C-FA93-44AC-944C-C9D0D1FF1A8F}" srcId="{B4AF563F-1427-4B79-A498-1F557ACFBFB6}" destId="{09E73A96-456B-47AA-A65E-CDC3B67EF7DB}" srcOrd="0" destOrd="0" parTransId="{0CFAE9F1-B09F-4C3E-BBD8-EA2AA8D532A8}" sibTransId="{5CE92908-DF49-47D0-B0D7-F1CD1811993A}"/>
    <dgm:cxn modelId="{47A8022A-33B1-4556-9E26-2B0C657B0E1C}" srcId="{CA001D60-8A47-46DF-A356-69AB7F136A38}" destId="{9ED0DEA2-663A-4495-A482-8AE7A6E56548}" srcOrd="0" destOrd="0" parTransId="{34441DD0-F3A1-42E0-8BCD-8FB6AE125863}" sibTransId="{8217E033-3D95-4215-9FE7-8C71B6C7DDEE}"/>
    <dgm:cxn modelId="{819C7738-3479-4908-89A2-1AA4112540E2}" type="presOf" srcId="{CA001D60-8A47-46DF-A356-69AB7F136A38}" destId="{0C083D81-FB2E-47E7-B580-3CE07D7D1DC5}" srcOrd="1" destOrd="0" presId="urn:microsoft.com/office/officeart/2005/8/layout/vList4#1"/>
    <dgm:cxn modelId="{7791B763-5346-4EF7-A136-16016466DA57}" type="presOf" srcId="{1852F7ED-855F-4087-9F0E-A840D64CD656}" destId="{131B9943-60FC-4785-8759-BD9690C8E7A6}" srcOrd="0" destOrd="0" presId="urn:microsoft.com/office/officeart/2005/8/layout/vList4#1"/>
    <dgm:cxn modelId="{7491124B-E274-4FB9-A413-450C910BE581}" type="presOf" srcId="{3BB8410E-5963-4582-A724-B0CDA9B03AA1}" destId="{68CA079F-207E-409D-BE08-47EFB3C68924}" srcOrd="0" destOrd="2" presId="urn:microsoft.com/office/officeart/2005/8/layout/vList4#1"/>
    <dgm:cxn modelId="{358B0A4C-26E3-4006-BD27-F3FCCFDEEDE8}" type="presOf" srcId="{E0F7AE13-4A71-4E79-B63B-A3960F2B7C79}" destId="{AC72B0ED-6C5D-4570-9F78-47526017CDB9}" srcOrd="0" destOrd="2" presId="urn:microsoft.com/office/officeart/2005/8/layout/vList4#1"/>
    <dgm:cxn modelId="{C87FB74D-1D4D-412E-BD98-FF8FFF4F1979}" type="presOf" srcId="{CA001D60-8A47-46DF-A356-69AB7F136A38}" destId="{D3A0F7E6-0A83-4C76-A477-8A7E2707A648}" srcOrd="0" destOrd="0" presId="urn:microsoft.com/office/officeart/2005/8/layout/vList4#1"/>
    <dgm:cxn modelId="{AEF50350-6D39-45A4-B67B-6B423845197D}" type="presOf" srcId="{E0F7AE13-4A71-4E79-B63B-A3960F2B7C79}" destId="{57048D95-FE2C-419D-9E13-1B5794B6295D}" srcOrd="1" destOrd="2" presId="urn:microsoft.com/office/officeart/2005/8/layout/vList4#1"/>
    <dgm:cxn modelId="{71BA4352-A454-4565-BCE5-5E33CFDC5AA1}" type="presOf" srcId="{09E73A96-456B-47AA-A65E-CDC3B67EF7DB}" destId="{AC72B0ED-6C5D-4570-9F78-47526017CDB9}" srcOrd="0" destOrd="1" presId="urn:microsoft.com/office/officeart/2005/8/layout/vList4#1"/>
    <dgm:cxn modelId="{E4210E5A-AE77-404F-A8C8-8DD881A1BF45}" type="presOf" srcId="{B33CC74E-E39C-4976-8CF6-2DD3A101F66B}" destId="{D631C352-5E60-464D-94D6-704F7EA8BAE6}" srcOrd="1" destOrd="1" presId="urn:microsoft.com/office/officeart/2005/8/layout/vList4#1"/>
    <dgm:cxn modelId="{DE287B7B-51E6-496A-AF36-EA468B2C5B28}" type="presOf" srcId="{9ED0DEA2-663A-4495-A482-8AE7A6E56548}" destId="{D3A0F7E6-0A83-4C76-A477-8A7E2707A648}" srcOrd="0" destOrd="1" presId="urn:microsoft.com/office/officeart/2005/8/layout/vList4#1"/>
    <dgm:cxn modelId="{8016138E-4A6D-4800-B9F0-6FE75E9B3AD0}" srcId="{B4AF563F-1427-4B79-A498-1F557ACFBFB6}" destId="{E0F7AE13-4A71-4E79-B63B-A3960F2B7C79}" srcOrd="1" destOrd="0" parTransId="{FA37D4B5-7256-4102-ABAA-EBF3D9E75262}" sibTransId="{141D6630-1803-47D7-B326-A823DD4C9840}"/>
    <dgm:cxn modelId="{2BEB0097-35B9-44CF-8A6F-C82B4E44DC4E}" type="presOf" srcId="{09E73A96-456B-47AA-A65E-CDC3B67EF7DB}" destId="{57048D95-FE2C-419D-9E13-1B5794B6295D}" srcOrd="1" destOrd="1" presId="urn:microsoft.com/office/officeart/2005/8/layout/vList4#1"/>
    <dgm:cxn modelId="{A3A3CA9A-42FE-4BAC-8B9D-962B7C454297}" type="presOf" srcId="{B4AF563F-1427-4B79-A498-1F557ACFBFB6}" destId="{57048D95-FE2C-419D-9E13-1B5794B6295D}" srcOrd="1" destOrd="0" presId="urn:microsoft.com/office/officeart/2005/8/layout/vList4#1"/>
    <dgm:cxn modelId="{E73EF99B-CBC3-4AC8-9E20-EEC97FCB3748}" srcId="{A9982728-230C-43FD-80D4-F5DF12FB31EB}" destId="{B33CC74E-E39C-4976-8CF6-2DD3A101F66B}" srcOrd="0" destOrd="0" parTransId="{0058CC80-6932-4762-9D32-01B756D1A3E9}" sibTransId="{36D866DB-0324-4C84-834B-40D48D2EE6F5}"/>
    <dgm:cxn modelId="{C166CAA8-0C6D-4F37-9E47-A702E55EA785}" srcId="{1852F7ED-855F-4087-9F0E-A840D64CD656}" destId="{CA001D60-8A47-46DF-A356-69AB7F136A38}" srcOrd="2" destOrd="0" parTransId="{90119173-95E2-4A11-98AE-8EA4280BCFA6}" sibTransId="{4B6DF80C-B375-46CD-95B1-1BD0D6A8F85A}"/>
    <dgm:cxn modelId="{A806ABC0-5AA5-485E-851D-9BFFE5947348}" srcId="{A9982728-230C-43FD-80D4-F5DF12FB31EB}" destId="{3BB8410E-5963-4582-A724-B0CDA9B03AA1}" srcOrd="1" destOrd="0" parTransId="{13EFB93D-F010-4678-BFE6-C6AE8663F387}" sibTransId="{86FF4B7E-1A88-4D99-B73A-5520BA886B73}"/>
    <dgm:cxn modelId="{CA2AA8CF-8ECE-412A-BD77-F73E75A17CA6}" type="presOf" srcId="{9ED0DEA2-663A-4495-A482-8AE7A6E56548}" destId="{0C083D81-FB2E-47E7-B580-3CE07D7D1DC5}" srcOrd="1" destOrd="1" presId="urn:microsoft.com/office/officeart/2005/8/layout/vList4#1"/>
    <dgm:cxn modelId="{7B3514D8-D950-471F-8F81-37281471650E}" srcId="{CA001D60-8A47-46DF-A356-69AB7F136A38}" destId="{76B8604A-CA87-42C1-8A27-6FAC46F5D8C4}" srcOrd="1" destOrd="0" parTransId="{F8C3B0BD-B060-4F56-A6AF-C97BF1BCD049}" sibTransId="{0608B570-5C4C-4522-8C1A-D5E41F2A17CA}"/>
    <dgm:cxn modelId="{3B7FF7E2-6704-424F-92A9-B6370CB53EB2}" type="presOf" srcId="{B33CC74E-E39C-4976-8CF6-2DD3A101F66B}" destId="{68CA079F-207E-409D-BE08-47EFB3C68924}" srcOrd="0" destOrd="1" presId="urn:microsoft.com/office/officeart/2005/8/layout/vList4#1"/>
    <dgm:cxn modelId="{41DE97E4-A243-47C0-9B74-11245DBA355D}" type="presOf" srcId="{3BB8410E-5963-4582-A724-B0CDA9B03AA1}" destId="{D631C352-5E60-464D-94D6-704F7EA8BAE6}" srcOrd="1" destOrd="2" presId="urn:microsoft.com/office/officeart/2005/8/layout/vList4#1"/>
    <dgm:cxn modelId="{C6E3CCE6-7336-4270-985D-A664F51AEE78}" srcId="{1852F7ED-855F-4087-9F0E-A840D64CD656}" destId="{B4AF563F-1427-4B79-A498-1F557ACFBFB6}" srcOrd="1" destOrd="0" parTransId="{C4A21C4D-FC6C-4109-A15A-646CF2A2647D}" sibTransId="{1629CBA4-F631-46F8-ACC5-BB29BB7AD0A9}"/>
    <dgm:cxn modelId="{9B1A8BF2-AE58-4788-A42B-BF474C077EA8}" type="presOf" srcId="{A9982728-230C-43FD-80D4-F5DF12FB31EB}" destId="{D631C352-5E60-464D-94D6-704F7EA8BAE6}" srcOrd="1" destOrd="0" presId="urn:microsoft.com/office/officeart/2005/8/layout/vList4#1"/>
    <dgm:cxn modelId="{25AD6DF6-44DF-4C91-9D5C-76A57702184C}" type="presOf" srcId="{76B8604A-CA87-42C1-8A27-6FAC46F5D8C4}" destId="{D3A0F7E6-0A83-4C76-A477-8A7E2707A648}" srcOrd="0" destOrd="2" presId="urn:microsoft.com/office/officeart/2005/8/layout/vList4#1"/>
    <dgm:cxn modelId="{0053C9F6-ED58-45C3-A2D5-924396999385}" type="presOf" srcId="{76B8604A-CA87-42C1-8A27-6FAC46F5D8C4}" destId="{0C083D81-FB2E-47E7-B580-3CE07D7D1DC5}" srcOrd="1" destOrd="2" presId="urn:microsoft.com/office/officeart/2005/8/layout/vList4#1"/>
    <dgm:cxn modelId="{49E621F7-4662-46CB-B134-B3EB1754BBD5}" type="presOf" srcId="{B4AF563F-1427-4B79-A498-1F557ACFBFB6}" destId="{AC72B0ED-6C5D-4570-9F78-47526017CDB9}" srcOrd="0" destOrd="0" presId="urn:microsoft.com/office/officeart/2005/8/layout/vList4#1"/>
    <dgm:cxn modelId="{551986FD-D2FF-4D08-85F0-B1E5E0564253}" type="presOf" srcId="{A9982728-230C-43FD-80D4-F5DF12FB31EB}" destId="{68CA079F-207E-409D-BE08-47EFB3C68924}" srcOrd="0" destOrd="0" presId="urn:microsoft.com/office/officeart/2005/8/layout/vList4#1"/>
    <dgm:cxn modelId="{91CBF322-117F-4F67-AA29-61D7BE638570}" type="presParOf" srcId="{131B9943-60FC-4785-8759-BD9690C8E7A6}" destId="{350A8866-BABD-4F93-BD22-B414E5BFA9F1}" srcOrd="0" destOrd="0" presId="urn:microsoft.com/office/officeart/2005/8/layout/vList4#1"/>
    <dgm:cxn modelId="{6C388BD0-DB46-4A28-9CA5-636D8BA271AE}" type="presParOf" srcId="{350A8866-BABD-4F93-BD22-B414E5BFA9F1}" destId="{68CA079F-207E-409D-BE08-47EFB3C68924}" srcOrd="0" destOrd="0" presId="urn:microsoft.com/office/officeart/2005/8/layout/vList4#1"/>
    <dgm:cxn modelId="{78CD341D-17E4-44DA-9829-68468DE84940}" type="presParOf" srcId="{350A8866-BABD-4F93-BD22-B414E5BFA9F1}" destId="{CBD89577-9EAD-4D94-97AB-FDEC991BDFFA}" srcOrd="1" destOrd="0" presId="urn:microsoft.com/office/officeart/2005/8/layout/vList4#1"/>
    <dgm:cxn modelId="{7402CEDA-54C7-4CDE-9B19-F1453812982B}" type="presParOf" srcId="{350A8866-BABD-4F93-BD22-B414E5BFA9F1}" destId="{D631C352-5E60-464D-94D6-704F7EA8BAE6}" srcOrd="2" destOrd="0" presId="urn:microsoft.com/office/officeart/2005/8/layout/vList4#1"/>
    <dgm:cxn modelId="{902BCF59-F4DB-45AD-B3F5-C884F4BCBEE8}" type="presParOf" srcId="{131B9943-60FC-4785-8759-BD9690C8E7A6}" destId="{F00007D5-5883-4CC8-B1E0-E14F94879486}" srcOrd="1" destOrd="0" presId="urn:microsoft.com/office/officeart/2005/8/layout/vList4#1"/>
    <dgm:cxn modelId="{AFD5F9AD-109A-49D5-ABF4-ADA2C25E2334}" type="presParOf" srcId="{131B9943-60FC-4785-8759-BD9690C8E7A6}" destId="{E52786D3-25E5-4DDD-86FB-366B29B66DF3}" srcOrd="2" destOrd="0" presId="urn:microsoft.com/office/officeart/2005/8/layout/vList4#1"/>
    <dgm:cxn modelId="{B8DACDC0-66A7-4C65-A454-FA405F704F8B}" type="presParOf" srcId="{E52786D3-25E5-4DDD-86FB-366B29B66DF3}" destId="{AC72B0ED-6C5D-4570-9F78-47526017CDB9}" srcOrd="0" destOrd="0" presId="urn:microsoft.com/office/officeart/2005/8/layout/vList4#1"/>
    <dgm:cxn modelId="{6698E44D-2F69-4A74-8DF2-2E5561599CFC}" type="presParOf" srcId="{E52786D3-25E5-4DDD-86FB-366B29B66DF3}" destId="{7652AE4A-CFEB-426B-ABE2-8B09C5C1F47B}" srcOrd="1" destOrd="0" presId="urn:microsoft.com/office/officeart/2005/8/layout/vList4#1"/>
    <dgm:cxn modelId="{59307768-352C-445A-A6BE-FAB862E74248}" type="presParOf" srcId="{E52786D3-25E5-4DDD-86FB-366B29B66DF3}" destId="{57048D95-FE2C-419D-9E13-1B5794B6295D}" srcOrd="2" destOrd="0" presId="urn:microsoft.com/office/officeart/2005/8/layout/vList4#1"/>
    <dgm:cxn modelId="{BDF9120E-9E78-49EC-99D3-7B65B00D8199}" type="presParOf" srcId="{131B9943-60FC-4785-8759-BD9690C8E7A6}" destId="{E4013FD9-5650-43F0-B8E1-D2D57799B60A}" srcOrd="3" destOrd="0" presId="urn:microsoft.com/office/officeart/2005/8/layout/vList4#1"/>
    <dgm:cxn modelId="{A600BF73-FA07-4828-9363-C155FD056992}" type="presParOf" srcId="{131B9943-60FC-4785-8759-BD9690C8E7A6}" destId="{316646D3-C973-45D2-B242-8E07B44B79E8}" srcOrd="4" destOrd="0" presId="urn:microsoft.com/office/officeart/2005/8/layout/vList4#1"/>
    <dgm:cxn modelId="{AF3A6F81-7743-498A-9EDC-3F87A04473AB}" type="presParOf" srcId="{316646D3-C973-45D2-B242-8E07B44B79E8}" destId="{D3A0F7E6-0A83-4C76-A477-8A7E2707A648}" srcOrd="0" destOrd="0" presId="urn:microsoft.com/office/officeart/2005/8/layout/vList4#1"/>
    <dgm:cxn modelId="{761E97C6-02A2-4F31-BB0A-5C3CBF799B2E}" type="presParOf" srcId="{316646D3-C973-45D2-B242-8E07B44B79E8}" destId="{E33C5B7E-55AC-4564-83D8-A7E11C06330F}" srcOrd="1" destOrd="0" presId="urn:microsoft.com/office/officeart/2005/8/layout/vList4#1"/>
    <dgm:cxn modelId="{859BA0B5-8FA8-4ED7-91AE-D5E1CE5C86F9}" type="presParOf" srcId="{316646D3-C973-45D2-B242-8E07B44B79E8}" destId="{0C083D81-FB2E-47E7-B580-3CE07D7D1DC5}" srcOrd="2" destOrd="0" presId="urn:microsoft.com/office/officeart/2005/8/layout/vList4#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ACE596-F95A-4610-B9F3-D109A8F730EC}">
      <dsp:nvSpPr>
        <dsp:cNvPr id="0" name=""/>
        <dsp:cNvSpPr/>
      </dsp:nvSpPr>
      <dsp:spPr>
        <a:xfrm>
          <a:off x="0" y="464019"/>
          <a:ext cx="6096000" cy="781200"/>
        </a:xfrm>
        <a:prstGeom prst="rect">
          <a:avLst/>
        </a:prstGeom>
        <a:solidFill>
          <a:schemeClr val="lt1">
            <a:alpha val="90000"/>
            <a:hueOff val="0"/>
            <a:satOff val="0"/>
            <a:lumOff val="0"/>
            <a:alphaOff val="0"/>
          </a:schemeClr>
        </a:solidFill>
        <a:ln>
          <a:noFill/>
        </a:ln>
        <a:effectLst/>
        <a:sp3d z="-152400" extrusionH="63500" prstMaterial="matte">
          <a:bevelT w="44450" h="6350" prst="relaxedInset"/>
          <a:contourClr>
            <a:schemeClr val="bg1"/>
          </a:contourClr>
        </a:sp3d>
      </dsp:spPr>
      <dsp:style>
        <a:lnRef idx="0">
          <a:scrgbClr r="0" g="0" b="0"/>
        </a:lnRef>
        <a:fillRef idx="1">
          <a:scrgbClr r="0" g="0" b="0"/>
        </a:fillRef>
        <a:effectRef idx="0">
          <a:scrgbClr r="0" g="0" b="0"/>
        </a:effectRef>
        <a:fontRef idx="minor"/>
      </dsp:style>
    </dsp:sp>
    <dsp:sp modelId="{5E21947F-F84C-4AF8-BF59-88A08A55E1F8}">
      <dsp:nvSpPr>
        <dsp:cNvPr id="0" name=""/>
        <dsp:cNvSpPr/>
      </dsp:nvSpPr>
      <dsp:spPr>
        <a:xfrm>
          <a:off x="304800" y="6459"/>
          <a:ext cx="4267200" cy="915120"/>
        </a:xfrm>
        <a:prstGeom prst="roundRect">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1377950">
            <a:lnSpc>
              <a:spcPct val="90000"/>
            </a:lnSpc>
            <a:spcBef>
              <a:spcPct val="0"/>
            </a:spcBef>
            <a:spcAft>
              <a:spcPct val="35000"/>
            </a:spcAft>
            <a:buNone/>
          </a:pPr>
          <a:r>
            <a:rPr lang="en-US" sz="3100" kern="1200" dirty="0" err="1"/>
            <a:t>Tes</a:t>
          </a:r>
          <a:r>
            <a:rPr lang="en-US" sz="3100" kern="1200" dirty="0"/>
            <a:t> </a:t>
          </a:r>
          <a:r>
            <a:rPr lang="en-US" sz="3100" kern="1200" dirty="0" err="1"/>
            <a:t>Ulang</a:t>
          </a:r>
          <a:endParaRPr lang="en-US" sz="3100" kern="1200" dirty="0"/>
        </a:p>
      </dsp:txBody>
      <dsp:txXfrm>
        <a:off x="349472" y="51131"/>
        <a:ext cx="4177856" cy="825776"/>
      </dsp:txXfrm>
    </dsp:sp>
    <dsp:sp modelId="{ED3AF8E3-D6E6-4F79-A3A5-E111540F5EAF}">
      <dsp:nvSpPr>
        <dsp:cNvPr id="0" name=""/>
        <dsp:cNvSpPr/>
      </dsp:nvSpPr>
      <dsp:spPr>
        <a:xfrm>
          <a:off x="0" y="1870179"/>
          <a:ext cx="6096000" cy="781200"/>
        </a:xfrm>
        <a:prstGeom prst="rect">
          <a:avLst/>
        </a:prstGeom>
        <a:solidFill>
          <a:schemeClr val="lt1">
            <a:alpha val="90000"/>
            <a:hueOff val="0"/>
            <a:satOff val="0"/>
            <a:lumOff val="0"/>
            <a:alphaOff val="0"/>
          </a:schemeClr>
        </a:solidFill>
        <a:ln>
          <a:noFill/>
        </a:ln>
        <a:effectLst/>
        <a:sp3d z="-152400" extrusionH="63500" prstMaterial="matte">
          <a:bevelT w="44450" h="6350" prst="relaxedInset"/>
          <a:contourClr>
            <a:schemeClr val="bg1"/>
          </a:contourClr>
        </a:sp3d>
      </dsp:spPr>
      <dsp:style>
        <a:lnRef idx="0">
          <a:scrgbClr r="0" g="0" b="0"/>
        </a:lnRef>
        <a:fillRef idx="1">
          <a:scrgbClr r="0" g="0" b="0"/>
        </a:fillRef>
        <a:effectRef idx="0">
          <a:scrgbClr r="0" g="0" b="0"/>
        </a:effectRef>
        <a:fontRef idx="minor"/>
      </dsp:style>
    </dsp:sp>
    <dsp:sp modelId="{5844EA5B-6676-4026-8843-2C542A2F3DE5}">
      <dsp:nvSpPr>
        <dsp:cNvPr id="0" name=""/>
        <dsp:cNvSpPr/>
      </dsp:nvSpPr>
      <dsp:spPr>
        <a:xfrm>
          <a:off x="304800" y="1412619"/>
          <a:ext cx="4267200" cy="915120"/>
        </a:xfrm>
        <a:prstGeom prst="roundRect">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1377950">
            <a:lnSpc>
              <a:spcPct val="90000"/>
            </a:lnSpc>
            <a:spcBef>
              <a:spcPct val="0"/>
            </a:spcBef>
            <a:spcAft>
              <a:spcPct val="35000"/>
            </a:spcAft>
            <a:buNone/>
          </a:pPr>
          <a:r>
            <a:rPr lang="en-US" sz="3100" kern="1200" dirty="0"/>
            <a:t>Test </a:t>
          </a:r>
          <a:r>
            <a:rPr lang="en-US" sz="3100" kern="1200" dirty="0" err="1"/>
            <a:t>Paralel</a:t>
          </a:r>
          <a:endParaRPr lang="en-US" sz="3100" kern="1200" dirty="0"/>
        </a:p>
      </dsp:txBody>
      <dsp:txXfrm>
        <a:off x="349472" y="1457291"/>
        <a:ext cx="4177856" cy="825776"/>
      </dsp:txXfrm>
    </dsp:sp>
    <dsp:sp modelId="{F082973D-40BA-4CC0-8787-DED6A4308292}">
      <dsp:nvSpPr>
        <dsp:cNvPr id="0" name=""/>
        <dsp:cNvSpPr/>
      </dsp:nvSpPr>
      <dsp:spPr>
        <a:xfrm>
          <a:off x="0" y="3276340"/>
          <a:ext cx="6096000" cy="781200"/>
        </a:xfrm>
        <a:prstGeom prst="rect">
          <a:avLst/>
        </a:prstGeom>
        <a:solidFill>
          <a:schemeClr val="lt1">
            <a:alpha val="90000"/>
            <a:hueOff val="0"/>
            <a:satOff val="0"/>
            <a:lumOff val="0"/>
            <a:alphaOff val="0"/>
          </a:schemeClr>
        </a:solidFill>
        <a:ln>
          <a:noFill/>
        </a:ln>
        <a:effectLst/>
        <a:sp3d z="-152400" extrusionH="63500" prstMaterial="matte">
          <a:bevelT w="44450" h="6350" prst="relaxedInset"/>
          <a:contourClr>
            <a:schemeClr val="bg1"/>
          </a:contourClr>
        </a:sp3d>
      </dsp:spPr>
      <dsp:style>
        <a:lnRef idx="0">
          <a:scrgbClr r="0" g="0" b="0"/>
        </a:lnRef>
        <a:fillRef idx="1">
          <a:scrgbClr r="0" g="0" b="0"/>
        </a:fillRef>
        <a:effectRef idx="0">
          <a:scrgbClr r="0" g="0" b="0"/>
        </a:effectRef>
        <a:fontRef idx="minor"/>
      </dsp:style>
    </dsp:sp>
    <dsp:sp modelId="{7E2EF91A-1F15-462A-8BD4-CD80BF5573EA}">
      <dsp:nvSpPr>
        <dsp:cNvPr id="0" name=""/>
        <dsp:cNvSpPr/>
      </dsp:nvSpPr>
      <dsp:spPr>
        <a:xfrm>
          <a:off x="304800" y="2818780"/>
          <a:ext cx="4267200" cy="915120"/>
        </a:xfrm>
        <a:prstGeom prst="roundRect">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1377950">
            <a:lnSpc>
              <a:spcPct val="90000"/>
            </a:lnSpc>
            <a:spcBef>
              <a:spcPct val="0"/>
            </a:spcBef>
            <a:spcAft>
              <a:spcPct val="35000"/>
            </a:spcAft>
            <a:buNone/>
          </a:pPr>
          <a:r>
            <a:rPr lang="en-US" sz="3100" kern="1200" dirty="0" err="1"/>
            <a:t>Konsistensi</a:t>
          </a:r>
          <a:r>
            <a:rPr lang="en-US" sz="3100" kern="1200" dirty="0"/>
            <a:t> Internal</a:t>
          </a:r>
        </a:p>
      </dsp:txBody>
      <dsp:txXfrm>
        <a:off x="349472" y="2863452"/>
        <a:ext cx="4177856" cy="8257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CA079F-207E-409D-BE08-47EFB3C68924}">
      <dsp:nvSpPr>
        <dsp:cNvPr id="0" name=""/>
        <dsp:cNvSpPr/>
      </dsp:nvSpPr>
      <dsp:spPr>
        <a:xfrm>
          <a:off x="0" y="0"/>
          <a:ext cx="6096000" cy="1269999"/>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a:t>Random</a:t>
          </a:r>
        </a:p>
        <a:p>
          <a:pPr marL="171450" lvl="1" indent="-171450" algn="l" defTabSz="711200">
            <a:lnSpc>
              <a:spcPct val="90000"/>
            </a:lnSpc>
            <a:spcBef>
              <a:spcPct val="0"/>
            </a:spcBef>
            <a:spcAft>
              <a:spcPct val="15000"/>
            </a:spcAft>
            <a:buChar char="•"/>
          </a:pPr>
          <a:r>
            <a:rPr lang="en-US" sz="1600" kern="1200" dirty="0" err="1"/>
            <a:t>Penentuan</a:t>
          </a:r>
          <a:r>
            <a:rPr lang="en-US" sz="1600" kern="1200" dirty="0"/>
            <a:t> </a:t>
          </a:r>
          <a:r>
            <a:rPr lang="en-US" sz="1600" kern="1200" dirty="0" err="1"/>
            <a:t>kelompok</a:t>
          </a:r>
          <a:r>
            <a:rPr lang="en-US" sz="1600" kern="1200" dirty="0"/>
            <a:t> </a:t>
          </a:r>
          <a:r>
            <a:rPr lang="en-US" sz="1600" kern="1200" dirty="0" err="1"/>
            <a:t>berdasar</a:t>
          </a:r>
          <a:r>
            <a:rPr lang="en-US" sz="1600" kern="1200" dirty="0"/>
            <a:t> </a:t>
          </a:r>
          <a:r>
            <a:rPr lang="en-US" sz="1600" kern="1200" dirty="0" err="1"/>
            <a:t>kriteria</a:t>
          </a:r>
          <a:r>
            <a:rPr lang="en-US" sz="1600" kern="1200" dirty="0"/>
            <a:t> </a:t>
          </a:r>
          <a:r>
            <a:rPr lang="en-US" sz="1600" kern="1200" dirty="0" err="1"/>
            <a:t>acak</a:t>
          </a:r>
          <a:endParaRPr lang="en-US" sz="1600" kern="1200" dirty="0"/>
        </a:p>
        <a:p>
          <a:pPr marL="171450" lvl="1" indent="-171450" algn="l" defTabSz="711200">
            <a:lnSpc>
              <a:spcPct val="90000"/>
            </a:lnSpc>
            <a:spcBef>
              <a:spcPct val="0"/>
            </a:spcBef>
            <a:spcAft>
              <a:spcPct val="15000"/>
            </a:spcAft>
            <a:buChar char="•"/>
          </a:pPr>
          <a:endParaRPr lang="en-US" sz="1600" kern="1200"/>
        </a:p>
      </dsp:txBody>
      <dsp:txXfrm>
        <a:off x="1346200" y="0"/>
        <a:ext cx="4749800" cy="1269999"/>
      </dsp:txXfrm>
    </dsp:sp>
    <dsp:sp modelId="{CBD89577-9EAD-4D94-97AB-FDEC991BDFFA}">
      <dsp:nvSpPr>
        <dsp:cNvPr id="0" name=""/>
        <dsp:cNvSpPr/>
      </dsp:nvSpPr>
      <dsp:spPr>
        <a:xfrm>
          <a:off x="126999" y="126999"/>
          <a:ext cx="1219200" cy="1015999"/>
        </a:xfrm>
        <a:prstGeom prst="roundRect">
          <a:avLst>
            <a:gd name="adj" fmla="val 10000"/>
          </a:avLst>
        </a:prstGeom>
        <a:blipFill rotWithShape="0">
          <a:blip xmlns:r="http://schemas.openxmlformats.org/officeDocument/2006/relationships" r:embed="rId1"/>
          <a:stretch>
            <a:fillRect/>
          </a:stretch>
        </a:blipFill>
        <a:ln>
          <a:noFill/>
        </a:ln>
        <a:effectLst>
          <a:glow rad="63500">
            <a:schemeClr val="accent1">
              <a:tint val="50000"/>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 modelId="{AC72B0ED-6C5D-4570-9F78-47526017CDB9}">
      <dsp:nvSpPr>
        <dsp:cNvPr id="0" name=""/>
        <dsp:cNvSpPr/>
      </dsp:nvSpPr>
      <dsp:spPr>
        <a:xfrm>
          <a:off x="0" y="1396999"/>
          <a:ext cx="6096000" cy="1269999"/>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err="1"/>
            <a:t>Ganjil</a:t>
          </a:r>
          <a:r>
            <a:rPr lang="en-US" sz="2100" kern="1200" dirty="0"/>
            <a:t> </a:t>
          </a:r>
          <a:r>
            <a:rPr lang="en-US" sz="2100" kern="1200" dirty="0" err="1"/>
            <a:t>Genap</a:t>
          </a:r>
          <a:endParaRPr lang="en-US" sz="2100" kern="1200" dirty="0"/>
        </a:p>
        <a:p>
          <a:pPr marL="171450" lvl="1" indent="-171450" algn="l" defTabSz="711200">
            <a:lnSpc>
              <a:spcPct val="90000"/>
            </a:lnSpc>
            <a:spcBef>
              <a:spcPct val="0"/>
            </a:spcBef>
            <a:spcAft>
              <a:spcPct val="15000"/>
            </a:spcAft>
            <a:buChar char="•"/>
          </a:pPr>
          <a:r>
            <a:rPr lang="en-US" sz="1600" kern="1200" dirty="0" err="1"/>
            <a:t>Penentuan</a:t>
          </a:r>
          <a:r>
            <a:rPr lang="en-US" sz="1600" kern="1200" dirty="0"/>
            <a:t> </a:t>
          </a:r>
          <a:r>
            <a:rPr lang="en-US" sz="1600" kern="1200" dirty="0" err="1"/>
            <a:t>kelompok</a:t>
          </a:r>
          <a:r>
            <a:rPr lang="en-US" sz="1600" kern="1200" dirty="0"/>
            <a:t> </a:t>
          </a:r>
          <a:r>
            <a:rPr lang="en-US" sz="1600" kern="1200" dirty="0" err="1"/>
            <a:t>berdasar</a:t>
          </a:r>
          <a:r>
            <a:rPr lang="en-US" sz="1600" kern="1200" dirty="0"/>
            <a:t> item </a:t>
          </a:r>
          <a:r>
            <a:rPr lang="en-US" sz="1600" kern="1200" dirty="0" err="1"/>
            <a:t>ganjil</a:t>
          </a:r>
          <a:r>
            <a:rPr lang="en-US" sz="1600" kern="1200" dirty="0"/>
            <a:t> </a:t>
          </a:r>
          <a:r>
            <a:rPr lang="en-US" sz="1600" kern="1200" dirty="0" err="1"/>
            <a:t>genap</a:t>
          </a:r>
          <a:endParaRPr lang="en-US" sz="1600" kern="1200" dirty="0"/>
        </a:p>
        <a:p>
          <a:pPr marL="171450" lvl="1" indent="-171450" algn="l" defTabSz="711200">
            <a:lnSpc>
              <a:spcPct val="90000"/>
            </a:lnSpc>
            <a:spcBef>
              <a:spcPct val="0"/>
            </a:spcBef>
            <a:spcAft>
              <a:spcPct val="15000"/>
            </a:spcAft>
            <a:buChar char="•"/>
          </a:pPr>
          <a:endParaRPr lang="en-US" sz="1600" kern="1200"/>
        </a:p>
      </dsp:txBody>
      <dsp:txXfrm>
        <a:off x="1346200" y="1396999"/>
        <a:ext cx="4749800" cy="1269999"/>
      </dsp:txXfrm>
    </dsp:sp>
    <dsp:sp modelId="{7652AE4A-CFEB-426B-ABE2-8B09C5C1F47B}">
      <dsp:nvSpPr>
        <dsp:cNvPr id="0" name=""/>
        <dsp:cNvSpPr/>
      </dsp:nvSpPr>
      <dsp:spPr>
        <a:xfrm>
          <a:off x="126999" y="1523999"/>
          <a:ext cx="1219200" cy="1015999"/>
        </a:xfrm>
        <a:prstGeom prst="roundRect">
          <a:avLst>
            <a:gd name="adj" fmla="val 10000"/>
          </a:avLst>
        </a:prstGeom>
        <a:blipFill rotWithShape="0">
          <a:blip xmlns:r="http://schemas.openxmlformats.org/officeDocument/2006/relationships" r:embed="rId2"/>
          <a:stretch>
            <a:fillRect/>
          </a:stretch>
        </a:blipFill>
        <a:ln>
          <a:noFill/>
        </a:ln>
        <a:effectLst>
          <a:glow rad="63500">
            <a:schemeClr val="accent1">
              <a:tint val="50000"/>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 modelId="{D3A0F7E6-0A83-4C76-A477-8A7E2707A648}">
      <dsp:nvSpPr>
        <dsp:cNvPr id="0" name=""/>
        <dsp:cNvSpPr/>
      </dsp:nvSpPr>
      <dsp:spPr>
        <a:xfrm>
          <a:off x="0" y="2793999"/>
          <a:ext cx="6096000" cy="1269999"/>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a:t>Matched Random Subset</a:t>
          </a:r>
        </a:p>
        <a:p>
          <a:pPr marL="171450" lvl="1" indent="-171450" algn="l" defTabSz="711200">
            <a:lnSpc>
              <a:spcPct val="90000"/>
            </a:lnSpc>
            <a:spcBef>
              <a:spcPct val="0"/>
            </a:spcBef>
            <a:spcAft>
              <a:spcPct val="15000"/>
            </a:spcAft>
            <a:buChar char="•"/>
          </a:pPr>
          <a:r>
            <a:rPr lang="en-US" sz="1600" kern="1200" dirty="0" err="1"/>
            <a:t>Berdasar</a:t>
          </a:r>
          <a:r>
            <a:rPr lang="en-US" sz="1600" kern="1200" dirty="0"/>
            <a:t> </a:t>
          </a:r>
          <a:r>
            <a:rPr lang="en-US" sz="1600" kern="1200" dirty="0" err="1"/>
            <a:t>taraf</a:t>
          </a:r>
          <a:r>
            <a:rPr lang="en-US" sz="1600" kern="1200" dirty="0"/>
            <a:t> </a:t>
          </a:r>
          <a:r>
            <a:rPr lang="en-US" sz="1600" kern="1200" dirty="0" err="1"/>
            <a:t>kesukaran</a:t>
          </a:r>
          <a:r>
            <a:rPr lang="en-US" sz="1600" kern="1200" dirty="0"/>
            <a:t> </a:t>
          </a:r>
          <a:r>
            <a:rPr lang="en-US" sz="1600" kern="1200" dirty="0" err="1"/>
            <a:t>dan</a:t>
          </a:r>
          <a:r>
            <a:rPr lang="en-US" sz="1600" kern="1200" dirty="0"/>
            <a:t> </a:t>
          </a:r>
          <a:r>
            <a:rPr lang="en-US" sz="1600" kern="1200" dirty="0" err="1"/>
            <a:t>daya</a:t>
          </a:r>
          <a:r>
            <a:rPr lang="en-US" sz="1600" kern="1200" dirty="0"/>
            <a:t> </a:t>
          </a:r>
          <a:r>
            <a:rPr lang="en-US" sz="1600" kern="1200" dirty="0" err="1"/>
            <a:t>beda</a:t>
          </a:r>
          <a:endParaRPr lang="en-US" sz="1600" kern="1200" dirty="0"/>
        </a:p>
        <a:p>
          <a:pPr marL="171450" lvl="1" indent="-171450" algn="l" defTabSz="711200">
            <a:lnSpc>
              <a:spcPct val="90000"/>
            </a:lnSpc>
            <a:spcBef>
              <a:spcPct val="0"/>
            </a:spcBef>
            <a:spcAft>
              <a:spcPct val="15000"/>
            </a:spcAft>
            <a:buChar char="•"/>
          </a:pPr>
          <a:r>
            <a:rPr lang="en-US" sz="1600" kern="1200" dirty="0" err="1"/>
            <a:t>Untuk</a:t>
          </a:r>
          <a:r>
            <a:rPr lang="en-US" sz="1600" kern="1200" dirty="0"/>
            <a:t> item-item yang </a:t>
          </a:r>
          <a:r>
            <a:rPr lang="en-US" sz="1600" kern="1200" dirty="0" err="1"/>
            <a:t>mengukur</a:t>
          </a:r>
          <a:r>
            <a:rPr lang="en-US" sz="1600" kern="1200" dirty="0"/>
            <a:t> </a:t>
          </a:r>
          <a:r>
            <a:rPr lang="en-US" sz="1600" kern="1200" dirty="0" err="1"/>
            <a:t>kognisi</a:t>
          </a:r>
          <a:endParaRPr lang="en-US" sz="1600" kern="1200" dirty="0"/>
        </a:p>
      </dsp:txBody>
      <dsp:txXfrm>
        <a:off x="1346200" y="2793999"/>
        <a:ext cx="4749800" cy="1269999"/>
      </dsp:txXfrm>
    </dsp:sp>
    <dsp:sp modelId="{E33C5B7E-55AC-4564-83D8-A7E11C06330F}">
      <dsp:nvSpPr>
        <dsp:cNvPr id="0" name=""/>
        <dsp:cNvSpPr/>
      </dsp:nvSpPr>
      <dsp:spPr>
        <a:xfrm>
          <a:off x="126999" y="2920999"/>
          <a:ext cx="1219200" cy="1015999"/>
        </a:xfrm>
        <a:prstGeom prst="roundRect">
          <a:avLst>
            <a:gd name="adj" fmla="val 10000"/>
          </a:avLst>
        </a:prstGeom>
        <a:blipFill rotWithShape="0">
          <a:blip xmlns:r="http://schemas.openxmlformats.org/officeDocument/2006/relationships" r:embed="rId3"/>
          <a:stretch>
            <a:fillRect/>
          </a:stretch>
        </a:blipFill>
        <a:ln>
          <a:noFill/>
        </a:ln>
        <a:effectLst>
          <a:glow rad="63500">
            <a:schemeClr val="accent1">
              <a:tint val="50000"/>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1">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5EAC831-99D0-442F-A71A-B318C2401596}" type="datetimeFigureOut">
              <a:rPr lang="en-US"/>
              <a:pPr>
                <a:defRPr/>
              </a:pPr>
              <a:t>4/21/2022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7B131CD-D1A9-4048-AB1F-DDD9F46FDC1C}" type="slidenum">
              <a:rPr lang="en-US"/>
              <a:pPr>
                <a:defRPr/>
              </a:pPr>
              <a:t>‹#›</a:t>
            </a:fld>
            <a:endParaRPr lang="en-US"/>
          </a:p>
        </p:txBody>
      </p:sp>
    </p:spTree>
    <p:extLst>
      <p:ext uri="{BB962C8B-B14F-4D97-AF65-F5344CB8AC3E}">
        <p14:creationId xmlns:p14="http://schemas.microsoft.com/office/powerpoint/2010/main" val="33652011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p:spPr>
      </p:sp>
      <p:sp>
        <p:nvSpPr>
          <p:cNvPr id="1218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14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2BACD5B-B7B5-466A-A5C3-9CD0C453E3C7}" type="slidenum">
              <a:rPr lang="en-US" smtClean="0"/>
              <a:pPr fontAlgn="base">
                <a:spcBef>
                  <a:spcPct val="0"/>
                </a:spcBef>
                <a:spcAft>
                  <a:spcPct val="0"/>
                </a:spcAft>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bwMode="auto">
          <a:noFill/>
          <a:ln>
            <a:solidFill>
              <a:srgbClr val="000000"/>
            </a:solidFill>
            <a:miter lim="800000"/>
            <a:headEnd/>
            <a:tailEnd/>
          </a:ln>
        </p:spPr>
      </p:sp>
      <p:sp>
        <p:nvSpPr>
          <p:cNvPr id="1310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E617167-16FF-4CFB-9107-89FDB11D10B2}" type="slidenum">
              <a:rPr lang="en-US" smtClean="0"/>
              <a:pPr fontAlgn="base">
                <a:spcBef>
                  <a:spcPct val="0"/>
                </a:spcBef>
                <a:spcAft>
                  <a:spcPct val="0"/>
                </a:spcAft>
                <a:defRPr/>
              </a:pPr>
              <a:t>10</a:t>
            </a:fld>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Slide Image Placeholder 1"/>
          <p:cNvSpPr>
            <a:spLocks noGrp="1" noRot="1" noChangeAspect="1" noTextEdit="1"/>
          </p:cNvSpPr>
          <p:nvPr>
            <p:ph type="sldImg"/>
          </p:nvPr>
        </p:nvSpPr>
        <p:spPr bwMode="auto">
          <a:noFill/>
          <a:ln>
            <a:solidFill>
              <a:srgbClr val="000000"/>
            </a:solidFill>
            <a:miter lim="800000"/>
            <a:headEnd/>
            <a:tailEnd/>
          </a:ln>
        </p:spPr>
      </p:sp>
      <p:sp>
        <p:nvSpPr>
          <p:cNvPr id="2232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98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8D715B2-438D-4F4D-84FE-F05F75561800}" type="slidenum">
              <a:rPr lang="en-US" smtClean="0"/>
              <a:pPr fontAlgn="base">
                <a:spcBef>
                  <a:spcPct val="0"/>
                </a:spcBef>
                <a:spcAft>
                  <a:spcPct val="0"/>
                </a:spcAft>
                <a:defRPr/>
              </a:pPr>
              <a:t>100</a:t>
            </a:fld>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Slide Image Placeholder 1"/>
          <p:cNvSpPr>
            <a:spLocks noGrp="1" noRot="1" noChangeAspect="1" noTextEdit="1"/>
          </p:cNvSpPr>
          <p:nvPr>
            <p:ph type="sldImg"/>
          </p:nvPr>
        </p:nvSpPr>
        <p:spPr bwMode="auto">
          <a:noFill/>
          <a:ln>
            <a:solidFill>
              <a:srgbClr val="000000"/>
            </a:solidFill>
            <a:miter lim="800000"/>
            <a:headEnd/>
            <a:tailEnd/>
          </a:ln>
        </p:spPr>
      </p:sp>
      <p:sp>
        <p:nvSpPr>
          <p:cNvPr id="2242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208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FDB6449-74D8-49D7-9E5A-F8C5C7ACD7C4}" type="slidenum">
              <a:rPr lang="en-US" smtClean="0"/>
              <a:pPr fontAlgn="base">
                <a:spcBef>
                  <a:spcPct val="0"/>
                </a:spcBef>
                <a:spcAft>
                  <a:spcPct val="0"/>
                </a:spcAft>
                <a:defRPr/>
              </a:pPr>
              <a:t>101</a:t>
            </a:fld>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Slide Image Placeholder 1"/>
          <p:cNvSpPr>
            <a:spLocks noGrp="1" noRot="1" noChangeAspect="1" noTextEdit="1"/>
          </p:cNvSpPr>
          <p:nvPr>
            <p:ph type="sldImg"/>
          </p:nvPr>
        </p:nvSpPr>
        <p:spPr bwMode="auto">
          <a:noFill/>
          <a:ln>
            <a:solidFill>
              <a:srgbClr val="000000"/>
            </a:solidFill>
            <a:miter lim="800000"/>
            <a:headEnd/>
            <a:tailEnd/>
          </a:ln>
        </p:spPr>
      </p:sp>
      <p:sp>
        <p:nvSpPr>
          <p:cNvPr id="2252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218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455687A-4556-405E-B0CF-42B16B12827C}" type="slidenum">
              <a:rPr lang="en-US" smtClean="0"/>
              <a:pPr fontAlgn="base">
                <a:spcBef>
                  <a:spcPct val="0"/>
                </a:spcBef>
                <a:spcAft>
                  <a:spcPct val="0"/>
                </a:spcAft>
                <a:defRPr/>
              </a:pPr>
              <a:t>102</a:t>
            </a:fld>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Slide Image Placeholder 1"/>
          <p:cNvSpPr>
            <a:spLocks noGrp="1" noRot="1" noChangeAspect="1" noTextEdit="1"/>
          </p:cNvSpPr>
          <p:nvPr>
            <p:ph type="sldImg"/>
          </p:nvPr>
        </p:nvSpPr>
        <p:spPr bwMode="auto">
          <a:noFill/>
          <a:ln>
            <a:solidFill>
              <a:srgbClr val="000000"/>
            </a:solidFill>
            <a:miter lim="800000"/>
            <a:headEnd/>
            <a:tailEnd/>
          </a:ln>
        </p:spPr>
      </p:sp>
      <p:sp>
        <p:nvSpPr>
          <p:cNvPr id="2263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228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0977F8F-354E-4BDB-8A07-9901523EBF67}" type="slidenum">
              <a:rPr lang="en-US" smtClean="0"/>
              <a:pPr fontAlgn="base">
                <a:spcBef>
                  <a:spcPct val="0"/>
                </a:spcBef>
                <a:spcAft>
                  <a:spcPct val="0"/>
                </a:spcAft>
                <a:defRPr/>
              </a:pPr>
              <a:t>103</a:t>
            </a:fld>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Slide Image Placeholder 1"/>
          <p:cNvSpPr>
            <a:spLocks noGrp="1" noRot="1" noChangeAspect="1" noTextEdit="1"/>
          </p:cNvSpPr>
          <p:nvPr>
            <p:ph type="sldImg"/>
          </p:nvPr>
        </p:nvSpPr>
        <p:spPr bwMode="auto">
          <a:noFill/>
          <a:ln>
            <a:solidFill>
              <a:srgbClr val="000000"/>
            </a:solidFill>
            <a:miter lim="800000"/>
            <a:headEnd/>
            <a:tailEnd/>
          </a:ln>
        </p:spPr>
      </p:sp>
      <p:sp>
        <p:nvSpPr>
          <p:cNvPr id="2273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239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CD6E28E-7625-42DC-B9EB-B1DD5D105923}" type="slidenum">
              <a:rPr lang="en-US" smtClean="0"/>
              <a:pPr fontAlgn="base">
                <a:spcBef>
                  <a:spcPct val="0"/>
                </a:spcBef>
                <a:spcAft>
                  <a:spcPct val="0"/>
                </a:spcAft>
                <a:defRPr/>
              </a:pPr>
              <a:t>104</a:t>
            </a:fld>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Slide Image Placeholder 1"/>
          <p:cNvSpPr>
            <a:spLocks noGrp="1" noRot="1" noChangeAspect="1" noTextEdit="1"/>
          </p:cNvSpPr>
          <p:nvPr>
            <p:ph type="sldImg"/>
          </p:nvPr>
        </p:nvSpPr>
        <p:spPr bwMode="auto">
          <a:noFill/>
          <a:ln>
            <a:solidFill>
              <a:srgbClr val="000000"/>
            </a:solidFill>
            <a:miter lim="800000"/>
            <a:headEnd/>
            <a:tailEnd/>
          </a:ln>
        </p:spPr>
      </p:sp>
      <p:sp>
        <p:nvSpPr>
          <p:cNvPr id="2283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249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6DF815B-5828-49DF-87E9-1FDC1041C961}" type="slidenum">
              <a:rPr lang="en-US" smtClean="0"/>
              <a:pPr fontAlgn="base">
                <a:spcBef>
                  <a:spcPct val="0"/>
                </a:spcBef>
                <a:spcAft>
                  <a:spcPct val="0"/>
                </a:spcAft>
                <a:defRPr/>
              </a:pPr>
              <a:t>105</a:t>
            </a:fld>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Slide Image Placeholder 1"/>
          <p:cNvSpPr>
            <a:spLocks noGrp="1" noRot="1" noChangeAspect="1" noTextEdit="1"/>
          </p:cNvSpPr>
          <p:nvPr>
            <p:ph type="sldImg"/>
          </p:nvPr>
        </p:nvSpPr>
        <p:spPr bwMode="auto">
          <a:noFill/>
          <a:ln>
            <a:solidFill>
              <a:srgbClr val="000000"/>
            </a:solidFill>
            <a:miter lim="800000"/>
            <a:headEnd/>
            <a:tailEnd/>
          </a:ln>
        </p:spPr>
      </p:sp>
      <p:sp>
        <p:nvSpPr>
          <p:cNvPr id="2293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259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252E2E-8711-47BE-B3AA-B89179549CC4}" type="slidenum">
              <a:rPr lang="en-US" smtClean="0"/>
              <a:pPr fontAlgn="base">
                <a:spcBef>
                  <a:spcPct val="0"/>
                </a:spcBef>
                <a:spcAft>
                  <a:spcPct val="0"/>
                </a:spcAft>
                <a:defRPr/>
              </a:pPr>
              <a:t>106</a:t>
            </a:fld>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Slide Image Placeholder 1"/>
          <p:cNvSpPr>
            <a:spLocks noGrp="1" noRot="1" noChangeAspect="1" noTextEdit="1"/>
          </p:cNvSpPr>
          <p:nvPr>
            <p:ph type="sldImg"/>
          </p:nvPr>
        </p:nvSpPr>
        <p:spPr bwMode="auto">
          <a:noFill/>
          <a:ln>
            <a:solidFill>
              <a:srgbClr val="000000"/>
            </a:solidFill>
            <a:miter lim="800000"/>
            <a:headEnd/>
            <a:tailEnd/>
          </a:ln>
        </p:spPr>
      </p:sp>
      <p:sp>
        <p:nvSpPr>
          <p:cNvPr id="2304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269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011F7D8-5D11-4EDE-B466-5E808AB6C4FE}" type="slidenum">
              <a:rPr lang="en-US" smtClean="0"/>
              <a:pPr fontAlgn="base">
                <a:spcBef>
                  <a:spcPct val="0"/>
                </a:spcBef>
                <a:spcAft>
                  <a:spcPct val="0"/>
                </a:spcAft>
                <a:defRPr/>
              </a:pPr>
              <a:t>107</a:t>
            </a:fld>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bwMode="auto">
          <a:noFill/>
          <a:ln>
            <a:solidFill>
              <a:srgbClr val="000000"/>
            </a:solidFill>
            <a:miter lim="800000"/>
            <a:headEnd/>
            <a:tailEnd/>
          </a:ln>
        </p:spPr>
      </p:sp>
      <p:sp>
        <p:nvSpPr>
          <p:cNvPr id="2314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8E74C017-FA8F-4917-B579-20C8479F7B65}" type="slidenum">
              <a:rPr lang="en-US" smtClean="0"/>
              <a:pPr>
                <a:defRPr/>
              </a:pPr>
              <a:t>108</a:t>
            </a:fld>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Slide Image Placeholder 1"/>
          <p:cNvSpPr>
            <a:spLocks noGrp="1" noRot="1" noChangeAspect="1" noTextEdit="1"/>
          </p:cNvSpPr>
          <p:nvPr>
            <p:ph type="sldImg"/>
          </p:nvPr>
        </p:nvSpPr>
        <p:spPr bwMode="auto">
          <a:noFill/>
          <a:ln>
            <a:solidFill>
              <a:srgbClr val="000000"/>
            </a:solidFill>
            <a:miter lim="800000"/>
            <a:headEnd/>
            <a:tailEnd/>
          </a:ln>
        </p:spPr>
      </p:sp>
      <p:sp>
        <p:nvSpPr>
          <p:cNvPr id="2324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DE9C1AE9-B526-4128-9621-EF6F5F66D54A}" type="slidenum">
              <a:rPr lang="en-US" smtClean="0"/>
              <a:pPr>
                <a:defRPr/>
              </a:pPr>
              <a:t>109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16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D9950F9-9A3F-4D38-BDC4-FB886D6CE739}" type="slidenum">
              <a:rPr lang="en-US" smtClean="0"/>
              <a:pPr fontAlgn="base">
                <a:spcBef>
                  <a:spcPct val="0"/>
                </a:spcBef>
                <a:spcAft>
                  <a:spcPct val="0"/>
                </a:spcAft>
                <a:defRPr/>
              </a:pPr>
              <a:t>11</a:t>
            </a:fld>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Slide Image Placeholder 1"/>
          <p:cNvSpPr>
            <a:spLocks noGrp="1" noRot="1" noChangeAspect="1" noTextEdit="1"/>
          </p:cNvSpPr>
          <p:nvPr>
            <p:ph type="sldImg"/>
          </p:nvPr>
        </p:nvSpPr>
        <p:spPr bwMode="auto">
          <a:noFill/>
          <a:ln>
            <a:solidFill>
              <a:srgbClr val="000000"/>
            </a:solidFill>
            <a:miter lim="800000"/>
            <a:headEnd/>
            <a:tailEnd/>
          </a:ln>
        </p:spPr>
      </p:sp>
      <p:sp>
        <p:nvSpPr>
          <p:cNvPr id="2334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433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DF52300-0859-4541-9AAD-C99A3BC6E7DB}" type="slidenum">
              <a:rPr lang="en-US" smtClean="0"/>
              <a:pPr fontAlgn="base">
                <a:spcBef>
                  <a:spcPct val="0"/>
                </a:spcBef>
                <a:spcAft>
                  <a:spcPct val="0"/>
                </a:spcAft>
                <a:defRPr/>
              </a:pPr>
              <a:t>110</a:t>
            </a:fld>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Slide Image Placeholder 1"/>
          <p:cNvSpPr>
            <a:spLocks noGrp="1" noRot="1" noChangeAspect="1" noTextEdit="1"/>
          </p:cNvSpPr>
          <p:nvPr>
            <p:ph type="sldImg"/>
          </p:nvPr>
        </p:nvSpPr>
        <p:spPr bwMode="auto">
          <a:noFill/>
          <a:ln>
            <a:solidFill>
              <a:srgbClr val="000000"/>
            </a:solidFill>
            <a:miter lim="800000"/>
            <a:headEnd/>
            <a:tailEnd/>
          </a:ln>
        </p:spPr>
      </p:sp>
      <p:sp>
        <p:nvSpPr>
          <p:cNvPr id="2344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45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5FEF100-4472-4995-8BF6-B0025ECB0283}" type="slidenum">
              <a:rPr lang="en-US" smtClean="0"/>
              <a:pPr fontAlgn="base">
                <a:spcBef>
                  <a:spcPct val="0"/>
                </a:spcBef>
                <a:spcAft>
                  <a:spcPct val="0"/>
                </a:spcAft>
                <a:defRPr/>
              </a:pPr>
              <a:t>111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p:spPr>
      </p:sp>
      <p:sp>
        <p:nvSpPr>
          <p:cNvPr id="1331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27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B18C4B1-8B05-4DDB-B8CF-2CE4B7443134}" type="slidenum">
              <a:rPr lang="en-US" smtClean="0"/>
              <a:pPr fontAlgn="base">
                <a:spcBef>
                  <a:spcPct val="0"/>
                </a:spcBef>
                <a:spcAft>
                  <a:spcPct val="0"/>
                </a:spcAft>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37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90E7505-841D-419F-9539-D69037304860}" type="slidenum">
              <a:rPr lang="en-US" smtClean="0"/>
              <a:pPr fontAlgn="base">
                <a:spcBef>
                  <a:spcPct val="0"/>
                </a:spcBef>
                <a:spcAft>
                  <a:spcPct val="0"/>
                </a:spcAft>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p:spPr>
      </p:sp>
      <p:sp>
        <p:nvSpPr>
          <p:cNvPr id="1351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E1F438-D5C5-4AEB-AE6D-7B679013E3E4}" type="slidenum">
              <a:rPr lang="en-US" smtClean="0"/>
              <a:pPr fontAlgn="base">
                <a:spcBef>
                  <a:spcPct val="0"/>
                </a:spcBef>
                <a:spcAft>
                  <a:spcPct val="0"/>
                </a:spcAft>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p:spPr>
      </p:sp>
      <p:sp>
        <p:nvSpPr>
          <p:cNvPr id="1361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57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FCCF9D8-6843-43C4-81F9-689DB7695D78}" type="slidenum">
              <a:rPr lang="en-US" smtClean="0"/>
              <a:pPr fontAlgn="base">
                <a:spcBef>
                  <a:spcPct val="0"/>
                </a:spcBef>
                <a:spcAft>
                  <a:spcPct val="0"/>
                </a:spcAft>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p:spPr>
      </p:sp>
      <p:sp>
        <p:nvSpPr>
          <p:cNvPr id="1372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68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AF22083-3370-4469-9A42-AADCE1A53075}" type="slidenum">
              <a:rPr lang="en-US" smtClean="0"/>
              <a:pPr fontAlgn="base">
                <a:spcBef>
                  <a:spcPct val="0"/>
                </a:spcBef>
                <a:spcAft>
                  <a:spcPct val="0"/>
                </a:spcAft>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78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DB1F87D-AB85-42B5-B390-64EF3BF3565B}" type="slidenum">
              <a:rPr lang="en-US" smtClean="0"/>
              <a:pPr fontAlgn="base">
                <a:spcBef>
                  <a:spcPct val="0"/>
                </a:spcBef>
                <a:spcAft>
                  <a:spcPct val="0"/>
                </a:spcAft>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88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203D0AA-8F0D-4560-AC52-C5C7160D5993}" type="slidenum">
              <a:rPr lang="en-US" smtClean="0"/>
              <a:pPr fontAlgn="base">
                <a:spcBef>
                  <a:spcPct val="0"/>
                </a:spcBef>
                <a:spcAft>
                  <a:spcPct val="0"/>
                </a:spcAft>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p:spPr>
      </p:sp>
      <p:sp>
        <p:nvSpPr>
          <p:cNvPr id="1402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98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E398F19-900F-4344-ADAC-E878759DB453}" type="slidenum">
              <a:rPr lang="en-US" smtClean="0"/>
              <a:pPr fontAlgn="base">
                <a:spcBef>
                  <a:spcPct val="0"/>
                </a:spcBef>
                <a:spcAft>
                  <a:spcPct val="0"/>
                </a:spcAft>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p:spPr>
      </p:sp>
      <p:sp>
        <p:nvSpPr>
          <p:cNvPr id="1228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24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9D1B4D7-2A9E-4170-B243-F45BD382313C}" type="slidenum">
              <a:rPr lang="en-US" smtClean="0"/>
              <a:pPr fontAlgn="base">
                <a:spcBef>
                  <a:spcPct val="0"/>
                </a:spcBef>
                <a:spcAft>
                  <a:spcPct val="0"/>
                </a:spcAft>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p:spPr>
      </p:sp>
      <p:sp>
        <p:nvSpPr>
          <p:cNvPr id="1413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09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A09A28B-DB4B-4C2B-9241-2EA0EBC3E9D4}" type="slidenum">
              <a:rPr lang="en-US" smtClean="0"/>
              <a:pPr fontAlgn="base">
                <a:spcBef>
                  <a:spcPct val="0"/>
                </a:spcBef>
                <a:spcAft>
                  <a:spcPct val="0"/>
                </a:spcAft>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23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19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CE4296E-67CB-4FBF-80CC-2ED7F6049540}" type="slidenum">
              <a:rPr lang="en-US" smtClean="0"/>
              <a:pPr fontAlgn="base">
                <a:spcBef>
                  <a:spcPct val="0"/>
                </a:spcBef>
                <a:spcAft>
                  <a:spcPct val="0"/>
                </a:spcAft>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bwMode="auto">
          <a:noFill/>
          <a:ln>
            <a:solidFill>
              <a:srgbClr val="000000"/>
            </a:solidFill>
            <a:miter lim="800000"/>
            <a:headEnd/>
            <a:tailEnd/>
          </a:ln>
        </p:spPr>
      </p:sp>
      <p:sp>
        <p:nvSpPr>
          <p:cNvPr id="143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29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7D5590B-47E5-422D-82E7-84495D56878B}" type="slidenum">
              <a:rPr lang="en-US" smtClean="0"/>
              <a:pPr fontAlgn="base">
                <a:spcBef>
                  <a:spcPct val="0"/>
                </a:spcBef>
                <a:spcAft>
                  <a:spcPct val="0"/>
                </a:spcAft>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p:spPr>
      </p:sp>
      <p:sp>
        <p:nvSpPr>
          <p:cNvPr id="1443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39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8EC4F47-AC25-4498-BA56-9BDC1CF4A654}" type="slidenum">
              <a:rPr lang="en-US" smtClean="0"/>
              <a:pPr fontAlgn="base">
                <a:spcBef>
                  <a:spcPct val="0"/>
                </a:spcBef>
                <a:spcAft>
                  <a:spcPct val="0"/>
                </a:spcAft>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bwMode="auto">
          <a:noFill/>
          <a:ln>
            <a:solidFill>
              <a:srgbClr val="000000"/>
            </a:solidFill>
            <a:miter lim="800000"/>
            <a:headEnd/>
            <a:tailEnd/>
          </a:ln>
        </p:spPr>
      </p:sp>
      <p:sp>
        <p:nvSpPr>
          <p:cNvPr id="145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49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0781FA9-1E01-4957-B088-03855FD43935}" type="slidenum">
              <a:rPr lang="en-US" smtClean="0"/>
              <a:pPr fontAlgn="base">
                <a:spcBef>
                  <a:spcPct val="0"/>
                </a:spcBef>
                <a:spcAft>
                  <a:spcPct val="0"/>
                </a:spcAft>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p:spPr>
      </p:sp>
      <p:sp>
        <p:nvSpPr>
          <p:cNvPr id="146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60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FCFCA97-7CF2-429E-888E-3A5A1D28610B}" type="slidenum">
              <a:rPr lang="en-US" smtClean="0"/>
              <a:pPr fontAlgn="base">
                <a:spcBef>
                  <a:spcPct val="0"/>
                </a:spcBef>
                <a:spcAft>
                  <a:spcPct val="0"/>
                </a:spcAft>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bwMode="auto">
          <a:noFill/>
          <a:ln>
            <a:solidFill>
              <a:srgbClr val="000000"/>
            </a:solidFill>
            <a:miter lim="800000"/>
            <a:headEnd/>
            <a:tailEnd/>
          </a:ln>
        </p:spPr>
      </p:sp>
      <p:sp>
        <p:nvSpPr>
          <p:cNvPr id="147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70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4A8E7A6-5858-44C6-BD21-7654DCC0CB57}" type="slidenum">
              <a:rPr lang="en-US" smtClean="0"/>
              <a:pPr fontAlgn="base">
                <a:spcBef>
                  <a:spcPct val="0"/>
                </a:spcBef>
                <a:spcAft>
                  <a:spcPct val="0"/>
                </a:spcAft>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p:spPr>
      </p:sp>
      <p:sp>
        <p:nvSpPr>
          <p:cNvPr id="148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80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7B1EB04-0473-40BA-80F8-20E1151FD204}" type="slidenum">
              <a:rPr lang="en-US" smtClean="0"/>
              <a:pPr fontAlgn="base">
                <a:spcBef>
                  <a:spcPct val="0"/>
                </a:spcBef>
                <a:spcAft>
                  <a:spcPct val="0"/>
                </a:spcAft>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bwMode="auto">
          <a:noFill/>
          <a:ln>
            <a:solidFill>
              <a:srgbClr val="000000"/>
            </a:solidFill>
            <a:miter lim="800000"/>
            <a:headEnd/>
            <a:tailEnd/>
          </a:ln>
        </p:spPr>
      </p:sp>
      <p:sp>
        <p:nvSpPr>
          <p:cNvPr id="149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890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689474A-FFBE-4373-B8E3-0983F78A2BD3}" type="slidenum">
              <a:rPr lang="en-US" smtClean="0"/>
              <a:pPr fontAlgn="base">
                <a:spcBef>
                  <a:spcPct val="0"/>
                </a:spcBef>
                <a:spcAft>
                  <a:spcPct val="0"/>
                </a:spcAft>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bwMode="auto">
          <a:noFill/>
          <a:ln>
            <a:solidFill>
              <a:srgbClr val="000000"/>
            </a:solidFill>
            <a:miter lim="800000"/>
            <a:headEnd/>
            <a:tailEnd/>
          </a:ln>
        </p:spPr>
      </p:sp>
      <p:sp>
        <p:nvSpPr>
          <p:cNvPr id="150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01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6082F18-840A-4AA4-BD8D-248753E82374}" type="slidenum">
              <a:rPr lang="en-US" smtClean="0"/>
              <a:pPr fontAlgn="base">
                <a:spcBef>
                  <a:spcPct val="0"/>
                </a:spcBef>
                <a:spcAft>
                  <a:spcPct val="0"/>
                </a:spcAft>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p:spPr>
      </p:sp>
      <p:sp>
        <p:nvSpPr>
          <p:cNvPr id="1239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34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3A2C309-EAB9-4BB3-B890-9AEB1E0D811B}" type="slidenum">
              <a:rPr lang="en-US" smtClean="0"/>
              <a:pPr fontAlgn="base">
                <a:spcBef>
                  <a:spcPct val="0"/>
                </a:spcBef>
                <a:spcAft>
                  <a:spcPct val="0"/>
                </a:spcAft>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p:cNvSpPr>
            <a:spLocks noGrp="1" noRot="1" noChangeAspect="1" noTextEdit="1"/>
          </p:cNvSpPr>
          <p:nvPr>
            <p:ph type="sldImg"/>
          </p:nvPr>
        </p:nvSpPr>
        <p:spPr bwMode="auto">
          <a:noFill/>
          <a:ln>
            <a:solidFill>
              <a:srgbClr val="000000"/>
            </a:solidFill>
            <a:miter lim="800000"/>
            <a:headEnd/>
            <a:tailEnd/>
          </a:ln>
        </p:spPr>
      </p:sp>
      <p:sp>
        <p:nvSpPr>
          <p:cNvPr id="151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11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31025B3-31A2-4E39-B0B2-A98DCEC64587}" type="slidenum">
              <a:rPr lang="en-US" smtClean="0"/>
              <a:pPr fontAlgn="base">
                <a:spcBef>
                  <a:spcPct val="0"/>
                </a:spcBef>
                <a:spcAft>
                  <a:spcPct val="0"/>
                </a:spcAft>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bwMode="auto">
          <a:noFill/>
          <a:ln>
            <a:solidFill>
              <a:srgbClr val="000000"/>
            </a:solidFill>
            <a:miter lim="800000"/>
            <a:headEnd/>
            <a:tailEnd/>
          </a:ln>
        </p:spPr>
      </p:sp>
      <p:sp>
        <p:nvSpPr>
          <p:cNvPr id="152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21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2B3EAEF-AEAD-4D15-97E9-A79FB9930F63}" type="slidenum">
              <a:rPr lang="en-US" smtClean="0"/>
              <a:pPr fontAlgn="base">
                <a:spcBef>
                  <a:spcPct val="0"/>
                </a:spcBef>
                <a:spcAft>
                  <a:spcPct val="0"/>
                </a:spcAft>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31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A7EA779-F3F0-4385-9DD6-57B7BF057B76}" type="slidenum">
              <a:rPr lang="en-US" smtClean="0"/>
              <a:pPr fontAlgn="base">
                <a:spcBef>
                  <a:spcPct val="0"/>
                </a:spcBef>
                <a:spcAft>
                  <a:spcPct val="0"/>
                </a:spcAft>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bwMode="auto">
          <a:noFill/>
          <a:ln>
            <a:solidFill>
              <a:srgbClr val="000000"/>
            </a:solidFill>
            <a:miter lim="800000"/>
            <a:headEnd/>
            <a:tailEnd/>
          </a:ln>
        </p:spPr>
      </p:sp>
      <p:sp>
        <p:nvSpPr>
          <p:cNvPr id="154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42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970F1FC-C794-43B7-8C42-A318CC3336F6}" type="slidenum">
              <a:rPr lang="en-US" smtClean="0"/>
              <a:pPr fontAlgn="base">
                <a:spcBef>
                  <a:spcPct val="0"/>
                </a:spcBef>
                <a:spcAft>
                  <a:spcPct val="0"/>
                </a:spcAft>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p:cNvSpPr>
            <a:spLocks noGrp="1" noRot="1" noChangeAspect="1" noTextEdit="1"/>
          </p:cNvSpPr>
          <p:nvPr>
            <p:ph type="sldImg"/>
          </p:nvPr>
        </p:nvSpPr>
        <p:spPr bwMode="auto">
          <a:noFill/>
          <a:ln>
            <a:solidFill>
              <a:srgbClr val="000000"/>
            </a:solidFill>
            <a:miter lim="800000"/>
            <a:headEnd/>
            <a:tailEnd/>
          </a:ln>
        </p:spPr>
      </p:sp>
      <p:sp>
        <p:nvSpPr>
          <p:cNvPr id="155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52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F64E234-963D-4E82-B5ED-691A395A03EF}" type="slidenum">
              <a:rPr lang="en-US" smtClean="0"/>
              <a:pPr fontAlgn="base">
                <a:spcBef>
                  <a:spcPct val="0"/>
                </a:spcBef>
                <a:spcAft>
                  <a:spcPct val="0"/>
                </a:spcAft>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Image Placeholder 1"/>
          <p:cNvSpPr>
            <a:spLocks noGrp="1" noRot="1" noChangeAspect="1" noTextEdit="1"/>
          </p:cNvSpPr>
          <p:nvPr>
            <p:ph type="sldImg"/>
          </p:nvPr>
        </p:nvSpPr>
        <p:spPr bwMode="auto">
          <a:noFill/>
          <a:ln>
            <a:solidFill>
              <a:srgbClr val="000000"/>
            </a:solidFill>
            <a:miter lim="800000"/>
            <a:headEnd/>
            <a:tailEnd/>
          </a:ln>
        </p:spPr>
      </p:sp>
      <p:sp>
        <p:nvSpPr>
          <p:cNvPr id="156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62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00123C3-10E0-4EA7-861D-8CA3CE24B822}" type="slidenum">
              <a:rPr lang="en-US" smtClean="0"/>
              <a:pPr fontAlgn="base">
                <a:spcBef>
                  <a:spcPct val="0"/>
                </a:spcBef>
                <a:spcAft>
                  <a:spcPct val="0"/>
                </a:spcAft>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bwMode="auto">
          <a:noFill/>
          <a:ln>
            <a:solidFill>
              <a:srgbClr val="000000"/>
            </a:solidFill>
            <a:miter lim="800000"/>
            <a:headEnd/>
            <a:tailEnd/>
          </a:ln>
        </p:spPr>
      </p:sp>
      <p:sp>
        <p:nvSpPr>
          <p:cNvPr id="157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72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6E8515C-BA83-47EB-9A77-073BD3FB520A}" type="slidenum">
              <a:rPr lang="en-US" smtClean="0"/>
              <a:pPr fontAlgn="base">
                <a:spcBef>
                  <a:spcPct val="0"/>
                </a:spcBef>
                <a:spcAft>
                  <a:spcPct val="0"/>
                </a:spcAft>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bwMode="auto">
          <a:noFill/>
          <a:ln>
            <a:solidFill>
              <a:srgbClr val="000000"/>
            </a:solidFill>
            <a:miter lim="800000"/>
            <a:headEnd/>
            <a:tailEnd/>
          </a:ln>
        </p:spPr>
      </p:sp>
      <p:sp>
        <p:nvSpPr>
          <p:cNvPr id="158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83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B0C9E30-45EC-4607-8258-7574254B373F}" type="slidenum">
              <a:rPr lang="en-US" smtClean="0"/>
              <a:pPr fontAlgn="base">
                <a:spcBef>
                  <a:spcPct val="0"/>
                </a:spcBef>
                <a:spcAft>
                  <a:spcPct val="0"/>
                </a:spcAft>
                <a:defRPr/>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bwMode="auto">
          <a:noFill/>
          <a:ln>
            <a:solidFill>
              <a:srgbClr val="000000"/>
            </a:solidFill>
            <a:miter lim="800000"/>
            <a:headEnd/>
            <a:tailEnd/>
          </a:ln>
        </p:spPr>
      </p:sp>
      <p:sp>
        <p:nvSpPr>
          <p:cNvPr id="159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93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716DB60-E06F-4773-9A0A-96326AB32738}" type="slidenum">
              <a:rPr lang="en-US" smtClean="0"/>
              <a:pPr fontAlgn="base">
                <a:spcBef>
                  <a:spcPct val="0"/>
                </a:spcBef>
                <a:spcAft>
                  <a:spcPct val="0"/>
                </a:spcAft>
                <a:defRPr/>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bwMode="auto">
          <a:noFill/>
          <a:ln>
            <a:solidFill>
              <a:srgbClr val="000000"/>
            </a:solidFill>
            <a:miter lim="800000"/>
            <a:headEnd/>
            <a:tailEnd/>
          </a:ln>
        </p:spPr>
      </p:sp>
      <p:sp>
        <p:nvSpPr>
          <p:cNvPr id="160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03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0142B3A-6C9F-43D6-B1CE-F5364DE46E19}" type="slidenum">
              <a:rPr lang="en-US" smtClean="0"/>
              <a:pPr fontAlgn="base">
                <a:spcBef>
                  <a:spcPct val="0"/>
                </a:spcBef>
                <a:spcAft>
                  <a:spcPct val="0"/>
                </a:spcAft>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p:spPr>
      </p:sp>
      <p:sp>
        <p:nvSpPr>
          <p:cNvPr id="1249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45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A80ED2C-8B8F-43F2-820E-EE7E44613CB3}" type="slidenum">
              <a:rPr lang="en-US" smtClean="0"/>
              <a:pPr fontAlgn="base">
                <a:spcBef>
                  <a:spcPct val="0"/>
                </a:spcBef>
                <a:spcAft>
                  <a:spcPct val="0"/>
                </a:spcAft>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bwMode="auto">
          <a:noFill/>
          <a:ln>
            <a:solidFill>
              <a:srgbClr val="000000"/>
            </a:solidFill>
            <a:miter lim="800000"/>
            <a:headEnd/>
            <a:tailEnd/>
          </a:ln>
        </p:spPr>
      </p:sp>
      <p:sp>
        <p:nvSpPr>
          <p:cNvPr id="161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13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405205D-BC66-420A-B4BF-96B35BEE46E9}" type="slidenum">
              <a:rPr lang="en-US" smtClean="0"/>
              <a:pPr fontAlgn="base">
                <a:spcBef>
                  <a:spcPct val="0"/>
                </a:spcBef>
                <a:spcAft>
                  <a:spcPct val="0"/>
                </a:spcAft>
                <a:defRPr/>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bwMode="auto">
          <a:noFill/>
          <a:ln>
            <a:solidFill>
              <a:srgbClr val="000000"/>
            </a:solidFill>
            <a:miter lim="800000"/>
            <a:headEnd/>
            <a:tailEnd/>
          </a:ln>
        </p:spPr>
      </p:sp>
      <p:sp>
        <p:nvSpPr>
          <p:cNvPr id="162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24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995F42F-D7BA-43A7-A59A-18B6E4696E83}" type="slidenum">
              <a:rPr lang="en-US" smtClean="0"/>
              <a:pPr fontAlgn="base">
                <a:spcBef>
                  <a:spcPct val="0"/>
                </a:spcBef>
                <a:spcAft>
                  <a:spcPct val="0"/>
                </a:spcAft>
                <a:defRPr/>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p:cNvSpPr>
            <a:spLocks noGrp="1" noRot="1" noChangeAspect="1" noTextEdit="1"/>
          </p:cNvSpPr>
          <p:nvPr>
            <p:ph type="sldImg"/>
          </p:nvPr>
        </p:nvSpPr>
        <p:spPr bwMode="auto">
          <a:noFill/>
          <a:ln>
            <a:solidFill>
              <a:srgbClr val="000000"/>
            </a:solidFill>
            <a:miter lim="800000"/>
            <a:headEnd/>
            <a:tailEnd/>
          </a:ln>
        </p:spPr>
      </p:sp>
      <p:sp>
        <p:nvSpPr>
          <p:cNvPr id="163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34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70D6B35-D03D-4641-ABA5-2023353B0552}" type="slidenum">
              <a:rPr lang="en-US" smtClean="0"/>
              <a:pPr fontAlgn="base">
                <a:spcBef>
                  <a:spcPct val="0"/>
                </a:spcBef>
                <a:spcAft>
                  <a:spcPct val="0"/>
                </a:spcAft>
                <a:defRPr/>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bwMode="auto">
          <a:noFill/>
          <a:ln>
            <a:solidFill>
              <a:srgbClr val="000000"/>
            </a:solidFill>
            <a:miter lim="800000"/>
            <a:headEnd/>
            <a:tailEnd/>
          </a:ln>
        </p:spPr>
      </p:sp>
      <p:sp>
        <p:nvSpPr>
          <p:cNvPr id="164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44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1B9C92C-A525-4D76-B12D-7078002212E1}" type="slidenum">
              <a:rPr lang="en-US" smtClean="0"/>
              <a:pPr fontAlgn="base">
                <a:spcBef>
                  <a:spcPct val="0"/>
                </a:spcBef>
                <a:spcAft>
                  <a:spcPct val="0"/>
                </a:spcAft>
                <a:defRPr/>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p:cNvSpPr>
            <a:spLocks noGrp="1" noRot="1" noChangeAspect="1" noTextEdit="1"/>
          </p:cNvSpPr>
          <p:nvPr>
            <p:ph type="sldImg"/>
          </p:nvPr>
        </p:nvSpPr>
        <p:spPr bwMode="auto">
          <a:noFill/>
          <a:ln>
            <a:solidFill>
              <a:srgbClr val="000000"/>
            </a:solidFill>
            <a:miter lim="800000"/>
            <a:headEnd/>
            <a:tailEnd/>
          </a:ln>
        </p:spPr>
      </p:sp>
      <p:sp>
        <p:nvSpPr>
          <p:cNvPr id="165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54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5664698-41AA-4332-9D30-58A63ED1F3DC}" type="slidenum">
              <a:rPr lang="en-US" smtClean="0"/>
              <a:pPr fontAlgn="base">
                <a:spcBef>
                  <a:spcPct val="0"/>
                </a:spcBef>
                <a:spcAft>
                  <a:spcPct val="0"/>
                </a:spcAft>
                <a:defRPr/>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bwMode="auto">
          <a:noFill/>
          <a:ln>
            <a:solidFill>
              <a:srgbClr val="000000"/>
            </a:solidFill>
            <a:miter lim="800000"/>
            <a:headEnd/>
            <a:tailEnd/>
          </a:ln>
        </p:spPr>
      </p:sp>
      <p:sp>
        <p:nvSpPr>
          <p:cNvPr id="166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65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4226695-EC63-4995-9E91-02E17D9433FC}" type="slidenum">
              <a:rPr lang="en-US" smtClean="0"/>
              <a:pPr fontAlgn="base">
                <a:spcBef>
                  <a:spcPct val="0"/>
                </a:spcBef>
                <a:spcAft>
                  <a:spcPct val="0"/>
                </a:spcAft>
                <a:defRPr/>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p:cNvSpPr>
            <a:spLocks noGrp="1" noRot="1" noChangeAspect="1" noTextEdit="1"/>
          </p:cNvSpPr>
          <p:nvPr>
            <p:ph type="sldImg"/>
          </p:nvPr>
        </p:nvSpPr>
        <p:spPr bwMode="auto">
          <a:noFill/>
          <a:ln>
            <a:solidFill>
              <a:srgbClr val="000000"/>
            </a:solidFill>
            <a:miter lim="800000"/>
            <a:headEnd/>
            <a:tailEnd/>
          </a:ln>
        </p:spPr>
      </p:sp>
      <p:sp>
        <p:nvSpPr>
          <p:cNvPr id="167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75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12EC13F-1CFE-4663-B1B8-FCBB43260E2C}" type="slidenum">
              <a:rPr lang="en-US" smtClean="0"/>
              <a:pPr fontAlgn="base">
                <a:spcBef>
                  <a:spcPct val="0"/>
                </a:spcBef>
                <a:spcAft>
                  <a:spcPct val="0"/>
                </a:spcAft>
                <a:defRPr/>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bwMode="auto">
          <a:noFill/>
          <a:ln>
            <a:solidFill>
              <a:srgbClr val="000000"/>
            </a:solidFill>
            <a:miter lim="800000"/>
            <a:headEnd/>
            <a:tailEnd/>
          </a:ln>
        </p:spPr>
      </p:sp>
      <p:sp>
        <p:nvSpPr>
          <p:cNvPr id="168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85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4FA0F26-BBAE-41AD-8FE2-ECD4BE47D51A}" type="slidenum">
              <a:rPr lang="en-US" smtClean="0"/>
              <a:pPr fontAlgn="base">
                <a:spcBef>
                  <a:spcPct val="0"/>
                </a:spcBef>
                <a:spcAft>
                  <a:spcPct val="0"/>
                </a:spcAft>
                <a:defRPr/>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p:cNvSpPr>
            <a:spLocks noGrp="1" noRot="1" noChangeAspect="1" noTextEdit="1"/>
          </p:cNvSpPr>
          <p:nvPr>
            <p:ph type="sldImg"/>
          </p:nvPr>
        </p:nvSpPr>
        <p:spPr bwMode="auto">
          <a:noFill/>
          <a:ln>
            <a:solidFill>
              <a:srgbClr val="000000"/>
            </a:solidFill>
            <a:miter lim="800000"/>
            <a:headEnd/>
            <a:tailEnd/>
          </a:ln>
        </p:spPr>
      </p:sp>
      <p:sp>
        <p:nvSpPr>
          <p:cNvPr id="169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95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61620E3-6832-4BB5-8147-D89CC5160091}" type="slidenum">
              <a:rPr lang="en-US" smtClean="0"/>
              <a:pPr fontAlgn="base">
                <a:spcBef>
                  <a:spcPct val="0"/>
                </a:spcBef>
                <a:spcAft>
                  <a:spcPct val="0"/>
                </a:spcAft>
                <a:defRPr/>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p:cNvSpPr>
            <a:spLocks noGrp="1" noRot="1" noChangeAspect="1" noTextEdit="1"/>
          </p:cNvSpPr>
          <p:nvPr>
            <p:ph type="sldImg"/>
          </p:nvPr>
        </p:nvSpPr>
        <p:spPr bwMode="auto">
          <a:noFill/>
          <a:ln>
            <a:solidFill>
              <a:srgbClr val="000000"/>
            </a:solidFill>
            <a:miter lim="800000"/>
            <a:headEnd/>
            <a:tailEnd/>
          </a:ln>
        </p:spPr>
      </p:sp>
      <p:sp>
        <p:nvSpPr>
          <p:cNvPr id="171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05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6DAADA3-9AC3-4B48-9916-8D4150AA9A0B}" type="slidenum">
              <a:rPr lang="en-US" smtClean="0"/>
              <a:pPr fontAlgn="base">
                <a:spcBef>
                  <a:spcPct val="0"/>
                </a:spcBef>
                <a:spcAft>
                  <a:spcPct val="0"/>
                </a:spcAft>
                <a:defRPr/>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p:spPr>
      </p:sp>
      <p:sp>
        <p:nvSpPr>
          <p:cNvPr id="1259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55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A8C410-6F55-42E0-9113-C67CDAC175E2}" type="slidenum">
              <a:rPr lang="en-US" smtClean="0"/>
              <a:pPr fontAlgn="base">
                <a:spcBef>
                  <a:spcPct val="0"/>
                </a:spcBef>
                <a:spcAft>
                  <a:spcPct val="0"/>
                </a:spcAft>
                <a:defRPr/>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p:cNvSpPr>
            <a:spLocks noGrp="1" noRot="1" noChangeAspect="1" noTextEdit="1"/>
          </p:cNvSpPr>
          <p:nvPr>
            <p:ph type="sldImg"/>
          </p:nvPr>
        </p:nvSpPr>
        <p:spPr bwMode="auto">
          <a:noFill/>
          <a:ln>
            <a:solidFill>
              <a:srgbClr val="000000"/>
            </a:solidFill>
            <a:miter lim="800000"/>
            <a:headEnd/>
            <a:tailEnd/>
          </a:ln>
        </p:spPr>
      </p:sp>
      <p:sp>
        <p:nvSpPr>
          <p:cNvPr id="172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16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55C833B-03DC-4C0B-A9BC-B91CEA3E0891}" type="slidenum">
              <a:rPr lang="en-US" smtClean="0"/>
              <a:pPr fontAlgn="base">
                <a:spcBef>
                  <a:spcPct val="0"/>
                </a:spcBef>
                <a:spcAft>
                  <a:spcPct val="0"/>
                </a:spcAft>
                <a:defRPr/>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p:cNvSpPr>
            <a:spLocks noGrp="1" noRot="1" noChangeAspect="1" noTextEdit="1"/>
          </p:cNvSpPr>
          <p:nvPr>
            <p:ph type="sldImg"/>
          </p:nvPr>
        </p:nvSpPr>
        <p:spPr bwMode="auto">
          <a:noFill/>
          <a:ln>
            <a:solidFill>
              <a:srgbClr val="000000"/>
            </a:solidFill>
            <a:miter lim="800000"/>
            <a:headEnd/>
            <a:tailEnd/>
          </a:ln>
        </p:spPr>
      </p:sp>
      <p:sp>
        <p:nvSpPr>
          <p:cNvPr id="173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26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2AFACF1-09F4-40D3-A1C5-ABD1EE18CBEE}" type="slidenum">
              <a:rPr lang="en-US" smtClean="0"/>
              <a:pPr fontAlgn="base">
                <a:spcBef>
                  <a:spcPct val="0"/>
                </a:spcBef>
                <a:spcAft>
                  <a:spcPct val="0"/>
                </a:spcAft>
                <a:defRPr/>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p:spPr>
      </p:sp>
      <p:sp>
        <p:nvSpPr>
          <p:cNvPr id="174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36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C0DB683-35CD-422D-9C00-318CBE6CCB66}" type="slidenum">
              <a:rPr lang="en-US" smtClean="0"/>
              <a:pPr fontAlgn="base">
                <a:spcBef>
                  <a:spcPct val="0"/>
                </a:spcBef>
                <a:spcAft>
                  <a:spcPct val="0"/>
                </a:spcAft>
                <a:defRPr/>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p:spPr>
      </p:sp>
      <p:sp>
        <p:nvSpPr>
          <p:cNvPr id="175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AB3B409E-2F8A-4C35-8A89-D960B120439B}" type="slidenum">
              <a:rPr lang="en-US" smtClean="0"/>
              <a:pPr>
                <a:defRPr/>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TextEdit="1"/>
          </p:cNvSpPr>
          <p:nvPr>
            <p:ph type="sldImg"/>
          </p:nvPr>
        </p:nvSpPr>
        <p:spPr bwMode="auto">
          <a:noFill/>
          <a:ln>
            <a:solidFill>
              <a:srgbClr val="000000"/>
            </a:solidFill>
            <a:miter lim="800000"/>
            <a:headEnd/>
            <a:tailEnd/>
          </a:ln>
        </p:spPr>
      </p:sp>
      <p:sp>
        <p:nvSpPr>
          <p:cNvPr id="176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A58C59E3-21E9-4AC4-9256-6F77C044DC5A}" type="slidenum">
              <a:rPr lang="en-US" smtClean="0"/>
              <a:pPr>
                <a:defRPr/>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bwMode="auto">
          <a:noFill/>
          <a:ln>
            <a:solidFill>
              <a:srgbClr val="000000"/>
            </a:solidFill>
            <a:miter lim="800000"/>
            <a:headEnd/>
            <a:tailEnd/>
          </a:ln>
        </p:spPr>
      </p:sp>
      <p:sp>
        <p:nvSpPr>
          <p:cNvPr id="177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BB1550F9-E0A2-421E-A14D-42D1EE9860C7}" type="slidenum">
              <a:rPr lang="en-US" smtClean="0"/>
              <a:pPr>
                <a:defRPr/>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p:cNvSpPr>
            <a:spLocks noGrp="1" noRot="1" noChangeAspect="1" noTextEdit="1"/>
          </p:cNvSpPr>
          <p:nvPr>
            <p:ph type="sldImg"/>
          </p:nvPr>
        </p:nvSpPr>
        <p:spPr bwMode="auto">
          <a:noFill/>
          <a:ln>
            <a:solidFill>
              <a:srgbClr val="000000"/>
            </a:solidFill>
            <a:miter lim="800000"/>
            <a:headEnd/>
            <a:tailEnd/>
          </a:ln>
        </p:spPr>
      </p:sp>
      <p:sp>
        <p:nvSpPr>
          <p:cNvPr id="178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3E54CA6C-17DE-4EC9-B1EC-11BC6CA8A159}" type="slidenum">
              <a:rPr lang="en-US" smtClean="0"/>
              <a:pPr>
                <a:defRPr/>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p:cNvSpPr>
            <a:spLocks noGrp="1" noRot="1" noChangeAspect="1" noTextEdit="1"/>
          </p:cNvSpPr>
          <p:nvPr>
            <p:ph type="sldImg"/>
          </p:nvPr>
        </p:nvSpPr>
        <p:spPr bwMode="auto">
          <a:noFill/>
          <a:ln>
            <a:solidFill>
              <a:srgbClr val="000000"/>
            </a:solidFill>
            <a:miter lim="800000"/>
            <a:headEnd/>
            <a:tailEnd/>
          </a:ln>
        </p:spPr>
      </p:sp>
      <p:sp>
        <p:nvSpPr>
          <p:cNvPr id="179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A7E9F610-6BF4-4DDC-B169-194813B104BF}" type="slidenum">
              <a:rPr lang="en-US" smtClean="0"/>
              <a:pPr>
                <a:defRPr/>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p:cNvSpPr>
            <a:spLocks noGrp="1" noRot="1" noChangeAspect="1" noTextEdit="1"/>
          </p:cNvSpPr>
          <p:nvPr>
            <p:ph type="sldImg"/>
          </p:nvPr>
        </p:nvSpPr>
        <p:spPr bwMode="auto">
          <a:noFill/>
          <a:ln>
            <a:solidFill>
              <a:srgbClr val="000000"/>
            </a:solidFill>
            <a:miter lim="800000"/>
            <a:headEnd/>
            <a:tailEnd/>
          </a:ln>
        </p:spPr>
      </p:sp>
      <p:sp>
        <p:nvSpPr>
          <p:cNvPr id="1802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07B5BD9D-6043-4740-A4A2-FA241E4A4E92}" type="slidenum">
              <a:rPr lang="en-US" smtClean="0"/>
              <a:pPr>
                <a:defRPr/>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bwMode="auto">
          <a:noFill/>
          <a:ln>
            <a:solidFill>
              <a:srgbClr val="000000"/>
            </a:solidFill>
            <a:miter lim="800000"/>
            <a:headEnd/>
            <a:tailEnd/>
          </a:ln>
        </p:spPr>
      </p:sp>
      <p:sp>
        <p:nvSpPr>
          <p:cNvPr id="181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ADC0E747-6D47-494F-AE40-F7C14DF0095F}" type="slidenum">
              <a:rPr lang="en-US" smtClean="0"/>
              <a:pPr>
                <a:defRPr/>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p:spPr>
      </p:sp>
      <p:sp>
        <p:nvSpPr>
          <p:cNvPr id="1269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2075899-AA0C-422B-B43A-0B8312A3B2BE}" type="slidenum">
              <a:rPr lang="en-US" smtClean="0"/>
              <a:pPr fontAlgn="base">
                <a:spcBef>
                  <a:spcPct val="0"/>
                </a:spcBef>
                <a:spcAft>
                  <a:spcPct val="0"/>
                </a:spcAft>
                <a:defRPr/>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bwMode="auto">
          <a:noFill/>
          <a:ln>
            <a:solidFill>
              <a:srgbClr val="000000"/>
            </a:solidFill>
            <a:miter lim="800000"/>
            <a:headEnd/>
            <a:tailEnd/>
          </a:ln>
        </p:spPr>
      </p:sp>
      <p:sp>
        <p:nvSpPr>
          <p:cNvPr id="1822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36E75B39-61A4-4720-AE20-E6C7E25E1FDD}" type="slidenum">
              <a:rPr lang="en-US" smtClean="0"/>
              <a:pPr>
                <a:defRPr/>
              </a:pPr>
              <a:t>60</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bwMode="auto">
          <a:noFill/>
          <a:ln>
            <a:solidFill>
              <a:srgbClr val="000000"/>
            </a:solidFill>
            <a:miter lim="800000"/>
            <a:headEnd/>
            <a:tailEnd/>
          </a:ln>
        </p:spPr>
      </p:sp>
      <p:sp>
        <p:nvSpPr>
          <p:cNvPr id="183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FC867CBD-612E-4400-A7E0-238813D185B6}" type="slidenum">
              <a:rPr lang="en-US" smtClean="0"/>
              <a:pPr>
                <a:defRPr/>
              </a:pPr>
              <a:t>61</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p:cNvSpPr>
            <a:spLocks noGrp="1" noRot="1" noChangeAspect="1" noTextEdit="1"/>
          </p:cNvSpPr>
          <p:nvPr>
            <p:ph type="sldImg"/>
          </p:nvPr>
        </p:nvSpPr>
        <p:spPr bwMode="auto">
          <a:noFill/>
          <a:ln>
            <a:solidFill>
              <a:srgbClr val="000000"/>
            </a:solidFill>
            <a:miter lim="800000"/>
            <a:headEnd/>
            <a:tailEnd/>
          </a:ln>
        </p:spPr>
      </p:sp>
      <p:sp>
        <p:nvSpPr>
          <p:cNvPr id="1843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55E73829-BF77-4922-83E2-B55C8B328AE7}" type="slidenum">
              <a:rPr lang="en-US" smtClean="0"/>
              <a:pPr>
                <a:defRPr/>
              </a:pPr>
              <a:t>62</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bwMode="auto">
          <a:noFill/>
          <a:ln>
            <a:solidFill>
              <a:srgbClr val="000000"/>
            </a:solidFill>
            <a:miter lim="800000"/>
            <a:headEnd/>
            <a:tailEnd/>
          </a:ln>
        </p:spPr>
      </p:sp>
      <p:sp>
        <p:nvSpPr>
          <p:cNvPr id="1853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84F36A76-F5CC-4948-BD9C-7A73F7E523EB}" type="slidenum">
              <a:rPr lang="en-US" smtClean="0"/>
              <a:pPr>
                <a:defRPr/>
              </a:pPr>
              <a:t>63</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p:cNvSpPr>
            <a:spLocks noGrp="1" noRot="1" noChangeAspect="1" noTextEdit="1"/>
          </p:cNvSpPr>
          <p:nvPr>
            <p:ph type="sldImg"/>
          </p:nvPr>
        </p:nvSpPr>
        <p:spPr bwMode="auto">
          <a:noFill/>
          <a:ln>
            <a:solidFill>
              <a:srgbClr val="000000"/>
            </a:solidFill>
            <a:miter lim="800000"/>
            <a:headEnd/>
            <a:tailEnd/>
          </a:ln>
        </p:spPr>
      </p:sp>
      <p:sp>
        <p:nvSpPr>
          <p:cNvPr id="1863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558B162D-3654-4B55-B7EB-AFD43F46210C}" type="slidenum">
              <a:rPr lang="en-US" smtClean="0"/>
              <a:pPr>
                <a:defRPr/>
              </a:pPr>
              <a:t>64</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p:spPr>
      </p:sp>
      <p:sp>
        <p:nvSpPr>
          <p:cNvPr id="1873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FC653917-5BAD-4C16-94C6-65D3C70BEC02}" type="slidenum">
              <a:rPr lang="en-US" smtClean="0"/>
              <a:pPr>
                <a:defRPr/>
              </a:pPr>
              <a:t>65</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bwMode="auto">
          <a:noFill/>
          <a:ln>
            <a:solidFill>
              <a:srgbClr val="000000"/>
            </a:solidFill>
            <a:miter lim="800000"/>
            <a:headEnd/>
            <a:tailEnd/>
          </a:ln>
        </p:spPr>
      </p:sp>
      <p:sp>
        <p:nvSpPr>
          <p:cNvPr id="1884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34C06B47-B0DF-47FF-ACD9-2558BF4839A2}" type="slidenum">
              <a:rPr lang="en-US" smtClean="0"/>
              <a:pPr>
                <a:defRPr/>
              </a:pPr>
              <a:t>66</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bwMode="auto">
          <a:noFill/>
          <a:ln>
            <a:solidFill>
              <a:srgbClr val="000000"/>
            </a:solidFill>
            <a:miter lim="800000"/>
            <a:headEnd/>
            <a:tailEnd/>
          </a:ln>
        </p:spPr>
      </p:sp>
      <p:sp>
        <p:nvSpPr>
          <p:cNvPr id="1894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8E38335A-2F51-439C-9782-BC05342D433C}" type="slidenum">
              <a:rPr lang="en-US" smtClean="0"/>
              <a:pPr>
                <a:defRPr/>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p:cNvSpPr>
            <a:spLocks noGrp="1" noRot="1" noChangeAspect="1" noTextEdit="1"/>
          </p:cNvSpPr>
          <p:nvPr>
            <p:ph type="sldImg"/>
          </p:nvPr>
        </p:nvSpPr>
        <p:spPr bwMode="auto">
          <a:noFill/>
          <a:ln>
            <a:solidFill>
              <a:srgbClr val="000000"/>
            </a:solidFill>
            <a:miter lim="800000"/>
            <a:headEnd/>
            <a:tailEnd/>
          </a:ln>
        </p:spPr>
      </p:sp>
      <p:sp>
        <p:nvSpPr>
          <p:cNvPr id="1904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7C8D77EA-23E6-4628-BFA7-A34A18AF3748}" type="slidenum">
              <a:rPr lang="en-US" smtClean="0"/>
              <a:pPr>
                <a:defRPr/>
              </a:pPr>
              <a:t>68</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bwMode="auto">
          <a:noFill/>
          <a:ln>
            <a:solidFill>
              <a:srgbClr val="000000"/>
            </a:solidFill>
            <a:miter lim="800000"/>
            <a:headEnd/>
            <a:tailEnd/>
          </a:ln>
        </p:spPr>
      </p:sp>
      <p:sp>
        <p:nvSpPr>
          <p:cNvPr id="191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9949A4BD-A55D-4C07-BCC2-600B3D92B635}" type="slidenum">
              <a:rPr lang="en-US" smtClean="0"/>
              <a:pPr>
                <a:defRPr/>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p:spPr>
      </p:sp>
      <p:sp>
        <p:nvSpPr>
          <p:cNvPr id="1280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1F66363-B97C-4C25-9517-CDD7BDB2819F}" type="slidenum">
              <a:rPr lang="en-US" smtClean="0"/>
              <a:pPr fontAlgn="base">
                <a:spcBef>
                  <a:spcPct val="0"/>
                </a:spcBef>
                <a:spcAft>
                  <a:spcPct val="0"/>
                </a:spcAft>
                <a:defRPr/>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bwMode="auto">
          <a:noFill/>
          <a:ln>
            <a:solidFill>
              <a:srgbClr val="000000"/>
            </a:solidFill>
            <a:miter lim="800000"/>
            <a:headEnd/>
            <a:tailEnd/>
          </a:ln>
        </p:spPr>
      </p:sp>
      <p:sp>
        <p:nvSpPr>
          <p:cNvPr id="1925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5CC6DDF2-8F6D-4912-8541-C0105A1B8595}" type="slidenum">
              <a:rPr lang="en-US" smtClean="0"/>
              <a:pPr>
                <a:defRPr/>
              </a:pPr>
              <a:t>70</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bwMode="auto">
          <a:noFill/>
          <a:ln>
            <a:solidFill>
              <a:srgbClr val="000000"/>
            </a:solidFill>
            <a:miter lim="800000"/>
            <a:headEnd/>
            <a:tailEnd/>
          </a:ln>
        </p:spPr>
      </p:sp>
      <p:sp>
        <p:nvSpPr>
          <p:cNvPr id="193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2CB72B17-9076-437B-A09A-B1060EFF13F7}" type="slidenum">
              <a:rPr lang="en-US" smtClean="0"/>
              <a:pPr>
                <a:defRPr/>
              </a:pPr>
              <a:t>71</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Image Placeholder 1"/>
          <p:cNvSpPr>
            <a:spLocks noGrp="1" noRot="1" noChangeAspect="1" noTextEdit="1"/>
          </p:cNvSpPr>
          <p:nvPr>
            <p:ph type="sldImg"/>
          </p:nvPr>
        </p:nvSpPr>
        <p:spPr bwMode="auto">
          <a:noFill/>
          <a:ln>
            <a:solidFill>
              <a:srgbClr val="000000"/>
            </a:solidFill>
            <a:miter lim="800000"/>
            <a:headEnd/>
            <a:tailEnd/>
          </a:ln>
        </p:spPr>
      </p:sp>
      <p:sp>
        <p:nvSpPr>
          <p:cNvPr id="1945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71EB915A-DFBA-4014-9E77-4DDE5EBFE1D9}" type="slidenum">
              <a:rPr lang="en-US" smtClean="0"/>
              <a:pPr>
                <a:defRPr/>
              </a:pPr>
              <a:t>72</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bwMode="auto">
          <a:noFill/>
          <a:ln>
            <a:solidFill>
              <a:srgbClr val="000000"/>
            </a:solidFill>
            <a:miter lim="800000"/>
            <a:headEnd/>
            <a:tailEnd/>
          </a:ln>
        </p:spPr>
      </p:sp>
      <p:sp>
        <p:nvSpPr>
          <p:cNvPr id="1955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BB4E7A27-1202-458F-818D-85680538A3AE}" type="slidenum">
              <a:rPr lang="en-US" smtClean="0"/>
              <a:pPr>
                <a:defRPr/>
              </a:pPr>
              <a:t>73</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p:cNvSpPr>
            <a:spLocks noGrp="1" noRot="1" noChangeAspect="1" noTextEdit="1"/>
          </p:cNvSpPr>
          <p:nvPr>
            <p:ph type="sldImg"/>
          </p:nvPr>
        </p:nvSpPr>
        <p:spPr bwMode="auto">
          <a:noFill/>
          <a:ln>
            <a:solidFill>
              <a:srgbClr val="000000"/>
            </a:solidFill>
            <a:miter lim="800000"/>
            <a:headEnd/>
            <a:tailEnd/>
          </a:ln>
        </p:spPr>
      </p:sp>
      <p:sp>
        <p:nvSpPr>
          <p:cNvPr id="1966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C9D82AA1-0BA7-45CF-A12A-7992528F4760}" type="slidenum">
              <a:rPr lang="en-US" smtClean="0"/>
              <a:pPr>
                <a:defRPr/>
              </a:pPr>
              <a:t>74</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p:cNvSpPr>
            <a:spLocks noGrp="1" noRot="1" noChangeAspect="1" noTextEdit="1"/>
          </p:cNvSpPr>
          <p:nvPr>
            <p:ph type="sldImg"/>
          </p:nvPr>
        </p:nvSpPr>
        <p:spPr bwMode="auto">
          <a:noFill/>
          <a:ln>
            <a:solidFill>
              <a:srgbClr val="000000"/>
            </a:solidFill>
            <a:miter lim="800000"/>
            <a:headEnd/>
            <a:tailEnd/>
          </a:ln>
        </p:spPr>
      </p:sp>
      <p:sp>
        <p:nvSpPr>
          <p:cNvPr id="1976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3D6D2CC9-7978-4266-A020-EF40AA05E7F2}" type="slidenum">
              <a:rPr lang="en-US" smtClean="0"/>
              <a:pPr>
                <a:defRPr/>
              </a:pPr>
              <a:t>75</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Slide Image Placeholder 1"/>
          <p:cNvSpPr>
            <a:spLocks noGrp="1" noRot="1" noChangeAspect="1" noTextEdit="1"/>
          </p:cNvSpPr>
          <p:nvPr>
            <p:ph type="sldImg"/>
          </p:nvPr>
        </p:nvSpPr>
        <p:spPr bwMode="auto">
          <a:noFill/>
          <a:ln>
            <a:solidFill>
              <a:srgbClr val="000000"/>
            </a:solidFill>
            <a:miter lim="800000"/>
            <a:headEnd/>
            <a:tailEnd/>
          </a:ln>
        </p:spPr>
      </p:sp>
      <p:sp>
        <p:nvSpPr>
          <p:cNvPr id="1986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E06DD47D-964B-4ACE-8061-D828EBB8E0E9}" type="slidenum">
              <a:rPr lang="en-US" smtClean="0"/>
              <a:pPr>
                <a:defRPr/>
              </a:pPr>
              <a:t>76</a:t>
            </a:fld>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Slide Image Placeholder 1"/>
          <p:cNvSpPr>
            <a:spLocks noGrp="1" noRot="1" noChangeAspect="1" noTextEdit="1"/>
          </p:cNvSpPr>
          <p:nvPr>
            <p:ph type="sldImg"/>
          </p:nvPr>
        </p:nvSpPr>
        <p:spPr bwMode="auto">
          <a:noFill/>
          <a:ln>
            <a:solidFill>
              <a:srgbClr val="000000"/>
            </a:solidFill>
            <a:miter lim="800000"/>
            <a:headEnd/>
            <a:tailEnd/>
          </a:ln>
        </p:spPr>
      </p:sp>
      <p:sp>
        <p:nvSpPr>
          <p:cNvPr id="1996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9D181690-D893-439F-9158-E059879F9616}" type="slidenum">
              <a:rPr lang="en-US" smtClean="0"/>
              <a:pPr>
                <a:defRPr/>
              </a:pPr>
              <a:t>77</a:t>
            </a:fld>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Slide Image Placeholder 1"/>
          <p:cNvSpPr>
            <a:spLocks noGrp="1" noRot="1" noChangeAspect="1" noTextEdit="1"/>
          </p:cNvSpPr>
          <p:nvPr>
            <p:ph type="sldImg"/>
          </p:nvPr>
        </p:nvSpPr>
        <p:spPr bwMode="auto">
          <a:noFill/>
          <a:ln>
            <a:solidFill>
              <a:srgbClr val="000000"/>
            </a:solidFill>
            <a:miter lim="800000"/>
            <a:headEnd/>
            <a:tailEnd/>
          </a:ln>
        </p:spPr>
      </p:sp>
      <p:sp>
        <p:nvSpPr>
          <p:cNvPr id="2007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D31712BB-C263-4167-929E-C01628BDBEC0}" type="slidenum">
              <a:rPr lang="en-US" smtClean="0"/>
              <a:pPr>
                <a:defRPr/>
              </a:pPr>
              <a:t>78</a:t>
            </a:fld>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Slide Image Placeholder 1"/>
          <p:cNvSpPr>
            <a:spLocks noGrp="1" noRot="1" noChangeAspect="1" noTextEdit="1"/>
          </p:cNvSpPr>
          <p:nvPr>
            <p:ph type="sldImg"/>
          </p:nvPr>
        </p:nvSpPr>
        <p:spPr bwMode="auto">
          <a:noFill/>
          <a:ln>
            <a:solidFill>
              <a:srgbClr val="000000"/>
            </a:solidFill>
            <a:miter lim="800000"/>
            <a:headEnd/>
            <a:tailEnd/>
          </a:ln>
        </p:spPr>
      </p:sp>
      <p:sp>
        <p:nvSpPr>
          <p:cNvPr id="2017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3CDA9F3B-78ED-47CC-9232-C94CCD768EAC}" type="slidenum">
              <a:rPr lang="en-US" smtClean="0"/>
              <a:pPr>
                <a:defRPr/>
              </a:pPr>
              <a:t>79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p:spPr>
      </p:sp>
      <p:sp>
        <p:nvSpPr>
          <p:cNvPr id="1290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86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9D3D5BD-5929-4504-AD92-27B4A85802CD}" type="slidenum">
              <a:rPr lang="en-US" smtClean="0"/>
              <a:pPr fontAlgn="base">
                <a:spcBef>
                  <a:spcPct val="0"/>
                </a:spcBef>
                <a:spcAft>
                  <a:spcPct val="0"/>
                </a:spcAft>
                <a:defRPr/>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p:cNvSpPr>
            <a:spLocks noGrp="1" noRot="1" noChangeAspect="1" noTextEdit="1"/>
          </p:cNvSpPr>
          <p:nvPr>
            <p:ph type="sldImg"/>
          </p:nvPr>
        </p:nvSpPr>
        <p:spPr bwMode="auto">
          <a:noFill/>
          <a:ln>
            <a:solidFill>
              <a:srgbClr val="000000"/>
            </a:solidFill>
            <a:miter lim="800000"/>
            <a:headEnd/>
            <a:tailEnd/>
          </a:ln>
        </p:spPr>
      </p:sp>
      <p:sp>
        <p:nvSpPr>
          <p:cNvPr id="2027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7AAAB46D-A832-4B48-A8D7-A6C3BC522702}" type="slidenum">
              <a:rPr lang="en-US" smtClean="0"/>
              <a:pPr>
                <a:defRPr/>
              </a:pPr>
              <a:t>80</a:t>
            </a:fld>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bwMode="auto">
          <a:noFill/>
          <a:ln>
            <a:solidFill>
              <a:srgbClr val="000000"/>
            </a:solidFill>
            <a:miter lim="800000"/>
            <a:headEnd/>
            <a:tailEnd/>
          </a:ln>
        </p:spPr>
      </p:sp>
      <p:sp>
        <p:nvSpPr>
          <p:cNvPr id="2037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77BE65CC-62F8-4ABB-8545-8EA9284F5FE1}" type="slidenum">
              <a:rPr lang="en-US" smtClean="0"/>
              <a:pPr>
                <a:defRPr/>
              </a:pPr>
              <a:t>81</a:t>
            </a:fld>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82E5CD20-6C62-417F-823E-AE479F9A2ABE}" type="slidenum">
              <a:rPr lang="en-US" smtClean="0"/>
              <a:pPr>
                <a:defRPr/>
              </a:pPr>
              <a:t>82</a:t>
            </a:fld>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7EB2D14D-DA08-4CD4-9897-6C411B8F066A}" type="slidenum">
              <a:rPr lang="en-US" smtClean="0"/>
              <a:pPr>
                <a:defRPr/>
              </a:pPr>
              <a:t>83</a:t>
            </a:fld>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Slide Image Placeholder 1"/>
          <p:cNvSpPr>
            <a:spLocks noGrp="1" noRot="1" noChangeAspect="1" noTextEdit="1"/>
          </p:cNvSpPr>
          <p:nvPr>
            <p:ph type="sldImg"/>
          </p:nvPr>
        </p:nvSpPr>
        <p:spPr bwMode="auto">
          <a:noFill/>
          <a:ln>
            <a:solidFill>
              <a:srgbClr val="000000"/>
            </a:solidFill>
            <a:miter lim="800000"/>
            <a:headEnd/>
            <a:tailEnd/>
          </a:ln>
        </p:spPr>
      </p:sp>
      <p:sp>
        <p:nvSpPr>
          <p:cNvPr id="2068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FEF8E632-B794-412B-8502-F713564F682C}" type="slidenum">
              <a:rPr lang="en-US" smtClean="0"/>
              <a:pPr>
                <a:defRPr/>
              </a:pPr>
              <a:t>84</a:t>
            </a:fld>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Slide Image Placeholder 1"/>
          <p:cNvSpPr>
            <a:spLocks noGrp="1" noRot="1" noChangeAspect="1" noTextEdit="1"/>
          </p:cNvSpPr>
          <p:nvPr>
            <p:ph type="sldImg"/>
          </p:nvPr>
        </p:nvSpPr>
        <p:spPr bwMode="auto">
          <a:noFill/>
          <a:ln>
            <a:solidFill>
              <a:srgbClr val="000000"/>
            </a:solidFill>
            <a:miter lim="800000"/>
            <a:headEnd/>
            <a:tailEnd/>
          </a:ln>
        </p:spPr>
      </p:sp>
      <p:sp>
        <p:nvSpPr>
          <p:cNvPr id="2078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2384C279-59AA-4D06-BA07-CDDA20C6F352}" type="slidenum">
              <a:rPr lang="en-US" smtClean="0"/>
              <a:pPr>
                <a:defRPr/>
              </a:pPr>
              <a:t>85</a:t>
            </a:fld>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Slide Image Placeholder 1"/>
          <p:cNvSpPr>
            <a:spLocks noGrp="1" noRot="1" noChangeAspect="1" noTextEdit="1"/>
          </p:cNvSpPr>
          <p:nvPr>
            <p:ph type="sldImg"/>
          </p:nvPr>
        </p:nvSpPr>
        <p:spPr bwMode="auto">
          <a:noFill/>
          <a:ln>
            <a:solidFill>
              <a:srgbClr val="000000"/>
            </a:solidFill>
            <a:miter lim="800000"/>
            <a:headEnd/>
            <a:tailEnd/>
          </a:ln>
        </p:spPr>
      </p:sp>
      <p:sp>
        <p:nvSpPr>
          <p:cNvPr id="2088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A33FB216-B988-4F73-89B7-FC3CF50DE6A2}" type="slidenum">
              <a:rPr lang="en-US" smtClean="0"/>
              <a:pPr>
                <a:defRPr/>
              </a:pPr>
              <a:t>86</a:t>
            </a:fld>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Slide Image Placeholder 1"/>
          <p:cNvSpPr>
            <a:spLocks noGrp="1" noRot="1" noChangeAspect="1" noTextEdit="1"/>
          </p:cNvSpPr>
          <p:nvPr>
            <p:ph type="sldImg"/>
          </p:nvPr>
        </p:nvSpPr>
        <p:spPr bwMode="auto">
          <a:noFill/>
          <a:ln>
            <a:solidFill>
              <a:srgbClr val="000000"/>
            </a:solidFill>
            <a:miter lim="800000"/>
            <a:headEnd/>
            <a:tailEnd/>
          </a:ln>
        </p:spPr>
      </p:sp>
      <p:sp>
        <p:nvSpPr>
          <p:cNvPr id="2099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EDAB531F-2344-4DF2-920C-F43C736E3597}" type="slidenum">
              <a:rPr lang="en-US" smtClean="0"/>
              <a:pPr>
                <a:defRPr/>
              </a:pPr>
              <a:t>87</a:t>
            </a:fld>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Slide Image Placeholder 1"/>
          <p:cNvSpPr>
            <a:spLocks noGrp="1" noRot="1" noChangeAspect="1" noTextEdit="1"/>
          </p:cNvSpPr>
          <p:nvPr>
            <p:ph type="sldImg"/>
          </p:nvPr>
        </p:nvSpPr>
        <p:spPr bwMode="auto">
          <a:noFill/>
          <a:ln>
            <a:solidFill>
              <a:srgbClr val="000000"/>
            </a:solidFill>
            <a:miter lim="800000"/>
            <a:headEnd/>
            <a:tailEnd/>
          </a:ln>
        </p:spPr>
      </p:sp>
      <p:sp>
        <p:nvSpPr>
          <p:cNvPr id="21094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51B6E73A-221B-4FBD-BB80-568CC128951D}" type="slidenum">
              <a:rPr lang="en-US" smtClean="0"/>
              <a:pPr>
                <a:defRPr/>
              </a:pPr>
              <a:t>88</a:t>
            </a:fld>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Slide Image Placeholder 1"/>
          <p:cNvSpPr>
            <a:spLocks noGrp="1" noRot="1" noChangeAspect="1" noTextEdit="1"/>
          </p:cNvSpPr>
          <p:nvPr>
            <p:ph type="sldImg"/>
          </p:nvPr>
        </p:nvSpPr>
        <p:spPr bwMode="auto">
          <a:noFill/>
          <a:ln>
            <a:solidFill>
              <a:srgbClr val="000000"/>
            </a:solidFill>
            <a:miter lim="800000"/>
            <a:headEnd/>
            <a:tailEnd/>
          </a:ln>
        </p:spPr>
      </p:sp>
      <p:sp>
        <p:nvSpPr>
          <p:cNvPr id="2119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452198BF-5D08-4957-8780-945619601568}" type="slidenum">
              <a:rPr lang="en-US" smtClean="0"/>
              <a:pPr>
                <a:defRPr/>
              </a:pPr>
              <a:t>89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p:spPr>
      </p:sp>
      <p:sp>
        <p:nvSpPr>
          <p:cNvPr id="1300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96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A70158A-DC7F-49ED-992A-3D731C898190}" type="slidenum">
              <a:rPr lang="en-US" smtClean="0"/>
              <a:pPr fontAlgn="base">
                <a:spcBef>
                  <a:spcPct val="0"/>
                </a:spcBef>
                <a:spcAft>
                  <a:spcPct val="0"/>
                </a:spcAft>
                <a:defRPr/>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Slide Image Placeholder 1"/>
          <p:cNvSpPr>
            <a:spLocks noGrp="1" noRot="1" noChangeAspect="1" noTextEdit="1"/>
          </p:cNvSpPr>
          <p:nvPr>
            <p:ph type="sldImg"/>
          </p:nvPr>
        </p:nvSpPr>
        <p:spPr bwMode="auto">
          <a:noFill/>
          <a:ln>
            <a:solidFill>
              <a:srgbClr val="000000"/>
            </a:solidFill>
            <a:miter lim="800000"/>
            <a:headEnd/>
            <a:tailEnd/>
          </a:ln>
        </p:spPr>
      </p:sp>
      <p:sp>
        <p:nvSpPr>
          <p:cNvPr id="2129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8BC5819D-E649-4F29-85B9-C525FA9A3FED}" type="slidenum">
              <a:rPr lang="en-US" smtClean="0"/>
              <a:pPr>
                <a:defRPr/>
              </a:pPr>
              <a:t>90</a:t>
            </a:fld>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bwMode="auto">
          <a:noFill/>
          <a:ln>
            <a:solidFill>
              <a:srgbClr val="000000"/>
            </a:solidFill>
            <a:miter lim="800000"/>
            <a:headEnd/>
            <a:tailEnd/>
          </a:ln>
        </p:spPr>
      </p:sp>
      <p:sp>
        <p:nvSpPr>
          <p:cNvPr id="2140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2BFB10AF-A0F4-49B3-88DB-DC1B3B24A556}" type="slidenum">
              <a:rPr lang="en-US" smtClean="0"/>
              <a:pPr>
                <a:defRPr/>
              </a:pPr>
              <a:t>91</a:t>
            </a:fld>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Slide Image Placeholder 1"/>
          <p:cNvSpPr>
            <a:spLocks noGrp="1" noRot="1" noChangeAspect="1" noTextEdit="1"/>
          </p:cNvSpPr>
          <p:nvPr>
            <p:ph type="sldImg"/>
          </p:nvPr>
        </p:nvSpPr>
        <p:spPr bwMode="auto">
          <a:noFill/>
          <a:ln>
            <a:solidFill>
              <a:srgbClr val="000000"/>
            </a:solidFill>
            <a:miter lim="800000"/>
            <a:headEnd/>
            <a:tailEnd/>
          </a:ln>
        </p:spPr>
      </p:sp>
      <p:sp>
        <p:nvSpPr>
          <p:cNvPr id="2150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FB10B310-24B4-433D-A7CF-4A438DA3CCA8}" type="slidenum">
              <a:rPr lang="en-US" smtClean="0"/>
              <a:pPr>
                <a:defRPr/>
              </a:pPr>
              <a:t>92</a:t>
            </a:fld>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bwMode="auto">
          <a:noFill/>
          <a:ln>
            <a:solidFill>
              <a:srgbClr val="000000"/>
            </a:solidFill>
            <a:miter lim="800000"/>
            <a:headEnd/>
            <a:tailEnd/>
          </a:ln>
        </p:spPr>
      </p:sp>
      <p:sp>
        <p:nvSpPr>
          <p:cNvPr id="2160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EC21CE07-3C65-4C05-BC2F-0DC88FCD3F3F}" type="slidenum">
              <a:rPr lang="en-US" smtClean="0"/>
              <a:pPr>
                <a:defRPr/>
              </a:pPr>
              <a:t>93</a:t>
            </a:fld>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Slide Image Placeholder 1"/>
          <p:cNvSpPr>
            <a:spLocks noGrp="1" noRot="1" noChangeAspect="1" noTextEdit="1"/>
          </p:cNvSpPr>
          <p:nvPr>
            <p:ph type="sldImg"/>
          </p:nvPr>
        </p:nvSpPr>
        <p:spPr bwMode="auto">
          <a:noFill/>
          <a:ln>
            <a:solidFill>
              <a:srgbClr val="000000"/>
            </a:solidFill>
            <a:miter lim="800000"/>
            <a:headEnd/>
            <a:tailEnd/>
          </a:ln>
        </p:spPr>
      </p:sp>
      <p:sp>
        <p:nvSpPr>
          <p:cNvPr id="2170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7C460886-3769-4BC4-AAAF-019F630C94BD}" type="slidenum">
              <a:rPr lang="en-US" smtClean="0"/>
              <a:pPr>
                <a:defRPr/>
              </a:pPr>
              <a:t>94</a:t>
            </a:fld>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Slide Image Placeholder 1"/>
          <p:cNvSpPr>
            <a:spLocks noGrp="1" noRot="1" noChangeAspect="1" noTextEdit="1"/>
          </p:cNvSpPr>
          <p:nvPr>
            <p:ph type="sldImg"/>
          </p:nvPr>
        </p:nvSpPr>
        <p:spPr bwMode="auto">
          <a:noFill/>
          <a:ln>
            <a:solidFill>
              <a:srgbClr val="000000"/>
            </a:solidFill>
            <a:miter lim="800000"/>
            <a:headEnd/>
            <a:tailEnd/>
          </a:ln>
        </p:spPr>
      </p:sp>
      <p:sp>
        <p:nvSpPr>
          <p:cNvPr id="21811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3240068F-5726-4B71-9DEB-02C48D1F3727}" type="slidenum">
              <a:rPr lang="en-US" smtClean="0"/>
              <a:pPr>
                <a:defRPr/>
              </a:pPr>
              <a:t>95</a:t>
            </a:fld>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Slide Image Placeholder 1"/>
          <p:cNvSpPr>
            <a:spLocks noGrp="1" noRot="1" noChangeAspect="1" noTextEdit="1"/>
          </p:cNvSpPr>
          <p:nvPr>
            <p:ph type="sldImg"/>
          </p:nvPr>
        </p:nvSpPr>
        <p:spPr bwMode="auto">
          <a:noFill/>
          <a:ln>
            <a:solidFill>
              <a:srgbClr val="000000"/>
            </a:solidFill>
            <a:miter lim="800000"/>
            <a:headEnd/>
            <a:tailEnd/>
          </a:ln>
        </p:spPr>
      </p:sp>
      <p:sp>
        <p:nvSpPr>
          <p:cNvPr id="2191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E5812ECA-3D37-4A04-8C73-ADE6234CA9D0}" type="slidenum">
              <a:rPr lang="en-US" smtClean="0"/>
              <a:pPr>
                <a:defRPr/>
              </a:pPr>
              <a:t>96</a:t>
            </a:fld>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Slide Image Placeholder 1"/>
          <p:cNvSpPr>
            <a:spLocks noGrp="1" noRot="1" noChangeAspect="1" noTextEdit="1"/>
          </p:cNvSpPr>
          <p:nvPr>
            <p:ph type="sldImg"/>
          </p:nvPr>
        </p:nvSpPr>
        <p:spPr bwMode="auto">
          <a:noFill/>
          <a:ln>
            <a:solidFill>
              <a:srgbClr val="000000"/>
            </a:solidFill>
            <a:miter lim="800000"/>
            <a:headEnd/>
            <a:tailEnd/>
          </a:ln>
        </p:spPr>
      </p:sp>
      <p:sp>
        <p:nvSpPr>
          <p:cNvPr id="2201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67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D784DC2-FE54-413B-8C20-72F6466E69B3}" type="slidenum">
              <a:rPr lang="en-US" smtClean="0"/>
              <a:pPr fontAlgn="base">
                <a:spcBef>
                  <a:spcPct val="0"/>
                </a:spcBef>
                <a:spcAft>
                  <a:spcPct val="0"/>
                </a:spcAft>
                <a:defRPr/>
              </a:pPr>
              <a:t>97</a:t>
            </a:fld>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Slide Image Placeholder 1"/>
          <p:cNvSpPr>
            <a:spLocks noGrp="1" noRot="1" noChangeAspect="1" noTextEdit="1"/>
          </p:cNvSpPr>
          <p:nvPr>
            <p:ph type="sldImg"/>
          </p:nvPr>
        </p:nvSpPr>
        <p:spPr bwMode="auto">
          <a:noFill/>
          <a:ln>
            <a:solidFill>
              <a:srgbClr val="000000"/>
            </a:solidFill>
            <a:miter lim="800000"/>
            <a:headEnd/>
            <a:tailEnd/>
          </a:ln>
        </p:spPr>
      </p:sp>
      <p:sp>
        <p:nvSpPr>
          <p:cNvPr id="2211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77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C8040E8-A281-4AD9-AF51-9DCC4751B91C}" type="slidenum">
              <a:rPr lang="en-US" smtClean="0"/>
              <a:pPr fontAlgn="base">
                <a:spcBef>
                  <a:spcPct val="0"/>
                </a:spcBef>
                <a:spcAft>
                  <a:spcPct val="0"/>
                </a:spcAft>
                <a:defRPr/>
              </a:pPr>
              <a:t>98</a:t>
            </a:fld>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Slide Image Placeholder 1"/>
          <p:cNvSpPr>
            <a:spLocks noGrp="1" noRot="1" noChangeAspect="1" noTextEdit="1"/>
          </p:cNvSpPr>
          <p:nvPr>
            <p:ph type="sldImg"/>
          </p:nvPr>
        </p:nvSpPr>
        <p:spPr bwMode="auto">
          <a:noFill/>
          <a:ln>
            <a:solidFill>
              <a:srgbClr val="000000"/>
            </a:solidFill>
            <a:miter lim="800000"/>
            <a:headEnd/>
            <a:tailEnd/>
          </a:ln>
        </p:spPr>
      </p:sp>
      <p:sp>
        <p:nvSpPr>
          <p:cNvPr id="2222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87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3EB45B-A8D6-4207-BE50-86148994B296}" type="slidenum">
              <a:rPr lang="en-US" smtClean="0"/>
              <a:pPr fontAlgn="base">
                <a:spcBef>
                  <a:spcPct val="0"/>
                </a:spcBef>
                <a:spcAft>
                  <a:spcPct val="0"/>
                </a:spcAft>
                <a:defRPr/>
              </a:pPr>
              <a:t>99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9" name="Title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a:t>Click to edit Master title style</a:t>
            </a:r>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6" name="Date Placeholder 29"/>
          <p:cNvSpPr>
            <a:spLocks noGrp="1"/>
          </p:cNvSpPr>
          <p:nvPr>
            <p:ph type="dt" sz="half" idx="10"/>
          </p:nvPr>
        </p:nvSpPr>
        <p:spPr/>
        <p:txBody>
          <a:bodyPr/>
          <a:lstStyle>
            <a:lvl1pPr>
              <a:defRPr/>
            </a:lvl1pPr>
          </a:lstStyle>
          <a:p>
            <a:pPr>
              <a:defRPr/>
            </a:pPr>
            <a:fld id="{6E7CFD67-C272-4DF5-86F6-F714D8551DCC}" type="datetimeFigureOut">
              <a:rPr lang="en-US"/>
              <a:pPr>
                <a:defRPr/>
              </a:pPr>
              <a:t>4/21/2022</a:t>
            </a:fld>
            <a:endParaRPr lang="en-US"/>
          </a:p>
        </p:txBody>
      </p:sp>
      <p:sp>
        <p:nvSpPr>
          <p:cNvPr id="7" name="Footer Placeholder 18"/>
          <p:cNvSpPr>
            <a:spLocks noGrp="1"/>
          </p:cNvSpPr>
          <p:nvPr>
            <p:ph type="ftr" sz="quarter" idx="11"/>
          </p:nvPr>
        </p:nvSpPr>
        <p:spPr/>
        <p:txBody>
          <a:bodyPr/>
          <a:lstStyle>
            <a:lvl1pPr>
              <a:defRPr/>
            </a:lvl1pPr>
          </a:lstStyle>
          <a:p>
            <a:pPr>
              <a:defRPr/>
            </a:pPr>
            <a:endParaRPr lang="en-US"/>
          </a:p>
        </p:txBody>
      </p:sp>
      <p:sp>
        <p:nvSpPr>
          <p:cNvPr id="8" name="Slide Number Placeholder 26"/>
          <p:cNvSpPr>
            <a:spLocks noGrp="1"/>
          </p:cNvSpPr>
          <p:nvPr>
            <p:ph type="sldNum" sz="quarter" idx="12"/>
          </p:nvPr>
        </p:nvSpPr>
        <p:spPr/>
        <p:txBody>
          <a:bodyPr/>
          <a:lstStyle>
            <a:lvl1pPr>
              <a:defRPr/>
            </a:lvl1pPr>
          </a:lstStyle>
          <a:p>
            <a:pPr>
              <a:defRPr/>
            </a:pPr>
            <a:fld id="{6DE9C9EA-B5A2-46DF-9812-5040729F978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E6CD7C6C-DF02-458C-87B8-D7ACB94838AE}" type="datetimeFigureOut">
              <a:rPr lang="en-US"/>
              <a:pPr>
                <a:defRPr/>
              </a:pPr>
              <a:t>4/21/2022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A00B85B-AF17-4888-B048-FDD17AC5C56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48587F6D-3217-4A62-9DBB-C10D29E03C65}" type="datetimeFigureOut">
              <a:rPr lang="en-US"/>
              <a:pPr>
                <a:defRPr/>
              </a:pPr>
              <a:t>4/21/2022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9D1EEBD-8644-4C07-A0F3-8C37B121DCE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D97C8283-5E66-4B78-8B99-CF1BB75FAF0E}" type="datetimeFigureOut">
              <a:rPr lang="en-US"/>
              <a:pPr>
                <a:defRPr/>
              </a:pPr>
              <a:t>4/21/2022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650738B-3684-4111-AA65-060971EDAF6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a:t>Click to edit Master title style</a:t>
            </a:r>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fld id="{A37FE7B5-0BD6-47CC-94F2-6774B99D212F}" type="datetimeFigureOut">
              <a:rPr lang="en-US"/>
              <a:pPr>
                <a:defRPr/>
              </a:pPr>
              <a:t>4/21/2022</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BCD77F29-F02E-403E-BBF1-E77DD55F596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F81C9D7D-2F0C-4A50-B1F5-30FCF98CC4B5}" type="datetimeFigureOut">
              <a:rPr lang="en-US"/>
              <a:pPr>
                <a:defRPr/>
              </a:pPr>
              <a:t>4/21/2022</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CCD8AD95-270D-4AF1-B5F0-71BFC1AA49B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defRPr/>
            </a:pPr>
            <a:fld id="{2BD05F86-5183-4189-8BB8-FE26347112D4}" type="datetimeFigureOut">
              <a:rPr lang="en-US"/>
              <a:pPr>
                <a:defRPr/>
              </a:pPr>
              <a:t>4/21/2022</a:t>
            </a:fld>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5F397F34-0DCD-4F19-BC7D-33EAAB66A44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lstStyle>
            <a:lvl1pPr algn="l">
              <a:defRPr sz="4600"/>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fld id="{94E25757-6D90-4D89-AECC-44ACD7B8FA91}" type="datetimeFigureOut">
              <a:rPr lang="en-US"/>
              <a:pPr>
                <a:defRPr/>
              </a:pPr>
              <a:t>4/21/2022</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DA1E06DD-1227-4F9E-ADEA-7C31DF9DE5E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E6155367-0158-438F-AEC6-6AB0FFFEA02F}" type="datetimeFigureOut">
              <a:rPr lang="en-US"/>
              <a:pPr>
                <a:defRPr/>
              </a:pPr>
              <a:t>4/21/2022</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70699136-3694-41F4-8306-B4DF43F139B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en-US"/>
              <a:t>Click to edit Master title style</a:t>
            </a:r>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5630BF87-6CE4-44FE-BC27-C0AE81FA8194}" type="datetimeFigureOut">
              <a:rPr lang="en-US"/>
              <a:pPr>
                <a:defRPr/>
              </a:pPr>
              <a:t>4/21/2022</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156575" y="6421438"/>
            <a:ext cx="762000" cy="365125"/>
          </a:xfrm>
        </p:spPr>
        <p:txBody>
          <a:bodyPr/>
          <a:lstStyle>
            <a:lvl1pPr>
              <a:defRPr/>
            </a:lvl1pPr>
          </a:lstStyle>
          <a:p>
            <a:pPr>
              <a:defRPr/>
            </a:pPr>
            <a:fld id="{0EF420D5-A125-40A4-84E1-89F8F2342B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a:t>Click to edit Master title style</a:t>
            </a:r>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5CC9C3C9-0BCC-4329-9FAF-B6B7FAA9053C}" type="datetimeFigureOut">
              <a:rPr lang="en-US"/>
              <a:pPr>
                <a:defRPr/>
              </a:pPr>
              <a:t>4/21/2022</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9A759765-D25A-422D-AF29-CE037D3EE4D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en-US"/>
              <a:t>Click to edit Master title style</a:t>
            </a:r>
          </a:p>
        </p:txBody>
      </p:sp>
      <p:sp>
        <p:nvSpPr>
          <p:cNvPr id="1029" name="Text Placeholder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421438"/>
            <a:ext cx="2133600" cy="365125"/>
          </a:xfrm>
          <a:prstGeom prst="rect">
            <a:avLst/>
          </a:prstGeom>
        </p:spPr>
        <p:txBody>
          <a:bodyPr vert="horz" bIns="0" anchor="b"/>
          <a:lstStyle>
            <a:lvl1pPr algn="l"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F1A237BD-F5FF-462C-9880-27D4EBED44DE}" type="datetimeFigureOut">
              <a:rPr lang="en-US"/>
              <a:pPr>
                <a:defRPr/>
              </a:pPr>
              <a:t>4/21/2022</a:t>
            </a:fld>
            <a:endParaRPr lang="en-US"/>
          </a:p>
        </p:txBody>
      </p:sp>
      <p:sp>
        <p:nvSpPr>
          <p:cNvPr id="22" name="Footer Placeholder 21"/>
          <p:cNvSpPr>
            <a:spLocks noGrp="1"/>
          </p:cNvSpPr>
          <p:nvPr>
            <p:ph type="ftr" sz="quarter" idx="3"/>
          </p:nvPr>
        </p:nvSpPr>
        <p:spPr>
          <a:xfrm>
            <a:off x="3124200" y="6421438"/>
            <a:ext cx="2895600" cy="365125"/>
          </a:xfrm>
          <a:prstGeom prst="rect">
            <a:avLst/>
          </a:prstGeom>
        </p:spPr>
        <p:txBody>
          <a:bodyPr vert="horz" lIns="0" rIns="0" bIns="0" anchor="b"/>
          <a:lstStyle>
            <a:lvl1pPr algn="ctr"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8153400" y="6421438"/>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0ACCB4AB-588B-4745-8ED1-53CD6ADE10A2}"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955" r:id="rId1"/>
    <p:sldLayoutId id="2147483949" r:id="rId2"/>
    <p:sldLayoutId id="2147483956" r:id="rId3"/>
    <p:sldLayoutId id="2147483950" r:id="rId4"/>
    <p:sldLayoutId id="2147483957" r:id="rId5"/>
    <p:sldLayoutId id="2147483951" r:id="rId6"/>
    <p:sldLayoutId id="2147483952" r:id="rId7"/>
    <p:sldLayoutId id="2147483958" r:id="rId8"/>
    <p:sldLayoutId id="2147483959" r:id="rId9"/>
    <p:sldLayoutId id="2147483953" r:id="rId10"/>
    <p:sldLayoutId id="2147483954" r:id="rId11"/>
  </p:sldLayoutIdLst>
  <p:txStyles>
    <p:titleStyle>
      <a:lvl1pPr algn="l" rtl="0" eaLnBrk="0" fontAlgn="base" hangingPunct="0">
        <a:spcBef>
          <a:spcPct val="0"/>
        </a:spcBef>
        <a:spcAft>
          <a:spcPct val="0"/>
        </a:spcAft>
        <a:defRPr sz="4600" kern="1200">
          <a:solidFill>
            <a:schemeClr val="tx1"/>
          </a:solidFill>
          <a:latin typeface="+mj-lt"/>
          <a:ea typeface="+mj-ea"/>
          <a:cs typeface="+mj-cs"/>
        </a:defRPr>
      </a:lvl1pPr>
      <a:lvl2pPr algn="l" rtl="0" eaLnBrk="0" fontAlgn="base" hangingPunct="0">
        <a:spcBef>
          <a:spcPct val="0"/>
        </a:spcBef>
        <a:spcAft>
          <a:spcPct val="0"/>
        </a:spcAft>
        <a:defRPr sz="4600">
          <a:solidFill>
            <a:schemeClr val="tx1"/>
          </a:solidFill>
          <a:latin typeface="Franklin Gothic Book" pitchFamily="34" charset="0"/>
        </a:defRPr>
      </a:lvl2pPr>
      <a:lvl3pPr algn="l" rtl="0" eaLnBrk="0" fontAlgn="base" hangingPunct="0">
        <a:spcBef>
          <a:spcPct val="0"/>
        </a:spcBef>
        <a:spcAft>
          <a:spcPct val="0"/>
        </a:spcAft>
        <a:defRPr sz="4600">
          <a:solidFill>
            <a:schemeClr val="tx1"/>
          </a:solidFill>
          <a:latin typeface="Franklin Gothic Book" pitchFamily="34" charset="0"/>
        </a:defRPr>
      </a:lvl3pPr>
      <a:lvl4pPr algn="l" rtl="0" eaLnBrk="0" fontAlgn="base" hangingPunct="0">
        <a:spcBef>
          <a:spcPct val="0"/>
        </a:spcBef>
        <a:spcAft>
          <a:spcPct val="0"/>
        </a:spcAft>
        <a:defRPr sz="4600">
          <a:solidFill>
            <a:schemeClr val="tx1"/>
          </a:solidFill>
          <a:latin typeface="Franklin Gothic Book" pitchFamily="34" charset="0"/>
        </a:defRPr>
      </a:lvl4pPr>
      <a:lvl5pPr algn="l" rtl="0" eaLnBrk="0" fontAlgn="base" hangingPunct="0">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p:titleStyle>
    <p:bodyStyle>
      <a:lvl1pPr marL="419100"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l" rtl="0" eaLnBrk="0" fontAlgn="base" hangingPunct="0">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l" rtl="0" eaLnBrk="0" fontAlgn="base" hangingPunct="0">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l" rtl="0" eaLnBrk="0" fontAlgn="base" hangingPunct="0">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l" rtl="0" eaLnBrk="0" fontAlgn="base" hangingPunct="0">
        <a:spcBef>
          <a:spcPct val="20000"/>
        </a:spcBef>
        <a:spcAft>
          <a:spcPct val="0"/>
        </a:spcAft>
        <a:buClr>
          <a:srgbClr val="748560"/>
        </a:buClr>
        <a:buSzPct val="100000"/>
        <a:buFont typeface="Arial"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3" Type="http://schemas.openxmlformats.org/officeDocument/2006/relationships/hyperlink" Target="Rotation.sav" TargetMode="External"/><Relationship Id="rId2" Type="http://schemas.openxmlformats.org/officeDocument/2006/relationships/notesSlide" Target="../notesSlides/notesSlide103.xm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104.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notesSlide" Target="../notesSlides/notesSlide106.xml"/><Relationship Id="rId1" Type="http://schemas.openxmlformats.org/officeDocument/2006/relationships/slideLayout" Target="../slideLayouts/slideLayout2.xml"/><Relationship Id="rId4" Type="http://schemas.openxmlformats.org/officeDocument/2006/relationships/image" Target="../media/image30.wmf"/></Relationships>
</file>

<file path=ppt/slides/_rels/slide107.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9.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83.xml"/><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png"/></Relationships>
</file>

<file path=ppt/slides/_rels/slide8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3952" y="4087076"/>
            <a:ext cx="6480048" cy="1066800"/>
          </a:xfrm>
        </p:spPr>
        <p:txBody>
          <a:bodyPr>
            <a:normAutofit/>
          </a:bodyPr>
          <a:lstStyle/>
          <a:p>
            <a:pPr eaLnBrk="1" fontAlgn="auto" hangingPunct="1">
              <a:spcAft>
                <a:spcPts val="0"/>
              </a:spcAft>
              <a:defRPr/>
            </a:pPr>
            <a:r>
              <a:t>PSIKOMETRI</a:t>
            </a:r>
          </a:p>
        </p:txBody>
      </p:sp>
      <p:sp>
        <p:nvSpPr>
          <p:cNvPr id="7171" name="Subtitle 2"/>
          <p:cNvSpPr>
            <a:spLocks noGrp="1"/>
          </p:cNvSpPr>
          <p:nvPr>
            <p:ph type="subTitle" idx="1"/>
          </p:nvPr>
        </p:nvSpPr>
        <p:spPr>
          <a:xfrm rot="16200000">
            <a:off x="4495800" y="5715000"/>
            <a:ext cx="2057400" cy="533400"/>
          </a:xfrm>
        </p:spPr>
        <p:txBody>
          <a:bodyPr/>
          <a:lstStyle/>
          <a:p>
            <a:pPr algn="ctr" eaLnBrk="1" hangingPunct="1"/>
            <a:r>
              <a:rPr lang="en-US" sz="2400" dirty="0"/>
              <a:t>Dr. </a:t>
            </a:r>
            <a:r>
              <a:rPr lang="en-US" sz="2400" dirty="0" err="1"/>
              <a:t>Selviana</a:t>
            </a:r>
            <a:endParaRPr lang="en-US" sz="2400" dirty="0"/>
          </a:p>
        </p:txBody>
      </p:sp>
      <p:pic>
        <p:nvPicPr>
          <p:cNvPr id="7172" name="Picture 2"/>
          <p:cNvPicPr>
            <a:picLocks noChangeAspect="1" noChangeArrowheads="1"/>
          </p:cNvPicPr>
          <p:nvPr/>
        </p:nvPicPr>
        <p:blipFill>
          <a:blip r:embed="rId3"/>
          <a:srcRect/>
          <a:stretch>
            <a:fillRect/>
          </a:stretch>
        </p:blipFill>
        <p:spPr bwMode="auto">
          <a:xfrm>
            <a:off x="5943600" y="4953000"/>
            <a:ext cx="3200400" cy="19050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457200" y="1600200"/>
            <a:ext cx="8229600" cy="4525963"/>
          </a:xfrm>
        </p:spPr>
        <p:txBody>
          <a:bodyPr/>
          <a:lstStyle/>
          <a:p>
            <a:pPr algn="just" eaLnBrk="1" hangingPunct="1"/>
            <a:r>
              <a:rPr lang="en-US"/>
              <a:t>Pengukuran pada dasarnya merupakan pemberian angka terhadap atribut atau variable pada suatu kontinum (proses kuantifikasi). Seperti : panjang, berat, kecepatan, dsb</a:t>
            </a:r>
          </a:p>
          <a:p>
            <a:pPr algn="just" eaLnBrk="1" hangingPunct="1"/>
            <a:r>
              <a:rPr lang="en-US"/>
              <a:t>Pengukuran berguna dalam memberikan  gambaran mengenai suatu atribut, sehingga atribut tersebut dapat dideskripsikan</a:t>
            </a:r>
          </a:p>
          <a:p>
            <a:pPr algn="just" eaLnBrk="1" hangingPunct="1"/>
            <a:endParaRPr lang="en-US"/>
          </a:p>
          <a:p>
            <a:pPr eaLnBrk="1" hangingPunct="1"/>
            <a:endParaRPr lang="en-US"/>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0"/>
            <a:ext cx="8229600" cy="563563"/>
          </a:xfrm>
        </p:spPr>
        <p:txBody>
          <a:bodyPr rtlCol="0">
            <a:normAutofit fontScale="90000"/>
          </a:bodyPr>
          <a:lstStyle/>
          <a:p>
            <a:pPr eaLnBrk="1" fontAlgn="auto" hangingPunct="1">
              <a:spcAft>
                <a:spcPts val="0"/>
              </a:spcAft>
              <a:defRPr/>
            </a:pPr>
            <a:r>
              <a:rPr lang="en-US" sz="3600" dirty="0" err="1"/>
              <a:t>Analisis</a:t>
            </a:r>
            <a:r>
              <a:rPr lang="en-US" sz="3600" dirty="0"/>
              <a:t> </a:t>
            </a:r>
            <a:r>
              <a:rPr lang="en-US" sz="3600" dirty="0" err="1"/>
              <a:t>Faktor</a:t>
            </a:r>
            <a:r>
              <a:rPr lang="en-US" sz="3600" dirty="0"/>
              <a:t> (2)</a:t>
            </a:r>
          </a:p>
        </p:txBody>
      </p:sp>
      <p:cxnSp>
        <p:nvCxnSpPr>
          <p:cNvPr id="6" name="Straight Connector 5"/>
          <p:cNvCxnSpPr/>
          <p:nvPr/>
        </p:nvCxnSpPr>
        <p:spPr>
          <a:xfrm rot="5400000">
            <a:off x="1278732" y="2628106"/>
            <a:ext cx="17526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133600" y="3505200"/>
            <a:ext cx="1524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a:spLocks noChangeArrowheads="1"/>
          </p:cNvSpPr>
          <p:nvPr/>
        </p:nvSpPr>
        <p:spPr bwMode="auto">
          <a:xfrm>
            <a:off x="1676400" y="1066800"/>
            <a:ext cx="1035050" cy="400050"/>
          </a:xfrm>
          <a:prstGeom prst="rect">
            <a:avLst/>
          </a:prstGeom>
          <a:noFill/>
          <a:ln w="9525">
            <a:noFill/>
            <a:miter lim="800000"/>
            <a:headEnd/>
            <a:tailEnd/>
          </a:ln>
        </p:spPr>
        <p:txBody>
          <a:bodyPr wrap="none">
            <a:spAutoFit/>
          </a:bodyPr>
          <a:lstStyle/>
          <a:p>
            <a:r>
              <a:rPr lang="en-US" sz="2000">
                <a:latin typeface="Calibri" pitchFamily="34" charset="0"/>
              </a:rPr>
              <a:t>Sumbu I</a:t>
            </a:r>
          </a:p>
        </p:txBody>
      </p:sp>
      <p:sp>
        <p:nvSpPr>
          <p:cNvPr id="10" name="Rectangle 9"/>
          <p:cNvSpPr>
            <a:spLocks noChangeArrowheads="1"/>
          </p:cNvSpPr>
          <p:nvPr/>
        </p:nvSpPr>
        <p:spPr bwMode="auto">
          <a:xfrm>
            <a:off x="3810000" y="3276600"/>
            <a:ext cx="1098550" cy="400050"/>
          </a:xfrm>
          <a:prstGeom prst="rect">
            <a:avLst/>
          </a:prstGeom>
          <a:noFill/>
          <a:ln w="9525">
            <a:noFill/>
            <a:miter lim="800000"/>
            <a:headEnd/>
            <a:tailEnd/>
          </a:ln>
        </p:spPr>
        <p:txBody>
          <a:bodyPr wrap="none">
            <a:spAutoFit/>
          </a:bodyPr>
          <a:lstStyle/>
          <a:p>
            <a:r>
              <a:rPr lang="en-US" sz="2000">
                <a:latin typeface="Calibri" pitchFamily="34" charset="0"/>
              </a:rPr>
              <a:t>Sumbu II</a:t>
            </a:r>
          </a:p>
        </p:txBody>
      </p:sp>
      <p:cxnSp>
        <p:nvCxnSpPr>
          <p:cNvPr id="12" name="Straight Connector 11"/>
          <p:cNvCxnSpPr/>
          <p:nvPr/>
        </p:nvCxnSpPr>
        <p:spPr>
          <a:xfrm rot="10800000">
            <a:off x="838200" y="2514600"/>
            <a:ext cx="1295400" cy="99060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6" name="Rectangle 15"/>
          <p:cNvSpPr>
            <a:spLocks noChangeArrowheads="1"/>
          </p:cNvSpPr>
          <p:nvPr/>
        </p:nvSpPr>
        <p:spPr bwMode="auto">
          <a:xfrm>
            <a:off x="304800" y="1828800"/>
            <a:ext cx="1084263" cy="400050"/>
          </a:xfrm>
          <a:prstGeom prst="rect">
            <a:avLst/>
          </a:prstGeom>
          <a:noFill/>
          <a:ln w="9525">
            <a:noFill/>
            <a:miter lim="800000"/>
            <a:headEnd/>
            <a:tailEnd/>
          </a:ln>
        </p:spPr>
        <p:txBody>
          <a:bodyPr wrap="none">
            <a:spAutoFit/>
          </a:bodyPr>
          <a:lstStyle/>
          <a:p>
            <a:r>
              <a:rPr lang="en-US" sz="2000">
                <a:latin typeface="Calibri" pitchFamily="34" charset="0"/>
              </a:rPr>
              <a:t>Sub Tes I</a:t>
            </a:r>
          </a:p>
        </p:txBody>
      </p:sp>
      <p:sp>
        <p:nvSpPr>
          <p:cNvPr id="17" name="Arc 16"/>
          <p:cNvSpPr/>
          <p:nvPr/>
        </p:nvSpPr>
        <p:spPr>
          <a:xfrm rot="16547040">
            <a:off x="1217613" y="2012950"/>
            <a:ext cx="1935162" cy="1900238"/>
          </a:xfrm>
          <a:prstGeom prst="arc">
            <a:avLst>
              <a:gd name="adj1" fmla="val 16436845"/>
              <a:gd name="adj2" fmla="val 20968329"/>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9" name="Arc 18"/>
          <p:cNvSpPr/>
          <p:nvPr/>
        </p:nvSpPr>
        <p:spPr>
          <a:xfrm rot="21187206">
            <a:off x="-153988" y="2522538"/>
            <a:ext cx="3983038" cy="3876675"/>
          </a:xfrm>
          <a:prstGeom prst="arc">
            <a:avLst>
              <a:gd name="adj1" fmla="val 15249347"/>
              <a:gd name="adj2" fmla="val 20048335"/>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20" name="Rectangle 19"/>
          <p:cNvSpPr>
            <a:spLocks noChangeArrowheads="1"/>
          </p:cNvSpPr>
          <p:nvPr/>
        </p:nvSpPr>
        <p:spPr bwMode="auto">
          <a:xfrm>
            <a:off x="1447800" y="2667000"/>
            <a:ext cx="674688" cy="369888"/>
          </a:xfrm>
          <a:prstGeom prst="rect">
            <a:avLst/>
          </a:prstGeom>
          <a:noFill/>
          <a:ln w="9525">
            <a:noFill/>
            <a:miter lim="800000"/>
            <a:headEnd/>
            <a:tailEnd/>
          </a:ln>
        </p:spPr>
        <p:txBody>
          <a:bodyPr wrap="none">
            <a:spAutoFit/>
          </a:bodyPr>
          <a:lstStyle/>
          <a:p>
            <a:r>
              <a:rPr lang="en-US">
                <a:latin typeface="Calibri" pitchFamily="34" charset="0"/>
              </a:rPr>
              <a:t>55.2</a:t>
            </a:r>
            <a:r>
              <a:rPr lang="en-US" baseline="30000">
                <a:latin typeface="Calibri" pitchFamily="34" charset="0"/>
              </a:rPr>
              <a:t>o</a:t>
            </a:r>
            <a:endParaRPr lang="en-US">
              <a:latin typeface="Calibri" pitchFamily="34" charset="0"/>
            </a:endParaRPr>
          </a:p>
        </p:txBody>
      </p:sp>
      <p:sp>
        <p:nvSpPr>
          <p:cNvPr id="21" name="Rectangle 20"/>
          <p:cNvSpPr>
            <a:spLocks noChangeArrowheads="1"/>
          </p:cNvSpPr>
          <p:nvPr/>
        </p:nvSpPr>
        <p:spPr bwMode="auto">
          <a:xfrm>
            <a:off x="1981200" y="3048000"/>
            <a:ext cx="792163" cy="369888"/>
          </a:xfrm>
          <a:prstGeom prst="rect">
            <a:avLst/>
          </a:prstGeom>
          <a:noFill/>
          <a:ln w="9525">
            <a:noFill/>
            <a:miter lim="800000"/>
            <a:headEnd/>
            <a:tailEnd/>
          </a:ln>
        </p:spPr>
        <p:txBody>
          <a:bodyPr wrap="none">
            <a:spAutoFit/>
          </a:bodyPr>
          <a:lstStyle/>
          <a:p>
            <a:r>
              <a:rPr lang="en-US">
                <a:latin typeface="Calibri" pitchFamily="34" charset="0"/>
              </a:rPr>
              <a:t>145.2</a:t>
            </a:r>
            <a:r>
              <a:rPr lang="en-US" baseline="30000">
                <a:latin typeface="Calibri" pitchFamily="34" charset="0"/>
              </a:rPr>
              <a:t>o</a:t>
            </a:r>
            <a:endParaRPr lang="en-US">
              <a:latin typeface="Calibri" pitchFamily="34" charset="0"/>
            </a:endParaRPr>
          </a:p>
        </p:txBody>
      </p:sp>
      <p:sp>
        <p:nvSpPr>
          <p:cNvPr id="115713" name="Rectangle 1"/>
          <p:cNvSpPr>
            <a:spLocks noChangeArrowheads="1"/>
          </p:cNvSpPr>
          <p:nvPr/>
        </p:nvSpPr>
        <p:spPr bwMode="auto">
          <a:xfrm>
            <a:off x="4562475" y="838200"/>
            <a:ext cx="4191000" cy="708025"/>
          </a:xfrm>
          <a:prstGeom prst="rect">
            <a:avLst/>
          </a:prstGeom>
          <a:noFill/>
          <a:ln w="9525">
            <a:noFill/>
            <a:miter lim="800000"/>
            <a:headEnd/>
            <a:tailEnd/>
          </a:ln>
        </p:spPr>
        <p:txBody>
          <a:bodyPr anchor="ctr">
            <a:spAutoFit/>
          </a:bodyPr>
          <a:lstStyle/>
          <a:p>
            <a:pPr algn="just">
              <a:tabLst>
                <a:tab pos="914400" algn="l"/>
              </a:tabLst>
            </a:pPr>
            <a:r>
              <a:rPr lang="en-US" sz="2000">
                <a:cs typeface="Times New Roman" pitchFamily="18" charset="0"/>
              </a:rPr>
              <a:t>Muatan faktor merupakan cos sudut  terhadap sumbu. </a:t>
            </a:r>
          </a:p>
        </p:txBody>
      </p:sp>
      <p:sp>
        <p:nvSpPr>
          <p:cNvPr id="23" name="Rectangle 22"/>
          <p:cNvSpPr>
            <a:spLocks noChangeArrowheads="1"/>
          </p:cNvSpPr>
          <p:nvPr/>
        </p:nvSpPr>
        <p:spPr bwMode="auto">
          <a:xfrm>
            <a:off x="381000" y="3886200"/>
            <a:ext cx="4191000" cy="708025"/>
          </a:xfrm>
          <a:prstGeom prst="rect">
            <a:avLst/>
          </a:prstGeom>
          <a:noFill/>
          <a:ln w="9525">
            <a:noFill/>
            <a:miter lim="800000"/>
            <a:headEnd/>
            <a:tailEnd/>
          </a:ln>
        </p:spPr>
        <p:txBody>
          <a:bodyPr>
            <a:spAutoFit/>
          </a:bodyPr>
          <a:lstStyle/>
          <a:p>
            <a:pPr algn="just">
              <a:tabLst>
                <a:tab pos="914400" algn="l"/>
              </a:tabLst>
            </a:pPr>
            <a:r>
              <a:rPr lang="en-US" sz="2000">
                <a:cs typeface="Times New Roman" pitchFamily="18" charset="0"/>
              </a:rPr>
              <a:t>Seperti pada Sub Tes 1 (T1) membentuk sudut :</a:t>
            </a:r>
          </a:p>
        </p:txBody>
      </p:sp>
      <p:sp>
        <p:nvSpPr>
          <p:cNvPr id="115714" name="Rectangle 2"/>
          <p:cNvSpPr>
            <a:spLocks noChangeArrowheads="1"/>
          </p:cNvSpPr>
          <p:nvPr/>
        </p:nvSpPr>
        <p:spPr bwMode="auto">
          <a:xfrm>
            <a:off x="560388" y="4749800"/>
            <a:ext cx="4114800" cy="708025"/>
          </a:xfrm>
          <a:prstGeom prst="rect">
            <a:avLst/>
          </a:prstGeom>
          <a:noFill/>
          <a:ln w="9525">
            <a:noFill/>
            <a:miter lim="800000"/>
            <a:headEnd/>
            <a:tailEnd/>
          </a:ln>
        </p:spPr>
        <p:txBody>
          <a:bodyPr anchor="ctr">
            <a:spAutoFit/>
          </a:bodyPr>
          <a:lstStyle/>
          <a:p>
            <a:pPr algn="just">
              <a:tabLst>
                <a:tab pos="914400" algn="l"/>
              </a:tabLst>
            </a:pPr>
            <a:r>
              <a:rPr lang="en-US" sz="2000">
                <a:cs typeface="Times New Roman" pitchFamily="18" charset="0"/>
              </a:rPr>
              <a:t>55,2</a:t>
            </a:r>
            <a:r>
              <a:rPr lang="en-US" sz="2000" baseline="30000">
                <a:cs typeface="Times New Roman" pitchFamily="18" charset="0"/>
              </a:rPr>
              <a:t>o</a:t>
            </a:r>
            <a:r>
              <a:rPr lang="en-US" sz="2000">
                <a:cs typeface="Times New Roman" pitchFamily="18" charset="0"/>
              </a:rPr>
              <a:t>   ke sumbu I ; </a:t>
            </a:r>
          </a:p>
          <a:p>
            <a:pPr algn="just">
              <a:tabLst>
                <a:tab pos="914400" algn="l"/>
              </a:tabLst>
            </a:pPr>
            <a:r>
              <a:rPr lang="en-US" sz="2000">
                <a:latin typeface="Calibri" pitchFamily="34" charset="0"/>
                <a:cs typeface="Times New Roman" pitchFamily="18" charset="0"/>
              </a:rPr>
              <a:t>Cos ( 55,2</a:t>
            </a:r>
            <a:r>
              <a:rPr lang="en-US" sz="2000" baseline="30000">
                <a:latin typeface="Calibri" pitchFamily="34" charset="0"/>
                <a:cs typeface="Times New Roman" pitchFamily="18" charset="0"/>
              </a:rPr>
              <a:t>o</a:t>
            </a:r>
            <a:r>
              <a:rPr lang="en-US" sz="2000">
                <a:latin typeface="Calibri" pitchFamily="34" charset="0"/>
                <a:cs typeface="Times New Roman" pitchFamily="18" charset="0"/>
              </a:rPr>
              <a:t> )   =   0.5707</a:t>
            </a:r>
            <a:endParaRPr lang="en-US" sz="2000">
              <a:cs typeface="Times New Roman" pitchFamily="18" charset="0"/>
            </a:endParaRPr>
          </a:p>
        </p:txBody>
      </p:sp>
      <p:sp>
        <p:nvSpPr>
          <p:cNvPr id="25" name="Rectangle 2"/>
          <p:cNvSpPr>
            <a:spLocks noChangeArrowheads="1"/>
          </p:cNvSpPr>
          <p:nvPr/>
        </p:nvSpPr>
        <p:spPr bwMode="auto">
          <a:xfrm>
            <a:off x="517525" y="5588000"/>
            <a:ext cx="2835275" cy="708025"/>
          </a:xfrm>
          <a:prstGeom prst="rect">
            <a:avLst/>
          </a:prstGeom>
          <a:noFill/>
          <a:ln w="9525">
            <a:noFill/>
            <a:miter lim="800000"/>
            <a:headEnd/>
            <a:tailEnd/>
          </a:ln>
        </p:spPr>
        <p:txBody>
          <a:bodyPr anchor="ctr">
            <a:spAutoFit/>
          </a:bodyPr>
          <a:lstStyle/>
          <a:p>
            <a:pPr algn="just">
              <a:tabLst>
                <a:tab pos="914400" algn="l"/>
              </a:tabLst>
            </a:pPr>
            <a:r>
              <a:rPr lang="en-US" sz="2000">
                <a:cs typeface="Times New Roman" pitchFamily="18" charset="0"/>
              </a:rPr>
              <a:t>145,2</a:t>
            </a:r>
            <a:r>
              <a:rPr lang="en-US" sz="2000" baseline="30000">
                <a:cs typeface="Times New Roman" pitchFamily="18" charset="0"/>
              </a:rPr>
              <a:t>o</a:t>
            </a:r>
            <a:r>
              <a:rPr lang="en-US" sz="2000">
                <a:cs typeface="Times New Roman" pitchFamily="18" charset="0"/>
              </a:rPr>
              <a:t>   ke sumbu II ; </a:t>
            </a:r>
          </a:p>
          <a:p>
            <a:pPr algn="just">
              <a:tabLst>
                <a:tab pos="914400" algn="l"/>
              </a:tabLst>
            </a:pPr>
            <a:r>
              <a:rPr lang="en-US" sz="2000">
                <a:latin typeface="Calibri" pitchFamily="34" charset="0"/>
                <a:cs typeface="Times New Roman" pitchFamily="18" charset="0"/>
              </a:rPr>
              <a:t>Cos ( 145,2</a:t>
            </a:r>
            <a:r>
              <a:rPr lang="en-US" sz="2000" baseline="30000">
                <a:latin typeface="Calibri" pitchFamily="34" charset="0"/>
                <a:cs typeface="Times New Roman" pitchFamily="18" charset="0"/>
              </a:rPr>
              <a:t>o</a:t>
            </a:r>
            <a:r>
              <a:rPr lang="en-US" sz="2000">
                <a:latin typeface="Calibri" pitchFamily="34" charset="0"/>
                <a:cs typeface="Times New Roman" pitchFamily="18" charset="0"/>
              </a:rPr>
              <a:t> )   =   -0.821</a:t>
            </a:r>
            <a:endParaRPr lang="en-US" sz="2000">
              <a:cs typeface="Times New Roman" pitchFamily="18" charset="0"/>
            </a:endParaRPr>
          </a:p>
        </p:txBody>
      </p:sp>
      <p:sp>
        <p:nvSpPr>
          <p:cNvPr id="26" name="Rectangle 25"/>
          <p:cNvSpPr>
            <a:spLocks noChangeArrowheads="1"/>
          </p:cNvSpPr>
          <p:nvPr/>
        </p:nvSpPr>
        <p:spPr bwMode="auto">
          <a:xfrm>
            <a:off x="533400" y="6288088"/>
            <a:ext cx="5338763" cy="430212"/>
          </a:xfrm>
          <a:prstGeom prst="rect">
            <a:avLst/>
          </a:prstGeom>
          <a:noFill/>
          <a:ln w="9525">
            <a:noFill/>
            <a:miter lim="800000"/>
            <a:headEnd/>
            <a:tailEnd/>
          </a:ln>
        </p:spPr>
        <p:txBody>
          <a:bodyPr wrap="none">
            <a:spAutoFit/>
          </a:bodyPr>
          <a:lstStyle/>
          <a:p>
            <a:r>
              <a:rPr lang="en-US" sz="2200">
                <a:solidFill>
                  <a:srgbClr val="0000FF"/>
                </a:solidFill>
                <a:latin typeface="Calibri" pitchFamily="34" charset="0"/>
              </a:rPr>
              <a:t>Tes 1 lebih dekat dengan sumbu 1 ( Faktor 1 )</a:t>
            </a:r>
          </a:p>
        </p:txBody>
      </p:sp>
      <p:cxnSp>
        <p:nvCxnSpPr>
          <p:cNvPr id="28" name="Straight Connector 27"/>
          <p:cNvCxnSpPr/>
          <p:nvPr/>
        </p:nvCxnSpPr>
        <p:spPr>
          <a:xfrm flipV="1">
            <a:off x="2133600" y="2819400"/>
            <a:ext cx="1447800" cy="685800"/>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flipH="1" flipV="1">
            <a:off x="1981200" y="2362200"/>
            <a:ext cx="1295400" cy="990600"/>
          </a:xfrm>
          <a:prstGeom prst="line">
            <a:avLst/>
          </a:prstGeom>
          <a:ln>
            <a:solidFill>
              <a:srgbClr val="F707EC"/>
            </a:solidFill>
          </a:ln>
        </p:spPr>
        <p:style>
          <a:lnRef idx="1">
            <a:schemeClr val="accent1"/>
          </a:lnRef>
          <a:fillRef idx="0">
            <a:schemeClr val="accent1"/>
          </a:fillRef>
          <a:effectRef idx="0">
            <a:schemeClr val="accent1"/>
          </a:effectRef>
          <a:fontRef idx="minor">
            <a:schemeClr val="tx1"/>
          </a:fontRef>
        </p:style>
      </p:cxnSp>
      <p:sp>
        <p:nvSpPr>
          <p:cNvPr id="31" name="Rectangle 30"/>
          <p:cNvSpPr>
            <a:spLocks noChangeArrowheads="1"/>
          </p:cNvSpPr>
          <p:nvPr/>
        </p:nvSpPr>
        <p:spPr bwMode="auto">
          <a:xfrm>
            <a:off x="3048000" y="1600200"/>
            <a:ext cx="1211263" cy="400050"/>
          </a:xfrm>
          <a:prstGeom prst="rect">
            <a:avLst/>
          </a:prstGeom>
          <a:noFill/>
          <a:ln w="9525">
            <a:noFill/>
            <a:miter lim="800000"/>
            <a:headEnd/>
            <a:tailEnd/>
          </a:ln>
        </p:spPr>
        <p:txBody>
          <a:bodyPr wrap="none">
            <a:spAutoFit/>
          </a:bodyPr>
          <a:lstStyle/>
          <a:p>
            <a:r>
              <a:rPr lang="en-US" sz="2000">
                <a:latin typeface="Calibri" pitchFamily="34" charset="0"/>
              </a:rPr>
              <a:t>Sub Tes III</a:t>
            </a:r>
          </a:p>
        </p:txBody>
      </p:sp>
      <p:sp>
        <p:nvSpPr>
          <p:cNvPr id="32" name="Rectangle 31"/>
          <p:cNvSpPr>
            <a:spLocks noChangeArrowheads="1"/>
          </p:cNvSpPr>
          <p:nvPr/>
        </p:nvSpPr>
        <p:spPr bwMode="auto">
          <a:xfrm>
            <a:off x="3733800" y="2438400"/>
            <a:ext cx="1147763" cy="400050"/>
          </a:xfrm>
          <a:prstGeom prst="rect">
            <a:avLst/>
          </a:prstGeom>
          <a:noFill/>
          <a:ln w="9525">
            <a:noFill/>
            <a:miter lim="800000"/>
            <a:headEnd/>
            <a:tailEnd/>
          </a:ln>
        </p:spPr>
        <p:txBody>
          <a:bodyPr wrap="none">
            <a:spAutoFit/>
          </a:bodyPr>
          <a:lstStyle/>
          <a:p>
            <a:r>
              <a:rPr lang="en-US" sz="2000">
                <a:latin typeface="Calibri" pitchFamily="34" charset="0"/>
              </a:rPr>
              <a:t>Sub Tes II</a:t>
            </a:r>
          </a:p>
        </p:txBody>
      </p:sp>
      <p:sp>
        <p:nvSpPr>
          <p:cNvPr id="33" name="Rectangle 1"/>
          <p:cNvSpPr>
            <a:spLocks noChangeArrowheads="1"/>
          </p:cNvSpPr>
          <p:nvPr/>
        </p:nvSpPr>
        <p:spPr bwMode="auto">
          <a:xfrm rot="-262256">
            <a:off x="5364163" y="3238500"/>
            <a:ext cx="2851150" cy="1016000"/>
          </a:xfrm>
          <a:prstGeom prst="rect">
            <a:avLst/>
          </a:prstGeom>
          <a:noFill/>
          <a:ln w="9525">
            <a:noFill/>
            <a:miter lim="800000"/>
            <a:headEnd/>
            <a:tailEnd/>
          </a:ln>
        </p:spPr>
        <p:txBody>
          <a:bodyPr anchor="ctr">
            <a:spAutoFit/>
          </a:bodyPr>
          <a:lstStyle/>
          <a:p>
            <a:pPr algn="just">
              <a:tabLst>
                <a:tab pos="914400" algn="l"/>
              </a:tabLst>
            </a:pPr>
            <a:r>
              <a:rPr lang="en-US" sz="2000" b="1">
                <a:solidFill>
                  <a:srgbClr val="FF0000"/>
                </a:solidFill>
                <a:cs typeface="Times New Roman" pitchFamily="18" charset="0"/>
              </a:rPr>
              <a:t>Bagaimana dengan sub tes II dan III ?? Silahkan di coba..</a:t>
            </a:r>
          </a:p>
        </p:txBody>
      </p:sp>
      <p:pic>
        <p:nvPicPr>
          <p:cNvPr id="34" name="Picture 2"/>
          <p:cNvPicPr>
            <a:picLocks noChangeAspect="1" noChangeArrowheads="1"/>
          </p:cNvPicPr>
          <p:nvPr/>
        </p:nvPicPr>
        <p:blipFill>
          <a:blip r:embed="rId3"/>
          <a:srcRect/>
          <a:stretch>
            <a:fillRect/>
          </a:stretch>
        </p:blipFill>
        <p:spPr bwMode="auto">
          <a:xfrm rot="760728">
            <a:off x="7133708" y="4397091"/>
            <a:ext cx="1402881" cy="1973821"/>
          </a:xfrm>
          <a:prstGeom prst="rect">
            <a:avLst/>
          </a:prstGeom>
          <a:ln>
            <a:headEnd/>
            <a:tailEnd/>
          </a:ln>
        </p:spPr>
        <p:style>
          <a:lnRef idx="1">
            <a:schemeClr val="accent6"/>
          </a:lnRef>
          <a:fillRef idx="3">
            <a:schemeClr val="accent6"/>
          </a:fillRef>
          <a:effectRef idx="2">
            <a:schemeClr val="accent6"/>
          </a:effectRef>
          <a:fontRef idx="minor">
            <a:schemeClr val="lt1"/>
          </a:fontRef>
        </p:style>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5713"/>
                                        </p:tgtEl>
                                        <p:attrNameLst>
                                          <p:attrName>style.visibility</p:attrName>
                                        </p:attrNameLst>
                                      </p:cBhvr>
                                      <p:to>
                                        <p:strVal val="visible"/>
                                      </p:to>
                                    </p:set>
                                    <p:animEffect transition="in" filter="blinds(horizontal)">
                                      <p:cBhvr>
                                        <p:cTn id="7" dur="500"/>
                                        <p:tgtEl>
                                          <p:spTgt spid="1157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linds(horizontal)">
                                      <p:cBhvr>
                                        <p:cTn id="15" dur="500"/>
                                        <p:tgtEl>
                                          <p:spTgt spid="9"/>
                                        </p:tgtEl>
                                      </p:cBhvr>
                                    </p:animEffect>
                                  </p:childTnLst>
                                </p:cTn>
                              </p:par>
                              <p:par>
                                <p:cTn id="16" presetID="3" presetClass="entr" presetSubtype="10"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blinds(horizontal)">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blinds(horizontal)">
                                      <p:cBhvr>
                                        <p:cTn id="26" dur="500"/>
                                        <p:tgtEl>
                                          <p:spTgt spid="23"/>
                                        </p:tgtEl>
                                      </p:cBhvr>
                                    </p:animEffect>
                                  </p:childTnLst>
                                </p:cTn>
                              </p:par>
                              <p:par>
                                <p:cTn id="27" presetID="3" presetClass="entr" presetSubtype="1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blinds(horizontal)">
                                      <p:cBhvr>
                                        <p:cTn id="29" dur="500"/>
                                        <p:tgtEl>
                                          <p:spTgt spid="12"/>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linds(horizontal)">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blinds(horizontal)">
                                      <p:cBhvr>
                                        <p:cTn id="37" dur="500"/>
                                        <p:tgtEl>
                                          <p:spTgt spid="17"/>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blinds(horizontal)">
                                      <p:cBhvr>
                                        <p:cTn id="40" dur="500"/>
                                        <p:tgtEl>
                                          <p:spTgt spid="20"/>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115714"/>
                                        </p:tgtEl>
                                        <p:attrNameLst>
                                          <p:attrName>style.visibility</p:attrName>
                                        </p:attrNameLst>
                                      </p:cBhvr>
                                      <p:to>
                                        <p:strVal val="visible"/>
                                      </p:to>
                                    </p:set>
                                    <p:animEffect transition="in" filter="blinds(horizontal)">
                                      <p:cBhvr>
                                        <p:cTn id="43" dur="500"/>
                                        <p:tgtEl>
                                          <p:spTgt spid="115714"/>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xit" presetSubtype="10" fill="hold" grpId="1" nodeType="clickEffect">
                                  <p:stCondLst>
                                    <p:cond delay="0"/>
                                  </p:stCondLst>
                                  <p:childTnLst>
                                    <p:animEffect transition="out" filter="blinds(horizontal)">
                                      <p:cBhvr>
                                        <p:cTn id="47" dur="500"/>
                                        <p:tgtEl>
                                          <p:spTgt spid="20"/>
                                        </p:tgtEl>
                                      </p:cBhvr>
                                    </p:animEffect>
                                    <p:set>
                                      <p:cBhvr>
                                        <p:cTn id="48" dur="1" fill="hold">
                                          <p:stCondLst>
                                            <p:cond delay="499"/>
                                          </p:stCondLst>
                                        </p:cTn>
                                        <p:tgtEl>
                                          <p:spTgt spid="20"/>
                                        </p:tgtEl>
                                        <p:attrNameLst>
                                          <p:attrName>style.visibility</p:attrName>
                                        </p:attrNameLst>
                                      </p:cBhvr>
                                      <p:to>
                                        <p:strVal val="hidden"/>
                                      </p:to>
                                    </p:set>
                                  </p:childTnLst>
                                </p:cTn>
                              </p:par>
                              <p:par>
                                <p:cTn id="49" presetID="3" presetClass="exit" presetSubtype="10" fill="hold" grpId="1" nodeType="withEffect">
                                  <p:stCondLst>
                                    <p:cond delay="0"/>
                                  </p:stCondLst>
                                  <p:childTnLst>
                                    <p:animEffect transition="out" filter="blinds(horizontal)">
                                      <p:cBhvr>
                                        <p:cTn id="50" dur="500"/>
                                        <p:tgtEl>
                                          <p:spTgt spid="17"/>
                                        </p:tgtEl>
                                      </p:cBhvr>
                                    </p:animEffect>
                                    <p:set>
                                      <p:cBhvr>
                                        <p:cTn id="51" dur="1" fill="hold">
                                          <p:stCondLst>
                                            <p:cond delay="499"/>
                                          </p:stCondLst>
                                        </p:cTn>
                                        <p:tgtEl>
                                          <p:spTgt spid="17"/>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19"/>
                                        </p:tgtEl>
                                        <p:attrNameLst>
                                          <p:attrName>style.visibility</p:attrName>
                                        </p:attrNameLst>
                                      </p:cBhvr>
                                      <p:to>
                                        <p:strVal val="visible"/>
                                      </p:to>
                                    </p:set>
                                    <p:animEffect transition="in" filter="blinds(horizontal)">
                                      <p:cBhvr>
                                        <p:cTn id="56" dur="500"/>
                                        <p:tgtEl>
                                          <p:spTgt spid="19"/>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21"/>
                                        </p:tgtEl>
                                        <p:attrNameLst>
                                          <p:attrName>style.visibility</p:attrName>
                                        </p:attrNameLst>
                                      </p:cBhvr>
                                      <p:to>
                                        <p:strVal val="visible"/>
                                      </p:to>
                                    </p:set>
                                    <p:animEffect transition="in" filter="blinds(horizontal)">
                                      <p:cBhvr>
                                        <p:cTn id="59" dur="500"/>
                                        <p:tgtEl>
                                          <p:spTgt spid="21"/>
                                        </p:tgtEl>
                                      </p:cBhvr>
                                    </p:animEffect>
                                  </p:childTnLst>
                                </p:cTn>
                              </p:par>
                              <p:par>
                                <p:cTn id="60" presetID="3" presetClass="entr" presetSubtype="10" fill="hold" grpId="0" nodeType="with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blinds(horizontal)">
                                      <p:cBhvr>
                                        <p:cTn id="62" dur="500"/>
                                        <p:tgtEl>
                                          <p:spTgt spid="25"/>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2"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blinds(horizontal)">
                                      <p:cBhvr>
                                        <p:cTn id="67" dur="500"/>
                                        <p:tgtEl>
                                          <p:spTgt spid="17"/>
                                        </p:tgtEl>
                                      </p:cBhvr>
                                    </p:animEffect>
                                  </p:childTnLst>
                                </p:cTn>
                              </p:par>
                              <p:par>
                                <p:cTn id="68" presetID="3" presetClass="entr" presetSubtype="10" fill="hold" grpId="2" nodeType="withEffect">
                                  <p:stCondLst>
                                    <p:cond delay="0"/>
                                  </p:stCondLst>
                                  <p:childTnLst>
                                    <p:set>
                                      <p:cBhvr>
                                        <p:cTn id="69" dur="1" fill="hold">
                                          <p:stCondLst>
                                            <p:cond delay="0"/>
                                          </p:stCondLst>
                                        </p:cTn>
                                        <p:tgtEl>
                                          <p:spTgt spid="20"/>
                                        </p:tgtEl>
                                        <p:attrNameLst>
                                          <p:attrName>style.visibility</p:attrName>
                                        </p:attrNameLst>
                                      </p:cBhvr>
                                      <p:to>
                                        <p:strVal val="visible"/>
                                      </p:to>
                                    </p:set>
                                    <p:animEffect transition="in" filter="blinds(horizontal)">
                                      <p:cBhvr>
                                        <p:cTn id="70" dur="500"/>
                                        <p:tgtEl>
                                          <p:spTgt spid="20"/>
                                        </p:tgtEl>
                                      </p:cBhvr>
                                    </p:animEffect>
                                  </p:childTnLst>
                                </p:cTn>
                              </p:par>
                              <p:par>
                                <p:cTn id="71" presetID="3" presetClass="entr" presetSubtype="10" fill="hold" grpId="0" nodeType="withEffect">
                                  <p:stCondLst>
                                    <p:cond delay="0"/>
                                  </p:stCondLst>
                                  <p:childTnLst>
                                    <p:set>
                                      <p:cBhvr>
                                        <p:cTn id="72" dur="1" fill="hold">
                                          <p:stCondLst>
                                            <p:cond delay="0"/>
                                          </p:stCondLst>
                                        </p:cTn>
                                        <p:tgtEl>
                                          <p:spTgt spid="26"/>
                                        </p:tgtEl>
                                        <p:attrNameLst>
                                          <p:attrName>style.visibility</p:attrName>
                                        </p:attrNameLst>
                                      </p:cBhvr>
                                      <p:to>
                                        <p:strVal val="visible"/>
                                      </p:to>
                                    </p:set>
                                    <p:animEffect transition="in" filter="blinds(horizontal)">
                                      <p:cBhvr>
                                        <p:cTn id="73" dur="500"/>
                                        <p:tgtEl>
                                          <p:spTgt spid="26"/>
                                        </p:tgtEl>
                                      </p:cBhvr>
                                    </p:animEffect>
                                  </p:childTnLst>
                                </p:cTn>
                              </p:par>
                              <p:par>
                                <p:cTn id="74" presetID="3" presetClass="entr" presetSubtype="10" fill="hold" grpId="0" nodeType="withEffect">
                                  <p:stCondLst>
                                    <p:cond delay="0"/>
                                  </p:stCondLst>
                                  <p:childTnLst>
                                    <p:set>
                                      <p:cBhvr>
                                        <p:cTn id="75" dur="1" fill="hold">
                                          <p:stCondLst>
                                            <p:cond delay="0"/>
                                          </p:stCondLst>
                                        </p:cTn>
                                        <p:tgtEl>
                                          <p:spTgt spid="31"/>
                                        </p:tgtEl>
                                        <p:attrNameLst>
                                          <p:attrName>style.visibility</p:attrName>
                                        </p:attrNameLst>
                                      </p:cBhvr>
                                      <p:to>
                                        <p:strVal val="visible"/>
                                      </p:to>
                                    </p:set>
                                    <p:animEffect transition="in" filter="blinds(horizontal)">
                                      <p:cBhvr>
                                        <p:cTn id="76" dur="500"/>
                                        <p:tgtEl>
                                          <p:spTgt spid="31"/>
                                        </p:tgtEl>
                                      </p:cBhvr>
                                    </p:animEffect>
                                  </p:childTnLst>
                                </p:cTn>
                              </p:par>
                              <p:par>
                                <p:cTn id="77" presetID="3" presetClass="entr" presetSubtype="10" fill="hold" grpId="0" nodeType="withEffect">
                                  <p:stCondLst>
                                    <p:cond delay="0"/>
                                  </p:stCondLst>
                                  <p:childTnLst>
                                    <p:set>
                                      <p:cBhvr>
                                        <p:cTn id="78" dur="1" fill="hold">
                                          <p:stCondLst>
                                            <p:cond delay="0"/>
                                          </p:stCondLst>
                                        </p:cTn>
                                        <p:tgtEl>
                                          <p:spTgt spid="32"/>
                                        </p:tgtEl>
                                        <p:attrNameLst>
                                          <p:attrName>style.visibility</p:attrName>
                                        </p:attrNameLst>
                                      </p:cBhvr>
                                      <p:to>
                                        <p:strVal val="visible"/>
                                      </p:to>
                                    </p:set>
                                    <p:animEffect transition="in" filter="blinds(horizontal)">
                                      <p:cBhvr>
                                        <p:cTn id="79" dur="500"/>
                                        <p:tgtEl>
                                          <p:spTgt spid="32"/>
                                        </p:tgtEl>
                                      </p:cBhvr>
                                    </p:animEffect>
                                  </p:childTnLst>
                                </p:cTn>
                              </p:par>
                            </p:childTnLst>
                          </p:cTn>
                        </p:par>
                      </p:childTnLst>
                    </p:cTn>
                  </p:par>
                  <p:par>
                    <p:cTn id="80" fill="hold">
                      <p:stCondLst>
                        <p:cond delay="indefinite"/>
                      </p:stCondLst>
                      <p:childTnLst>
                        <p:par>
                          <p:cTn id="81" fill="hold">
                            <p:stCondLst>
                              <p:cond delay="0"/>
                            </p:stCondLst>
                            <p:childTnLst>
                              <p:par>
                                <p:cTn id="82" presetID="8" presetClass="entr" presetSubtype="16" fill="hold" nodeType="clickEffect">
                                  <p:stCondLst>
                                    <p:cond delay="0"/>
                                  </p:stCondLst>
                                  <p:childTnLst>
                                    <p:set>
                                      <p:cBhvr>
                                        <p:cTn id="83" dur="1" fill="hold">
                                          <p:stCondLst>
                                            <p:cond delay="0"/>
                                          </p:stCondLst>
                                        </p:cTn>
                                        <p:tgtEl>
                                          <p:spTgt spid="30"/>
                                        </p:tgtEl>
                                        <p:attrNameLst>
                                          <p:attrName>style.visibility</p:attrName>
                                        </p:attrNameLst>
                                      </p:cBhvr>
                                      <p:to>
                                        <p:strVal val="visible"/>
                                      </p:to>
                                    </p:set>
                                    <p:animEffect transition="in" filter="diamond(in)">
                                      <p:cBhvr>
                                        <p:cTn id="84" dur="2000"/>
                                        <p:tgtEl>
                                          <p:spTgt spid="30"/>
                                        </p:tgtEl>
                                      </p:cBhvr>
                                    </p:animEffect>
                                  </p:childTnLst>
                                </p:cTn>
                              </p:par>
                              <p:par>
                                <p:cTn id="85" presetID="8" presetClass="entr" presetSubtype="16" fill="hold" grpId="1" nodeType="withEffect">
                                  <p:stCondLst>
                                    <p:cond delay="0"/>
                                  </p:stCondLst>
                                  <p:childTnLst>
                                    <p:set>
                                      <p:cBhvr>
                                        <p:cTn id="86" dur="1" fill="hold">
                                          <p:stCondLst>
                                            <p:cond delay="0"/>
                                          </p:stCondLst>
                                        </p:cTn>
                                        <p:tgtEl>
                                          <p:spTgt spid="31"/>
                                        </p:tgtEl>
                                        <p:attrNameLst>
                                          <p:attrName>style.visibility</p:attrName>
                                        </p:attrNameLst>
                                      </p:cBhvr>
                                      <p:to>
                                        <p:strVal val="visible"/>
                                      </p:to>
                                    </p:set>
                                    <p:animEffect transition="in" filter="diamond(in)">
                                      <p:cBhvr>
                                        <p:cTn id="87" dur="2000"/>
                                        <p:tgtEl>
                                          <p:spTgt spid="31"/>
                                        </p:tgtEl>
                                      </p:cBhvr>
                                    </p:animEffect>
                                  </p:childTnLst>
                                </p:cTn>
                              </p:par>
                              <p:par>
                                <p:cTn id="88" presetID="8" presetClass="entr" presetSubtype="16" fill="hold" nodeType="withEffect">
                                  <p:stCondLst>
                                    <p:cond delay="0"/>
                                  </p:stCondLst>
                                  <p:childTnLst>
                                    <p:set>
                                      <p:cBhvr>
                                        <p:cTn id="89" dur="1" fill="hold">
                                          <p:stCondLst>
                                            <p:cond delay="0"/>
                                          </p:stCondLst>
                                        </p:cTn>
                                        <p:tgtEl>
                                          <p:spTgt spid="28"/>
                                        </p:tgtEl>
                                        <p:attrNameLst>
                                          <p:attrName>style.visibility</p:attrName>
                                        </p:attrNameLst>
                                      </p:cBhvr>
                                      <p:to>
                                        <p:strVal val="visible"/>
                                      </p:to>
                                    </p:set>
                                    <p:animEffect transition="in" filter="diamond(in)">
                                      <p:cBhvr>
                                        <p:cTn id="90" dur="2000"/>
                                        <p:tgtEl>
                                          <p:spTgt spid="28"/>
                                        </p:tgtEl>
                                      </p:cBhvr>
                                    </p:animEffect>
                                  </p:childTnLst>
                                </p:cTn>
                              </p:par>
                              <p:par>
                                <p:cTn id="91" presetID="8" presetClass="entr" presetSubtype="16" fill="hold" grpId="1" nodeType="withEffect">
                                  <p:stCondLst>
                                    <p:cond delay="0"/>
                                  </p:stCondLst>
                                  <p:childTnLst>
                                    <p:set>
                                      <p:cBhvr>
                                        <p:cTn id="92" dur="1" fill="hold">
                                          <p:stCondLst>
                                            <p:cond delay="0"/>
                                          </p:stCondLst>
                                        </p:cTn>
                                        <p:tgtEl>
                                          <p:spTgt spid="32"/>
                                        </p:tgtEl>
                                        <p:attrNameLst>
                                          <p:attrName>style.visibility</p:attrName>
                                        </p:attrNameLst>
                                      </p:cBhvr>
                                      <p:to>
                                        <p:strVal val="visible"/>
                                      </p:to>
                                    </p:set>
                                    <p:animEffect transition="in" filter="diamond(in)">
                                      <p:cBhvr>
                                        <p:cTn id="93" dur="2000"/>
                                        <p:tgtEl>
                                          <p:spTgt spid="32"/>
                                        </p:tgtEl>
                                      </p:cBhvr>
                                    </p:animEffect>
                                  </p:childTnLst>
                                </p:cTn>
                              </p:par>
                              <p:par>
                                <p:cTn id="94" presetID="8" presetClass="entr" presetSubtype="16" fill="hold" grpId="0" nodeType="withEffect">
                                  <p:stCondLst>
                                    <p:cond delay="0"/>
                                  </p:stCondLst>
                                  <p:childTnLst>
                                    <p:set>
                                      <p:cBhvr>
                                        <p:cTn id="95" dur="1" fill="hold">
                                          <p:stCondLst>
                                            <p:cond delay="0"/>
                                          </p:stCondLst>
                                        </p:cTn>
                                        <p:tgtEl>
                                          <p:spTgt spid="33"/>
                                        </p:tgtEl>
                                        <p:attrNameLst>
                                          <p:attrName>style.visibility</p:attrName>
                                        </p:attrNameLst>
                                      </p:cBhvr>
                                      <p:to>
                                        <p:strVal val="visible"/>
                                      </p:to>
                                    </p:set>
                                    <p:animEffect transition="in" filter="diamond(in)">
                                      <p:cBhvr>
                                        <p:cTn id="96" dur="2000"/>
                                        <p:tgtEl>
                                          <p:spTgt spid="33"/>
                                        </p:tgtEl>
                                      </p:cBhvr>
                                    </p:animEffect>
                                  </p:childTnLst>
                                </p:cTn>
                              </p:par>
                            </p:childTnLst>
                          </p:cTn>
                        </p:par>
                      </p:childTnLst>
                    </p:cTn>
                  </p:par>
                  <p:par>
                    <p:cTn id="97" fill="hold">
                      <p:stCondLst>
                        <p:cond delay="indefinite"/>
                      </p:stCondLst>
                      <p:childTnLst>
                        <p:par>
                          <p:cTn id="98" fill="hold">
                            <p:stCondLst>
                              <p:cond delay="0"/>
                            </p:stCondLst>
                            <p:childTnLst>
                              <p:par>
                                <p:cTn id="99" presetID="8" presetClass="entr" presetSubtype="16" fill="hold" nodeType="clickEffect">
                                  <p:stCondLst>
                                    <p:cond delay="0"/>
                                  </p:stCondLst>
                                  <p:childTnLst>
                                    <p:set>
                                      <p:cBhvr>
                                        <p:cTn id="100" dur="1" fill="hold">
                                          <p:stCondLst>
                                            <p:cond delay="0"/>
                                          </p:stCondLst>
                                        </p:cTn>
                                        <p:tgtEl>
                                          <p:spTgt spid="34"/>
                                        </p:tgtEl>
                                        <p:attrNameLst>
                                          <p:attrName>style.visibility</p:attrName>
                                        </p:attrNameLst>
                                      </p:cBhvr>
                                      <p:to>
                                        <p:strVal val="visible"/>
                                      </p:to>
                                    </p:set>
                                    <p:animEffect transition="in" filter="diamond(in)">
                                      <p:cBhvr>
                                        <p:cTn id="101" dur="2000"/>
                                        <p:tgtEl>
                                          <p:spTgt spid="34"/>
                                        </p:tgtEl>
                                      </p:cBhvr>
                                    </p:animEffect>
                                  </p:childTnLst>
                                </p:cTn>
                              </p:par>
                            </p:childTnLst>
                          </p:cTn>
                        </p:par>
                      </p:childTnLst>
                    </p:cTn>
                  </p:par>
                  <p:par>
                    <p:cTn id="102" fill="hold">
                      <p:stCondLst>
                        <p:cond delay="indefinite"/>
                      </p:stCondLst>
                      <p:childTnLst>
                        <p:par>
                          <p:cTn id="103" fill="hold">
                            <p:stCondLst>
                              <p:cond delay="0"/>
                            </p:stCondLst>
                            <p:childTnLst>
                              <p:par>
                                <p:cTn id="104" presetID="5" presetClass="exit" presetSubtype="10" fill="hold" nodeType="clickEffect">
                                  <p:stCondLst>
                                    <p:cond delay="0"/>
                                  </p:stCondLst>
                                  <p:childTnLst>
                                    <p:animEffect transition="out" filter="checkerboard(across)">
                                      <p:cBhvr>
                                        <p:cTn id="105" dur="500"/>
                                        <p:tgtEl>
                                          <p:spTgt spid="34"/>
                                        </p:tgtEl>
                                      </p:cBhvr>
                                    </p:animEffect>
                                    <p:set>
                                      <p:cBhvr>
                                        <p:cTn id="106" dur="1" fill="hold">
                                          <p:stCondLst>
                                            <p:cond delay="499"/>
                                          </p:stCondLst>
                                        </p:cTn>
                                        <p:tgtEl>
                                          <p:spTgt spid="3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6" grpId="0"/>
      <p:bldP spid="17" grpId="0" animBg="1"/>
      <p:bldP spid="17" grpId="1" animBg="1"/>
      <p:bldP spid="17" grpId="2" animBg="1"/>
      <p:bldP spid="19" grpId="0" animBg="1"/>
      <p:bldP spid="20" grpId="0"/>
      <p:bldP spid="20" grpId="1"/>
      <p:bldP spid="20" grpId="2"/>
      <p:bldP spid="21" grpId="0"/>
      <p:bldP spid="115713" grpId="0"/>
      <p:bldP spid="23" grpId="0"/>
      <p:bldP spid="115714" grpId="0"/>
      <p:bldP spid="25" grpId="0"/>
      <p:bldP spid="26" grpId="0"/>
      <p:bldP spid="31" grpId="0"/>
      <p:bldP spid="31" grpId="1"/>
      <p:bldP spid="32" grpId="0"/>
      <p:bldP spid="32" grpId="1"/>
      <p:bldP spid="33" grpId="0"/>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p:cNvSpPr>
            <a:spLocks noGrp="1"/>
          </p:cNvSpPr>
          <p:nvPr>
            <p:ph type="title"/>
          </p:nvPr>
        </p:nvSpPr>
        <p:spPr>
          <a:xfrm rot="20938657">
            <a:off x="914400" y="1606550"/>
            <a:ext cx="5946775" cy="1371600"/>
          </a:xfrm>
        </p:spPr>
        <p:txBody>
          <a:bodyPr/>
          <a:lstStyle/>
          <a:p>
            <a:pPr eaLnBrk="1" hangingPunct="1"/>
            <a:r>
              <a:rPr lang="en-US" sz="5400" b="1">
                <a:solidFill>
                  <a:srgbClr val="FF0000"/>
                </a:solidFill>
                <a:latin typeface="Chiller" pitchFamily="82" charset="0"/>
              </a:rPr>
              <a:t>Kesulitan menentukan sumbu pada sub tes III ???..</a:t>
            </a:r>
          </a:p>
        </p:txBody>
      </p:sp>
      <p:pic>
        <p:nvPicPr>
          <p:cNvPr id="109571" name="Picture 2"/>
          <p:cNvPicPr>
            <a:picLocks noChangeAspect="1" noChangeArrowheads="1"/>
          </p:cNvPicPr>
          <p:nvPr/>
        </p:nvPicPr>
        <p:blipFill>
          <a:blip r:embed="rId3"/>
          <a:srcRect/>
          <a:stretch>
            <a:fillRect/>
          </a:stretch>
        </p:blipFill>
        <p:spPr bwMode="auto">
          <a:xfrm rot="362873">
            <a:off x="6281738" y="3816350"/>
            <a:ext cx="1978025" cy="2451100"/>
          </a:xfrm>
          <a:prstGeom prst="rect">
            <a:avLst/>
          </a:prstGeom>
          <a:noFill/>
          <a:ln w="9525">
            <a:noFill/>
            <a:miter lim="800000"/>
            <a:headEnd/>
            <a:tailEnd/>
          </a:ln>
        </p:spPr>
      </p:pic>
      <p:sp>
        <p:nvSpPr>
          <p:cNvPr id="5" name="Oval Callout 4"/>
          <p:cNvSpPr/>
          <p:nvPr/>
        </p:nvSpPr>
        <p:spPr>
          <a:xfrm rot="20561859">
            <a:off x="307975" y="720725"/>
            <a:ext cx="6894513" cy="3124200"/>
          </a:xfrm>
          <a:prstGeom prst="wedgeEllipseCallout">
            <a:avLst>
              <a:gd name="adj1" fmla="val 27073"/>
              <a:gd name="adj2" fmla="val 69937"/>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Title 1"/>
          <p:cNvSpPr txBox="1">
            <a:spLocks/>
          </p:cNvSpPr>
          <p:nvPr/>
        </p:nvSpPr>
        <p:spPr>
          <a:xfrm>
            <a:off x="6934200" y="2625725"/>
            <a:ext cx="1828800" cy="563563"/>
          </a:xfrm>
          <a:prstGeom prst="rect">
            <a:avLst/>
          </a:prstGeom>
        </p:spPr>
        <p:txBody>
          <a:bodyPr anchor="ctr">
            <a:normAutofit fontScale="97500"/>
          </a:bodyPr>
          <a:lstStyle/>
          <a:p>
            <a:pPr algn="ctr" fontAlgn="auto">
              <a:spcAft>
                <a:spcPts val="0"/>
              </a:spcAft>
              <a:defRPr/>
            </a:pPr>
            <a:r>
              <a:rPr lang="en-US" sz="2400" dirty="0" err="1">
                <a:latin typeface="+mn-lt"/>
                <a:ea typeface="+mj-ea"/>
                <a:cs typeface="+mj-cs"/>
              </a:rPr>
              <a:t>xixixi</a:t>
            </a:r>
            <a:r>
              <a:rPr lang="en-US" sz="2400" dirty="0">
                <a:latin typeface="+mn-lt"/>
                <a:ea typeface="+mj-ea"/>
                <a:cs typeface="+mj-cs"/>
              </a:rPr>
              <a:t>…</a:t>
            </a:r>
          </a:p>
        </p:txBody>
      </p:sp>
      <p:sp>
        <p:nvSpPr>
          <p:cNvPr id="7" name="Cloud Callout 6"/>
          <p:cNvSpPr/>
          <p:nvPr/>
        </p:nvSpPr>
        <p:spPr>
          <a:xfrm>
            <a:off x="7072313" y="2514600"/>
            <a:ext cx="1739900" cy="844550"/>
          </a:xfrm>
          <a:prstGeom prst="cloudCallout">
            <a:avLst>
              <a:gd name="adj1" fmla="val -20833"/>
              <a:gd name="adj2" fmla="val 76136"/>
            </a:avLst>
          </a:prstGeom>
          <a:solidFill>
            <a:schemeClr val="bg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146050" y="146050"/>
            <a:ext cx="8229600" cy="563563"/>
          </a:xfrm>
        </p:spPr>
        <p:txBody>
          <a:bodyPr/>
          <a:lstStyle/>
          <a:p>
            <a:pPr eaLnBrk="1" hangingPunct="1"/>
            <a:r>
              <a:rPr lang="en-US" sz="2800"/>
              <a:t>Perhatikan posisi sub tes III berikut :</a:t>
            </a:r>
          </a:p>
        </p:txBody>
      </p:sp>
      <p:cxnSp>
        <p:nvCxnSpPr>
          <p:cNvPr id="8" name="Straight Connector 7"/>
          <p:cNvCxnSpPr/>
          <p:nvPr/>
        </p:nvCxnSpPr>
        <p:spPr>
          <a:xfrm rot="5400000">
            <a:off x="723901" y="2857500"/>
            <a:ext cx="3276600" cy="31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838200" y="2798763"/>
            <a:ext cx="31242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p:cNvSpPr>
            <a:spLocks noChangeArrowheads="1"/>
          </p:cNvSpPr>
          <p:nvPr/>
        </p:nvSpPr>
        <p:spPr bwMode="auto">
          <a:xfrm>
            <a:off x="3200400" y="1143000"/>
            <a:ext cx="1211263" cy="400050"/>
          </a:xfrm>
          <a:prstGeom prst="rect">
            <a:avLst/>
          </a:prstGeom>
          <a:noFill/>
          <a:ln w="9525">
            <a:noFill/>
            <a:miter lim="800000"/>
            <a:headEnd/>
            <a:tailEnd/>
          </a:ln>
        </p:spPr>
        <p:txBody>
          <a:bodyPr wrap="none">
            <a:spAutoFit/>
          </a:bodyPr>
          <a:lstStyle/>
          <a:p>
            <a:r>
              <a:rPr lang="en-US" sz="2000">
                <a:solidFill>
                  <a:srgbClr val="0000FF"/>
                </a:solidFill>
                <a:latin typeface="Calibri" pitchFamily="34" charset="0"/>
              </a:rPr>
              <a:t>Sub Tes III</a:t>
            </a:r>
          </a:p>
        </p:txBody>
      </p:sp>
      <p:cxnSp>
        <p:nvCxnSpPr>
          <p:cNvPr id="17" name="Straight Connector 16"/>
          <p:cNvCxnSpPr/>
          <p:nvPr/>
        </p:nvCxnSpPr>
        <p:spPr>
          <a:xfrm rot="5400000" flipH="1" flipV="1">
            <a:off x="689769" y="2532857"/>
            <a:ext cx="3317875" cy="636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38200" y="2438400"/>
            <a:ext cx="304800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Rectangle 2"/>
          <p:cNvSpPr txBox="1">
            <a:spLocks noChangeArrowheads="1"/>
          </p:cNvSpPr>
          <p:nvPr/>
        </p:nvSpPr>
        <p:spPr>
          <a:xfrm>
            <a:off x="4495800" y="1600200"/>
            <a:ext cx="4267200" cy="1828800"/>
          </a:xfrm>
          <a:prstGeom prst="rect">
            <a:avLst/>
          </a:prstGeom>
        </p:spPr>
        <p:txBody>
          <a:bodyPr anchor="ctr">
            <a:normAutofit fontScale="92500" lnSpcReduction="10000"/>
          </a:bodyPr>
          <a:lstStyle/>
          <a:p>
            <a:pPr algn="just" fontAlgn="auto">
              <a:spcAft>
                <a:spcPts val="0"/>
              </a:spcAft>
              <a:defRPr/>
            </a:pPr>
            <a:r>
              <a:rPr lang="en-US" sz="2400" dirty="0" err="1">
                <a:latin typeface="+mj-lt"/>
                <a:ea typeface="+mj-ea"/>
                <a:cs typeface="+mj-cs"/>
              </a:rPr>
              <a:t>Pa</a:t>
            </a:r>
            <a:r>
              <a:rPr lang="en-US" sz="2600" dirty="0" err="1">
                <a:latin typeface="+mj-lt"/>
                <a:ea typeface="+mj-ea"/>
                <a:cs typeface="+mj-cs"/>
              </a:rPr>
              <a:t>da</a:t>
            </a:r>
            <a:r>
              <a:rPr lang="en-US" sz="2600" dirty="0">
                <a:latin typeface="+mj-lt"/>
                <a:ea typeface="+mj-ea"/>
                <a:cs typeface="+mj-cs"/>
              </a:rPr>
              <a:t> </a:t>
            </a:r>
            <a:r>
              <a:rPr lang="en-US" sz="2600" dirty="0" err="1">
                <a:latin typeface="+mj-lt"/>
                <a:ea typeface="+mj-ea"/>
                <a:cs typeface="+mj-cs"/>
              </a:rPr>
              <a:t>kondisi</a:t>
            </a:r>
            <a:r>
              <a:rPr lang="en-US" sz="2600" dirty="0">
                <a:latin typeface="+mj-lt"/>
                <a:ea typeface="+mj-ea"/>
                <a:cs typeface="+mj-cs"/>
              </a:rPr>
              <a:t> </a:t>
            </a:r>
            <a:r>
              <a:rPr lang="en-US" sz="2600" dirty="0" err="1">
                <a:latin typeface="+mj-lt"/>
                <a:ea typeface="+mj-ea"/>
                <a:cs typeface="+mj-cs"/>
              </a:rPr>
              <a:t>ini</a:t>
            </a:r>
            <a:r>
              <a:rPr lang="en-US" sz="2600" dirty="0">
                <a:latin typeface="+mj-lt"/>
                <a:ea typeface="+mj-ea"/>
                <a:cs typeface="+mj-cs"/>
              </a:rPr>
              <a:t> sub </a:t>
            </a:r>
            <a:r>
              <a:rPr lang="en-US" sz="2600" dirty="0" err="1">
                <a:latin typeface="+mj-lt"/>
                <a:ea typeface="+mj-ea"/>
                <a:cs typeface="+mj-cs"/>
              </a:rPr>
              <a:t>tes</a:t>
            </a:r>
            <a:r>
              <a:rPr lang="en-US" sz="2600" dirty="0">
                <a:latin typeface="+mj-lt"/>
                <a:ea typeface="+mj-ea"/>
                <a:cs typeface="+mj-cs"/>
              </a:rPr>
              <a:t> III </a:t>
            </a:r>
            <a:r>
              <a:rPr lang="en-US" sz="2600" dirty="0" err="1">
                <a:latin typeface="+mj-lt"/>
                <a:ea typeface="+mj-ea"/>
                <a:cs typeface="+mj-cs"/>
              </a:rPr>
              <a:t>secara</a:t>
            </a:r>
            <a:r>
              <a:rPr lang="en-US" sz="2600" dirty="0">
                <a:latin typeface="+mj-lt"/>
                <a:ea typeface="+mj-ea"/>
                <a:cs typeface="+mj-cs"/>
              </a:rPr>
              <a:t> </a:t>
            </a:r>
            <a:r>
              <a:rPr lang="en-US" sz="2600" dirty="0" err="1">
                <a:latin typeface="+mj-lt"/>
                <a:ea typeface="+mj-ea"/>
                <a:cs typeface="+mj-cs"/>
              </a:rPr>
              <a:t>bersamaan</a:t>
            </a:r>
            <a:r>
              <a:rPr lang="en-US" sz="2600" dirty="0">
                <a:latin typeface="+mj-lt"/>
                <a:ea typeface="+mj-ea"/>
                <a:cs typeface="+mj-cs"/>
              </a:rPr>
              <a:t> </a:t>
            </a:r>
            <a:r>
              <a:rPr lang="en-US" sz="2600" dirty="0" err="1">
                <a:latin typeface="+mj-lt"/>
                <a:ea typeface="+mj-ea"/>
                <a:cs typeface="+mj-cs"/>
              </a:rPr>
              <a:t>mengkutub</a:t>
            </a:r>
            <a:r>
              <a:rPr lang="en-US" sz="2600" dirty="0">
                <a:latin typeface="+mj-lt"/>
                <a:ea typeface="+mj-ea"/>
                <a:cs typeface="+mj-cs"/>
              </a:rPr>
              <a:t> </a:t>
            </a:r>
            <a:r>
              <a:rPr lang="en-US" sz="2600" dirty="0" err="1">
                <a:latin typeface="+mj-lt"/>
                <a:ea typeface="+mj-ea"/>
                <a:cs typeface="+mj-cs"/>
              </a:rPr>
              <a:t>pada</a:t>
            </a:r>
            <a:r>
              <a:rPr lang="en-US" sz="2600" dirty="0">
                <a:latin typeface="+mj-lt"/>
                <a:ea typeface="+mj-ea"/>
                <a:cs typeface="+mj-cs"/>
              </a:rPr>
              <a:t> </a:t>
            </a:r>
            <a:r>
              <a:rPr lang="en-US" sz="2600" dirty="0" err="1">
                <a:latin typeface="+mj-lt"/>
                <a:ea typeface="+mj-ea"/>
                <a:cs typeface="+mj-cs"/>
              </a:rPr>
              <a:t>faktor</a:t>
            </a:r>
            <a:r>
              <a:rPr lang="en-US" sz="2600" dirty="0">
                <a:latin typeface="+mj-lt"/>
                <a:ea typeface="+mj-ea"/>
                <a:cs typeface="+mj-cs"/>
              </a:rPr>
              <a:t>/</a:t>
            </a:r>
            <a:r>
              <a:rPr lang="en-US" sz="2600" dirty="0" err="1">
                <a:latin typeface="+mj-lt"/>
                <a:ea typeface="+mj-ea"/>
                <a:cs typeface="+mj-cs"/>
              </a:rPr>
              <a:t>sumbu</a:t>
            </a:r>
            <a:r>
              <a:rPr lang="en-US" sz="2600" dirty="0">
                <a:latin typeface="+mj-lt"/>
                <a:ea typeface="+mj-ea"/>
                <a:cs typeface="+mj-cs"/>
              </a:rPr>
              <a:t> 1 </a:t>
            </a:r>
            <a:r>
              <a:rPr lang="en-US" sz="2600" dirty="0" err="1">
                <a:latin typeface="+mj-lt"/>
                <a:ea typeface="+mj-ea"/>
                <a:cs typeface="+mj-cs"/>
              </a:rPr>
              <a:t>dan</a:t>
            </a:r>
            <a:r>
              <a:rPr lang="en-US" sz="2600" dirty="0">
                <a:latin typeface="+mj-lt"/>
                <a:ea typeface="+mj-ea"/>
                <a:cs typeface="+mj-cs"/>
              </a:rPr>
              <a:t> 2, </a:t>
            </a:r>
            <a:r>
              <a:rPr lang="en-US" sz="2600" dirty="0" err="1">
                <a:latin typeface="+mj-lt"/>
                <a:ea typeface="+mj-ea"/>
                <a:cs typeface="+mj-cs"/>
              </a:rPr>
              <a:t>yakni</a:t>
            </a:r>
            <a:r>
              <a:rPr lang="en-US" sz="2600" dirty="0">
                <a:latin typeface="+mj-lt"/>
                <a:ea typeface="+mj-ea"/>
                <a:cs typeface="+mj-cs"/>
              </a:rPr>
              <a:t> 45</a:t>
            </a:r>
            <a:r>
              <a:rPr lang="en-US" sz="2600" baseline="30000" dirty="0">
                <a:latin typeface="+mj-lt"/>
                <a:ea typeface="+mj-ea"/>
                <a:cs typeface="+mj-cs"/>
              </a:rPr>
              <a:t>o</a:t>
            </a:r>
            <a:r>
              <a:rPr lang="en-US" sz="2600" dirty="0">
                <a:latin typeface="+mj-lt"/>
                <a:ea typeface="+mj-ea"/>
                <a:cs typeface="+mj-cs"/>
              </a:rPr>
              <a:t> </a:t>
            </a:r>
            <a:r>
              <a:rPr lang="en-US" sz="2600" dirty="0" err="1">
                <a:latin typeface="+mj-lt"/>
                <a:ea typeface="+mj-ea"/>
                <a:cs typeface="+mj-cs"/>
              </a:rPr>
              <a:t>pada</a:t>
            </a:r>
            <a:r>
              <a:rPr lang="en-US" sz="2600" dirty="0">
                <a:latin typeface="+mj-lt"/>
                <a:ea typeface="+mj-ea"/>
                <a:cs typeface="+mj-cs"/>
              </a:rPr>
              <a:t> </a:t>
            </a:r>
            <a:r>
              <a:rPr lang="en-US" sz="2600" dirty="0" err="1">
                <a:latin typeface="+mj-lt"/>
                <a:ea typeface="+mj-ea"/>
                <a:cs typeface="+mj-cs"/>
              </a:rPr>
              <a:t>faktor</a:t>
            </a:r>
            <a:r>
              <a:rPr lang="en-US" sz="2600" dirty="0">
                <a:latin typeface="+mj-lt"/>
                <a:ea typeface="+mj-ea"/>
                <a:cs typeface="+mj-cs"/>
              </a:rPr>
              <a:t> 1 </a:t>
            </a:r>
            <a:r>
              <a:rPr lang="en-US" sz="2600" dirty="0" err="1">
                <a:latin typeface="+mj-lt"/>
                <a:ea typeface="+mj-ea"/>
                <a:cs typeface="+mj-cs"/>
              </a:rPr>
              <a:t>dan</a:t>
            </a:r>
            <a:r>
              <a:rPr lang="en-US" sz="2600" dirty="0">
                <a:latin typeface="+mj-lt"/>
                <a:ea typeface="+mj-ea"/>
                <a:cs typeface="+mj-cs"/>
              </a:rPr>
              <a:t> </a:t>
            </a:r>
            <a:r>
              <a:rPr lang="en-US" sz="2600" dirty="0">
                <a:latin typeface="+mn-lt"/>
                <a:cs typeface="+mn-cs"/>
              </a:rPr>
              <a:t>45</a:t>
            </a:r>
            <a:r>
              <a:rPr lang="en-US" sz="2600" baseline="30000" dirty="0">
                <a:latin typeface="+mn-lt"/>
                <a:cs typeface="+mn-cs"/>
              </a:rPr>
              <a:t>o</a:t>
            </a:r>
            <a:r>
              <a:rPr lang="en-US" sz="2600" dirty="0">
                <a:latin typeface="+mj-lt"/>
                <a:ea typeface="+mj-ea"/>
                <a:cs typeface="+mj-cs"/>
              </a:rPr>
              <a:t> </a:t>
            </a:r>
            <a:r>
              <a:rPr lang="en-US" sz="2600" dirty="0" err="1">
                <a:latin typeface="+mj-lt"/>
                <a:ea typeface="+mj-ea"/>
                <a:cs typeface="+mj-cs"/>
              </a:rPr>
              <a:t>pada</a:t>
            </a:r>
            <a:r>
              <a:rPr lang="en-US" sz="2600" dirty="0">
                <a:latin typeface="+mj-lt"/>
                <a:ea typeface="+mj-ea"/>
                <a:cs typeface="+mj-cs"/>
              </a:rPr>
              <a:t> </a:t>
            </a:r>
            <a:r>
              <a:rPr lang="en-US" sz="2600" dirty="0" err="1">
                <a:latin typeface="+mj-lt"/>
                <a:ea typeface="+mj-ea"/>
                <a:cs typeface="+mj-cs"/>
              </a:rPr>
              <a:t>faktor</a:t>
            </a:r>
            <a:r>
              <a:rPr lang="en-US" sz="2600" dirty="0">
                <a:latin typeface="+mj-lt"/>
                <a:ea typeface="+mj-ea"/>
                <a:cs typeface="+mj-cs"/>
              </a:rPr>
              <a:t> 2</a:t>
            </a:r>
          </a:p>
        </p:txBody>
      </p:sp>
      <p:sp>
        <p:nvSpPr>
          <p:cNvPr id="24" name="Rectangle 2"/>
          <p:cNvSpPr txBox="1">
            <a:spLocks noChangeArrowheads="1"/>
          </p:cNvSpPr>
          <p:nvPr/>
        </p:nvSpPr>
        <p:spPr>
          <a:xfrm>
            <a:off x="1295400" y="5105400"/>
            <a:ext cx="6553200" cy="1371600"/>
          </a:xfrm>
          <a:prstGeom prst="rect">
            <a:avLst/>
          </a:prstGeom>
        </p:spPr>
        <p:txBody>
          <a:bodyPr anchor="ctr">
            <a:normAutofit/>
          </a:bodyPr>
          <a:lstStyle/>
          <a:p>
            <a:pPr algn="just" fontAlgn="auto">
              <a:spcAft>
                <a:spcPts val="0"/>
              </a:spcAft>
              <a:defRPr/>
            </a:pPr>
            <a:r>
              <a:rPr lang="en-US" sz="2400" b="1" dirty="0" err="1">
                <a:solidFill>
                  <a:srgbClr val="C00000"/>
                </a:solidFill>
                <a:latin typeface="+mj-lt"/>
                <a:ea typeface="+mj-ea"/>
                <a:cs typeface="+mj-cs"/>
              </a:rPr>
              <a:t>Solusi</a:t>
            </a:r>
            <a:r>
              <a:rPr lang="en-US" sz="2400" b="1" dirty="0">
                <a:solidFill>
                  <a:srgbClr val="C00000"/>
                </a:solidFill>
                <a:latin typeface="+mj-lt"/>
                <a:ea typeface="+mj-ea"/>
                <a:cs typeface="+mj-cs"/>
              </a:rPr>
              <a:t> yang </a:t>
            </a:r>
            <a:r>
              <a:rPr lang="en-US" sz="2400" b="1" dirty="0" err="1">
                <a:solidFill>
                  <a:srgbClr val="C00000"/>
                </a:solidFill>
                <a:latin typeface="+mj-lt"/>
                <a:ea typeface="+mj-ea"/>
                <a:cs typeface="+mj-cs"/>
              </a:rPr>
              <a:t>dapat</a:t>
            </a:r>
            <a:r>
              <a:rPr lang="en-US" sz="2400" b="1" dirty="0">
                <a:solidFill>
                  <a:srgbClr val="C00000"/>
                </a:solidFill>
                <a:latin typeface="+mj-lt"/>
                <a:ea typeface="+mj-ea"/>
                <a:cs typeface="+mj-cs"/>
              </a:rPr>
              <a:t> </a:t>
            </a:r>
            <a:r>
              <a:rPr lang="en-US" sz="2400" b="1" dirty="0" err="1">
                <a:solidFill>
                  <a:srgbClr val="C00000"/>
                </a:solidFill>
                <a:latin typeface="+mj-lt"/>
                <a:ea typeface="+mj-ea"/>
                <a:cs typeface="+mj-cs"/>
              </a:rPr>
              <a:t>dilakukan</a:t>
            </a:r>
            <a:r>
              <a:rPr lang="en-US" sz="2400" b="1" dirty="0">
                <a:solidFill>
                  <a:srgbClr val="C00000"/>
                </a:solidFill>
                <a:latin typeface="+mj-lt"/>
                <a:ea typeface="+mj-ea"/>
                <a:cs typeface="+mj-cs"/>
              </a:rPr>
              <a:t> </a:t>
            </a:r>
            <a:r>
              <a:rPr lang="en-US" sz="2400" b="1" dirty="0" err="1">
                <a:solidFill>
                  <a:srgbClr val="C00000"/>
                </a:solidFill>
                <a:latin typeface="+mj-lt"/>
                <a:ea typeface="+mj-ea"/>
                <a:cs typeface="+mj-cs"/>
              </a:rPr>
              <a:t>pada</a:t>
            </a:r>
            <a:r>
              <a:rPr lang="en-US" sz="2400" b="1" dirty="0">
                <a:solidFill>
                  <a:srgbClr val="C00000"/>
                </a:solidFill>
                <a:latin typeface="+mj-lt"/>
                <a:ea typeface="+mj-ea"/>
                <a:cs typeface="+mj-cs"/>
              </a:rPr>
              <a:t> </a:t>
            </a:r>
            <a:r>
              <a:rPr lang="en-US" sz="2400" b="1" dirty="0" err="1">
                <a:solidFill>
                  <a:srgbClr val="C00000"/>
                </a:solidFill>
                <a:latin typeface="+mj-lt"/>
                <a:ea typeface="+mj-ea"/>
                <a:cs typeface="+mj-cs"/>
              </a:rPr>
              <a:t>kondisi</a:t>
            </a:r>
            <a:r>
              <a:rPr lang="en-US" sz="2400" b="1" dirty="0">
                <a:solidFill>
                  <a:srgbClr val="C00000"/>
                </a:solidFill>
                <a:latin typeface="+mj-lt"/>
                <a:ea typeface="+mj-ea"/>
                <a:cs typeface="+mj-cs"/>
              </a:rPr>
              <a:t> </a:t>
            </a:r>
            <a:r>
              <a:rPr lang="en-US" sz="2400" b="1" dirty="0" err="1">
                <a:solidFill>
                  <a:srgbClr val="C00000"/>
                </a:solidFill>
                <a:latin typeface="+mj-lt"/>
                <a:ea typeface="+mj-ea"/>
                <a:cs typeface="+mj-cs"/>
              </a:rPr>
              <a:t>ini</a:t>
            </a:r>
            <a:r>
              <a:rPr lang="en-US" sz="2400" b="1" dirty="0">
                <a:solidFill>
                  <a:srgbClr val="C00000"/>
                </a:solidFill>
                <a:latin typeface="+mj-lt"/>
                <a:ea typeface="+mj-ea"/>
                <a:cs typeface="+mj-cs"/>
              </a:rPr>
              <a:t> </a:t>
            </a:r>
            <a:r>
              <a:rPr lang="en-US" sz="2400" b="1" dirty="0" err="1">
                <a:solidFill>
                  <a:srgbClr val="C00000"/>
                </a:solidFill>
                <a:latin typeface="+mj-lt"/>
                <a:ea typeface="+mj-ea"/>
                <a:cs typeface="+mj-cs"/>
              </a:rPr>
              <a:t>adalah</a:t>
            </a:r>
            <a:r>
              <a:rPr lang="en-US" sz="2400" b="1" dirty="0">
                <a:solidFill>
                  <a:srgbClr val="C00000"/>
                </a:solidFill>
                <a:latin typeface="+mj-lt"/>
                <a:ea typeface="+mj-ea"/>
                <a:cs typeface="+mj-cs"/>
              </a:rPr>
              <a:t> </a:t>
            </a:r>
            <a:r>
              <a:rPr lang="en-US" sz="2400" b="1" dirty="0" err="1">
                <a:solidFill>
                  <a:srgbClr val="C00000"/>
                </a:solidFill>
                <a:latin typeface="+mj-lt"/>
                <a:ea typeface="+mj-ea"/>
                <a:cs typeface="+mj-cs"/>
              </a:rPr>
              <a:t>dengan</a:t>
            </a:r>
            <a:r>
              <a:rPr lang="en-US" sz="2400" b="1" dirty="0">
                <a:solidFill>
                  <a:srgbClr val="C00000"/>
                </a:solidFill>
                <a:latin typeface="+mj-lt"/>
                <a:ea typeface="+mj-ea"/>
                <a:cs typeface="+mj-cs"/>
              </a:rPr>
              <a:t> </a:t>
            </a:r>
            <a:r>
              <a:rPr lang="en-US" sz="2400" b="1" dirty="0" err="1">
                <a:solidFill>
                  <a:srgbClr val="C00000"/>
                </a:solidFill>
                <a:latin typeface="+mj-lt"/>
                <a:ea typeface="+mj-ea"/>
                <a:cs typeface="+mj-cs"/>
              </a:rPr>
              <a:t>melakukan</a:t>
            </a:r>
            <a:r>
              <a:rPr lang="en-US" sz="2400" b="1" dirty="0">
                <a:solidFill>
                  <a:srgbClr val="C00000"/>
                </a:solidFill>
                <a:latin typeface="+mj-lt"/>
                <a:ea typeface="+mj-ea"/>
                <a:cs typeface="+mj-cs"/>
              </a:rPr>
              <a:t> </a:t>
            </a:r>
            <a:r>
              <a:rPr lang="en-US" sz="2400" b="1" u="sng" dirty="0" err="1">
                <a:solidFill>
                  <a:srgbClr val="C00000"/>
                </a:solidFill>
                <a:latin typeface="+mj-lt"/>
                <a:ea typeface="+mj-ea"/>
                <a:cs typeface="+mj-cs"/>
              </a:rPr>
              <a:t>rotasi</a:t>
            </a:r>
            <a:endParaRPr lang="en-US" sz="2400" b="1" u="sng" dirty="0">
              <a:solidFill>
                <a:srgbClr val="C00000"/>
              </a:solidFill>
              <a:latin typeface="+mj-lt"/>
              <a:ea typeface="+mj-ea"/>
              <a:cs typeface="+mj-cs"/>
            </a:endParaRPr>
          </a:p>
        </p:txBody>
      </p:sp>
      <p:sp>
        <p:nvSpPr>
          <p:cNvPr id="25" name="Rectangle 2"/>
          <p:cNvSpPr txBox="1">
            <a:spLocks noChangeArrowheads="1"/>
          </p:cNvSpPr>
          <p:nvPr/>
        </p:nvSpPr>
        <p:spPr>
          <a:xfrm>
            <a:off x="4495800" y="3352800"/>
            <a:ext cx="4267200" cy="1828800"/>
          </a:xfrm>
          <a:prstGeom prst="rect">
            <a:avLst/>
          </a:prstGeom>
        </p:spPr>
        <p:txBody>
          <a:bodyPr anchor="ctr">
            <a:normAutofit/>
          </a:bodyPr>
          <a:lstStyle/>
          <a:p>
            <a:pPr algn="just" fontAlgn="auto">
              <a:spcAft>
                <a:spcPts val="0"/>
              </a:spcAft>
              <a:defRPr/>
            </a:pPr>
            <a:r>
              <a:rPr lang="en-US" sz="2400" dirty="0" err="1">
                <a:solidFill>
                  <a:srgbClr val="0000FF"/>
                </a:solidFill>
                <a:latin typeface="+mj-lt"/>
                <a:ea typeface="+mj-ea"/>
                <a:cs typeface="+mj-cs"/>
              </a:rPr>
              <a:t>Dengan</a:t>
            </a:r>
            <a:r>
              <a:rPr lang="en-US" sz="2400" dirty="0">
                <a:solidFill>
                  <a:srgbClr val="0000FF"/>
                </a:solidFill>
                <a:latin typeface="+mj-lt"/>
                <a:ea typeface="+mj-ea"/>
                <a:cs typeface="+mj-cs"/>
              </a:rPr>
              <a:t> </a:t>
            </a:r>
            <a:r>
              <a:rPr lang="en-US" sz="2400" dirty="0" err="1">
                <a:solidFill>
                  <a:srgbClr val="0000FF"/>
                </a:solidFill>
                <a:latin typeface="+mj-lt"/>
                <a:ea typeface="+mj-ea"/>
                <a:cs typeface="+mj-cs"/>
              </a:rPr>
              <a:t>demikian</a:t>
            </a:r>
            <a:r>
              <a:rPr lang="en-US" sz="2400" dirty="0">
                <a:solidFill>
                  <a:srgbClr val="0000FF"/>
                </a:solidFill>
                <a:latin typeface="+mj-lt"/>
                <a:ea typeface="+mj-ea"/>
                <a:cs typeface="+mj-cs"/>
              </a:rPr>
              <a:t>, sub </a:t>
            </a:r>
            <a:r>
              <a:rPr lang="en-US" sz="2400" dirty="0" err="1">
                <a:solidFill>
                  <a:srgbClr val="0000FF"/>
                </a:solidFill>
                <a:latin typeface="+mj-lt"/>
                <a:ea typeface="+mj-ea"/>
                <a:cs typeface="+mj-cs"/>
              </a:rPr>
              <a:t>tes</a:t>
            </a:r>
            <a:r>
              <a:rPr lang="en-US" sz="2400" dirty="0">
                <a:solidFill>
                  <a:srgbClr val="0000FF"/>
                </a:solidFill>
                <a:latin typeface="+mj-lt"/>
                <a:ea typeface="+mj-ea"/>
                <a:cs typeface="+mj-cs"/>
              </a:rPr>
              <a:t> III </a:t>
            </a:r>
            <a:r>
              <a:rPr lang="en-US" sz="2400" dirty="0" err="1">
                <a:solidFill>
                  <a:srgbClr val="0000FF"/>
                </a:solidFill>
                <a:latin typeface="+mj-lt"/>
                <a:ea typeface="+mj-ea"/>
                <a:cs typeface="+mj-cs"/>
              </a:rPr>
              <a:t>membentuk</a:t>
            </a:r>
            <a:r>
              <a:rPr lang="en-US" sz="2400" dirty="0">
                <a:solidFill>
                  <a:srgbClr val="0000FF"/>
                </a:solidFill>
                <a:latin typeface="+mj-lt"/>
                <a:ea typeface="+mj-ea"/>
                <a:cs typeface="+mj-cs"/>
              </a:rPr>
              <a:t> </a:t>
            </a:r>
            <a:r>
              <a:rPr lang="en-US" sz="2400" dirty="0" err="1">
                <a:solidFill>
                  <a:srgbClr val="0000FF"/>
                </a:solidFill>
                <a:latin typeface="+mj-lt"/>
                <a:ea typeface="+mj-ea"/>
                <a:cs typeface="+mj-cs"/>
              </a:rPr>
              <a:t>sudut</a:t>
            </a:r>
            <a:r>
              <a:rPr lang="en-US" sz="2400" dirty="0">
                <a:solidFill>
                  <a:srgbClr val="0000FF"/>
                </a:solidFill>
                <a:latin typeface="+mj-lt"/>
                <a:ea typeface="+mj-ea"/>
                <a:cs typeface="+mj-cs"/>
              </a:rPr>
              <a:t> </a:t>
            </a:r>
            <a:r>
              <a:rPr lang="en-US" sz="2400" dirty="0">
                <a:solidFill>
                  <a:srgbClr val="0000FF"/>
                </a:solidFill>
                <a:latin typeface="+mn-lt"/>
                <a:cs typeface="+mn-cs"/>
              </a:rPr>
              <a:t>30</a:t>
            </a:r>
            <a:r>
              <a:rPr lang="en-US" sz="2400" baseline="30000" dirty="0">
                <a:solidFill>
                  <a:srgbClr val="0000FF"/>
                </a:solidFill>
                <a:latin typeface="+mn-lt"/>
                <a:cs typeface="+mn-cs"/>
              </a:rPr>
              <a:t>o  </a:t>
            </a:r>
            <a:r>
              <a:rPr lang="en-US" sz="2400" dirty="0" err="1">
                <a:solidFill>
                  <a:srgbClr val="0000FF"/>
                </a:solidFill>
                <a:latin typeface="+mj-lt"/>
                <a:ea typeface="+mj-ea"/>
                <a:cs typeface="+mj-cs"/>
              </a:rPr>
              <a:t>terhadap</a:t>
            </a:r>
            <a:r>
              <a:rPr lang="en-US" sz="2400" dirty="0">
                <a:solidFill>
                  <a:srgbClr val="0000FF"/>
                </a:solidFill>
                <a:latin typeface="+mj-lt"/>
                <a:ea typeface="+mj-ea"/>
                <a:cs typeface="+mj-cs"/>
              </a:rPr>
              <a:t> </a:t>
            </a:r>
            <a:r>
              <a:rPr lang="en-US" sz="2400" dirty="0" err="1">
                <a:solidFill>
                  <a:srgbClr val="0000FF"/>
                </a:solidFill>
                <a:latin typeface="+mj-lt"/>
                <a:ea typeface="+mj-ea"/>
                <a:cs typeface="+mj-cs"/>
              </a:rPr>
              <a:t>faktor</a:t>
            </a:r>
            <a:r>
              <a:rPr lang="en-US" sz="2400" dirty="0">
                <a:solidFill>
                  <a:srgbClr val="0000FF"/>
                </a:solidFill>
                <a:latin typeface="+mj-lt"/>
                <a:ea typeface="+mj-ea"/>
                <a:cs typeface="+mj-cs"/>
              </a:rPr>
              <a:t> 1 </a:t>
            </a:r>
            <a:r>
              <a:rPr lang="en-US" sz="2400" dirty="0" err="1">
                <a:solidFill>
                  <a:srgbClr val="0000FF"/>
                </a:solidFill>
                <a:latin typeface="+mj-lt"/>
                <a:ea typeface="+mj-ea"/>
                <a:cs typeface="+mj-cs"/>
              </a:rPr>
              <a:t>dan</a:t>
            </a:r>
            <a:r>
              <a:rPr lang="en-US" sz="2400" dirty="0">
                <a:solidFill>
                  <a:srgbClr val="0000FF"/>
                </a:solidFill>
                <a:latin typeface="+mj-lt"/>
                <a:ea typeface="+mj-ea"/>
                <a:cs typeface="+mj-cs"/>
              </a:rPr>
              <a:t> </a:t>
            </a:r>
            <a:r>
              <a:rPr lang="en-US" sz="2400" dirty="0">
                <a:solidFill>
                  <a:srgbClr val="0000FF"/>
                </a:solidFill>
                <a:latin typeface="+mn-lt"/>
                <a:cs typeface="+mn-cs"/>
              </a:rPr>
              <a:t>60</a:t>
            </a:r>
            <a:r>
              <a:rPr lang="en-US" sz="2400" baseline="30000" dirty="0">
                <a:solidFill>
                  <a:srgbClr val="0000FF"/>
                </a:solidFill>
                <a:latin typeface="+mn-lt"/>
                <a:cs typeface="+mn-cs"/>
              </a:rPr>
              <a:t>o  </a:t>
            </a:r>
            <a:r>
              <a:rPr lang="en-US" sz="2400" dirty="0" err="1">
                <a:solidFill>
                  <a:srgbClr val="0000FF"/>
                </a:solidFill>
                <a:latin typeface="+mj-lt"/>
                <a:ea typeface="+mj-ea"/>
                <a:cs typeface="+mj-cs"/>
              </a:rPr>
              <a:t>terhadap</a:t>
            </a:r>
            <a:r>
              <a:rPr lang="en-US" sz="2400" dirty="0">
                <a:solidFill>
                  <a:srgbClr val="0000FF"/>
                </a:solidFill>
                <a:latin typeface="+mj-lt"/>
                <a:ea typeface="+mj-ea"/>
                <a:cs typeface="+mj-cs"/>
              </a:rPr>
              <a:t>   </a:t>
            </a:r>
            <a:r>
              <a:rPr lang="en-US" sz="2400" dirty="0" err="1">
                <a:solidFill>
                  <a:srgbClr val="0000FF"/>
                </a:solidFill>
                <a:latin typeface="+mj-lt"/>
                <a:ea typeface="+mj-ea"/>
                <a:cs typeface="+mj-cs"/>
              </a:rPr>
              <a:t>faktor</a:t>
            </a:r>
            <a:r>
              <a:rPr lang="en-US" sz="2400" dirty="0">
                <a:solidFill>
                  <a:srgbClr val="0000FF"/>
                </a:solidFill>
                <a:latin typeface="+mj-lt"/>
                <a:ea typeface="+mj-ea"/>
                <a:cs typeface="+mj-cs"/>
              </a:rPr>
              <a:t> 2 </a:t>
            </a:r>
          </a:p>
        </p:txBody>
      </p:sp>
      <p:sp>
        <p:nvSpPr>
          <p:cNvPr id="26" name="Rectangle 25"/>
          <p:cNvSpPr>
            <a:spLocks noChangeArrowheads="1"/>
          </p:cNvSpPr>
          <p:nvPr/>
        </p:nvSpPr>
        <p:spPr bwMode="auto">
          <a:xfrm>
            <a:off x="2438400" y="2057400"/>
            <a:ext cx="500063" cy="369888"/>
          </a:xfrm>
          <a:prstGeom prst="rect">
            <a:avLst/>
          </a:prstGeom>
          <a:noFill/>
          <a:ln w="9525">
            <a:noFill/>
            <a:miter lim="800000"/>
            <a:headEnd/>
            <a:tailEnd/>
          </a:ln>
        </p:spPr>
        <p:txBody>
          <a:bodyPr wrap="none">
            <a:spAutoFit/>
          </a:bodyPr>
          <a:lstStyle/>
          <a:p>
            <a:r>
              <a:rPr lang="en-US">
                <a:latin typeface="Calibri" pitchFamily="34" charset="0"/>
              </a:rPr>
              <a:t>30</a:t>
            </a:r>
            <a:r>
              <a:rPr lang="en-US" baseline="30000">
                <a:latin typeface="Calibri" pitchFamily="34" charset="0"/>
              </a:rPr>
              <a:t>o</a:t>
            </a:r>
            <a:endParaRPr lang="en-US">
              <a:latin typeface="Calibri" pitchFamily="34" charset="0"/>
            </a:endParaRPr>
          </a:p>
        </p:txBody>
      </p:sp>
      <p:sp>
        <p:nvSpPr>
          <p:cNvPr id="27" name="Rectangle 26"/>
          <p:cNvSpPr>
            <a:spLocks noChangeArrowheads="1"/>
          </p:cNvSpPr>
          <p:nvPr/>
        </p:nvSpPr>
        <p:spPr bwMode="auto">
          <a:xfrm>
            <a:off x="2549525" y="2535238"/>
            <a:ext cx="500063" cy="369887"/>
          </a:xfrm>
          <a:prstGeom prst="rect">
            <a:avLst/>
          </a:prstGeom>
          <a:noFill/>
          <a:ln w="9525">
            <a:noFill/>
            <a:miter lim="800000"/>
            <a:headEnd/>
            <a:tailEnd/>
          </a:ln>
        </p:spPr>
        <p:txBody>
          <a:bodyPr wrap="none">
            <a:spAutoFit/>
          </a:bodyPr>
          <a:lstStyle/>
          <a:p>
            <a:r>
              <a:rPr lang="en-US">
                <a:latin typeface="Calibri" pitchFamily="34" charset="0"/>
              </a:rPr>
              <a:t>60</a:t>
            </a:r>
            <a:r>
              <a:rPr lang="en-US" baseline="30000">
                <a:latin typeface="Calibri" pitchFamily="34" charset="0"/>
              </a:rPr>
              <a:t>o</a:t>
            </a:r>
            <a:endParaRPr lang="en-US">
              <a:latin typeface="Calibri" pitchFamily="34" charset="0"/>
            </a:endParaRPr>
          </a:p>
        </p:txBody>
      </p:sp>
      <p:sp>
        <p:nvSpPr>
          <p:cNvPr id="28" name="Arc 27"/>
          <p:cNvSpPr/>
          <p:nvPr/>
        </p:nvSpPr>
        <p:spPr>
          <a:xfrm>
            <a:off x="2209800" y="1670050"/>
            <a:ext cx="838200" cy="762000"/>
          </a:xfrm>
          <a:prstGeom prst="arc">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29" name="Arc 28"/>
          <p:cNvSpPr/>
          <p:nvPr/>
        </p:nvSpPr>
        <p:spPr>
          <a:xfrm rot="11116336">
            <a:off x="1530350" y="2024063"/>
            <a:ext cx="1693863" cy="2012950"/>
          </a:xfrm>
          <a:prstGeom prst="arc">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8" name="Rectangle 17"/>
          <p:cNvSpPr>
            <a:spLocks noChangeArrowheads="1"/>
          </p:cNvSpPr>
          <p:nvPr/>
        </p:nvSpPr>
        <p:spPr bwMode="auto">
          <a:xfrm>
            <a:off x="2057400" y="609600"/>
            <a:ext cx="1031875" cy="400050"/>
          </a:xfrm>
          <a:prstGeom prst="rect">
            <a:avLst/>
          </a:prstGeom>
          <a:noFill/>
          <a:ln w="9525">
            <a:noFill/>
            <a:miter lim="800000"/>
            <a:headEnd/>
            <a:tailEnd/>
          </a:ln>
        </p:spPr>
        <p:txBody>
          <a:bodyPr wrap="none">
            <a:spAutoFit/>
          </a:bodyPr>
          <a:lstStyle/>
          <a:p>
            <a:r>
              <a:rPr lang="en-US" sz="2000">
                <a:latin typeface="Calibri" pitchFamily="34" charset="0"/>
              </a:rPr>
              <a:t>Faktor 1</a:t>
            </a:r>
          </a:p>
        </p:txBody>
      </p:sp>
      <p:sp>
        <p:nvSpPr>
          <p:cNvPr id="20" name="Rectangle 19"/>
          <p:cNvSpPr>
            <a:spLocks noChangeArrowheads="1"/>
          </p:cNvSpPr>
          <p:nvPr/>
        </p:nvSpPr>
        <p:spPr bwMode="auto">
          <a:xfrm>
            <a:off x="3352800" y="2209800"/>
            <a:ext cx="1031875" cy="400050"/>
          </a:xfrm>
          <a:prstGeom prst="rect">
            <a:avLst/>
          </a:prstGeom>
          <a:noFill/>
          <a:ln w="9525">
            <a:noFill/>
            <a:miter lim="800000"/>
            <a:headEnd/>
            <a:tailEnd/>
          </a:ln>
        </p:spPr>
        <p:txBody>
          <a:bodyPr wrap="none">
            <a:spAutoFit/>
          </a:bodyPr>
          <a:lstStyle/>
          <a:p>
            <a:r>
              <a:rPr lang="en-US" sz="2000">
                <a:latin typeface="Calibri" pitchFamily="34" charset="0"/>
              </a:rPr>
              <a:t>Faktor 2</a:t>
            </a:r>
          </a:p>
        </p:txBody>
      </p:sp>
      <p:sp>
        <p:nvSpPr>
          <p:cNvPr id="21" name="Rectangle 20"/>
          <p:cNvSpPr>
            <a:spLocks noChangeArrowheads="1"/>
          </p:cNvSpPr>
          <p:nvPr/>
        </p:nvSpPr>
        <p:spPr bwMode="auto">
          <a:xfrm>
            <a:off x="1593850" y="2895600"/>
            <a:ext cx="500063" cy="369888"/>
          </a:xfrm>
          <a:prstGeom prst="rect">
            <a:avLst/>
          </a:prstGeom>
          <a:noFill/>
          <a:ln w="9525">
            <a:noFill/>
            <a:miter lim="800000"/>
            <a:headEnd/>
            <a:tailEnd/>
          </a:ln>
        </p:spPr>
        <p:txBody>
          <a:bodyPr wrap="none">
            <a:spAutoFit/>
          </a:bodyPr>
          <a:lstStyle/>
          <a:p>
            <a:r>
              <a:rPr lang="en-US">
                <a:latin typeface="Calibri" pitchFamily="34" charset="0"/>
              </a:rPr>
              <a:t>45</a:t>
            </a:r>
            <a:r>
              <a:rPr lang="en-US" baseline="30000">
                <a:latin typeface="Calibri" pitchFamily="34" charset="0"/>
              </a:rPr>
              <a:t>o</a:t>
            </a:r>
            <a:endParaRPr lang="en-US">
              <a:latin typeface="Calibri" pitchFamily="34" charset="0"/>
            </a:endParaRPr>
          </a:p>
        </p:txBody>
      </p:sp>
      <p:sp>
        <p:nvSpPr>
          <p:cNvPr id="31" name="Rectangle 30"/>
          <p:cNvSpPr>
            <a:spLocks noChangeArrowheads="1"/>
          </p:cNvSpPr>
          <p:nvPr/>
        </p:nvSpPr>
        <p:spPr bwMode="auto">
          <a:xfrm>
            <a:off x="1931988" y="3173413"/>
            <a:ext cx="501650" cy="368300"/>
          </a:xfrm>
          <a:prstGeom prst="rect">
            <a:avLst/>
          </a:prstGeom>
          <a:noFill/>
          <a:ln w="9525">
            <a:noFill/>
            <a:miter lim="800000"/>
            <a:headEnd/>
            <a:tailEnd/>
          </a:ln>
        </p:spPr>
        <p:txBody>
          <a:bodyPr wrap="none">
            <a:spAutoFit/>
          </a:bodyPr>
          <a:lstStyle/>
          <a:p>
            <a:r>
              <a:rPr lang="en-US">
                <a:latin typeface="Calibri" pitchFamily="34" charset="0"/>
              </a:rPr>
              <a:t>45</a:t>
            </a:r>
            <a:r>
              <a:rPr lang="en-US" baseline="30000">
                <a:latin typeface="Calibri" pitchFamily="34" charset="0"/>
              </a:rPr>
              <a:t>o</a:t>
            </a:r>
            <a:endParaRPr lang="en-US">
              <a:latin typeface="Calibri" pitchFamily="34" charset="0"/>
            </a:endParaRPr>
          </a:p>
        </p:txBody>
      </p:sp>
      <p:sp>
        <p:nvSpPr>
          <p:cNvPr id="34" name="Arc 33"/>
          <p:cNvSpPr/>
          <p:nvPr/>
        </p:nvSpPr>
        <p:spPr>
          <a:xfrm rot="1731502">
            <a:off x="2341563" y="2216150"/>
            <a:ext cx="838200" cy="762000"/>
          </a:xfrm>
          <a:prstGeom prst="arc">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cxnSp>
        <p:nvCxnSpPr>
          <p:cNvPr id="37" name="Straight Connector 36"/>
          <p:cNvCxnSpPr/>
          <p:nvPr/>
        </p:nvCxnSpPr>
        <p:spPr>
          <a:xfrm rot="5400000" flipH="1" flipV="1">
            <a:off x="990600" y="1828800"/>
            <a:ext cx="2514600" cy="2209800"/>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fade">
                                      <p:cBhvr>
                                        <p:cTn id="14" dur="1000"/>
                                        <p:tgtEl>
                                          <p:spTgt spid="18"/>
                                        </p:tgtEl>
                                      </p:cBhvr>
                                    </p:animEffect>
                                    <p:anim calcmode="lin" valueType="num">
                                      <p:cBhvr>
                                        <p:cTn id="15" dur="1000" fill="hold"/>
                                        <p:tgtEl>
                                          <p:spTgt spid="18"/>
                                        </p:tgtEl>
                                        <p:attrNameLst>
                                          <p:attrName>ppt_x</p:attrName>
                                        </p:attrNameLst>
                                      </p:cBhvr>
                                      <p:tavLst>
                                        <p:tav tm="0">
                                          <p:val>
                                            <p:strVal val="#ppt_x"/>
                                          </p:val>
                                        </p:tav>
                                        <p:tav tm="100000">
                                          <p:val>
                                            <p:strVal val="#ppt_x"/>
                                          </p:val>
                                        </p:tav>
                                      </p:tavLst>
                                    </p:anim>
                                    <p:anim calcmode="lin" valueType="num">
                                      <p:cBhvr>
                                        <p:cTn id="16" dur="1000" fill="hold"/>
                                        <p:tgtEl>
                                          <p:spTgt spid="18"/>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1000" fill="hold"/>
                                        <p:tgtEl>
                                          <p:spTgt spid="8"/>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anim calcmode="lin" valueType="num">
                                      <p:cBhvr>
                                        <p:cTn id="25" dur="1000" fill="hold"/>
                                        <p:tgtEl>
                                          <p:spTgt spid="10"/>
                                        </p:tgtEl>
                                        <p:attrNameLst>
                                          <p:attrName>ppt_x</p:attrName>
                                        </p:attrNameLst>
                                      </p:cBhvr>
                                      <p:tavLst>
                                        <p:tav tm="0">
                                          <p:val>
                                            <p:strVal val="#ppt_x"/>
                                          </p:val>
                                        </p:tav>
                                        <p:tav tm="100000">
                                          <p:val>
                                            <p:strVal val="#ppt_x"/>
                                          </p:val>
                                        </p:tav>
                                      </p:tavLst>
                                    </p:anim>
                                    <p:anim calcmode="lin" valueType="num">
                                      <p:cBhvr>
                                        <p:cTn id="26" dur="1000" fill="hold"/>
                                        <p:tgtEl>
                                          <p:spTgt spid="10"/>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fade">
                                      <p:cBhvr>
                                        <p:cTn id="29" dur="1000"/>
                                        <p:tgtEl>
                                          <p:spTgt spid="20"/>
                                        </p:tgtEl>
                                      </p:cBhvr>
                                    </p:animEffect>
                                    <p:anim calcmode="lin" valueType="num">
                                      <p:cBhvr>
                                        <p:cTn id="30" dur="1000" fill="hold"/>
                                        <p:tgtEl>
                                          <p:spTgt spid="20"/>
                                        </p:tgtEl>
                                        <p:attrNameLst>
                                          <p:attrName>ppt_x</p:attrName>
                                        </p:attrNameLst>
                                      </p:cBhvr>
                                      <p:tavLst>
                                        <p:tav tm="0">
                                          <p:val>
                                            <p:strVal val="#ppt_x"/>
                                          </p:val>
                                        </p:tav>
                                        <p:tav tm="100000">
                                          <p:val>
                                            <p:strVal val="#ppt_x"/>
                                          </p:val>
                                        </p:tav>
                                      </p:tavLst>
                                    </p:anim>
                                    <p:anim calcmode="lin" valueType="num">
                                      <p:cBhvr>
                                        <p:cTn id="31" dur="1000" fill="hold"/>
                                        <p:tgtEl>
                                          <p:spTgt spid="20"/>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1000"/>
                                        <p:tgtEl>
                                          <p:spTgt spid="13"/>
                                        </p:tgtEl>
                                      </p:cBhvr>
                                    </p:animEffect>
                                    <p:anim calcmode="lin" valueType="num">
                                      <p:cBhvr>
                                        <p:cTn id="35" dur="1000" fill="hold"/>
                                        <p:tgtEl>
                                          <p:spTgt spid="13"/>
                                        </p:tgtEl>
                                        <p:attrNameLst>
                                          <p:attrName>ppt_x</p:attrName>
                                        </p:attrNameLst>
                                      </p:cBhvr>
                                      <p:tavLst>
                                        <p:tav tm="0">
                                          <p:val>
                                            <p:strVal val="#ppt_x"/>
                                          </p:val>
                                        </p:tav>
                                        <p:tav tm="100000">
                                          <p:val>
                                            <p:strVal val="#ppt_x"/>
                                          </p:val>
                                        </p:tav>
                                      </p:tavLst>
                                    </p:anim>
                                    <p:anim calcmode="lin" valueType="num">
                                      <p:cBhvr>
                                        <p:cTn id="36" dur="1000" fill="hold"/>
                                        <p:tgtEl>
                                          <p:spTgt spid="13"/>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7"/>
                                        </p:tgtEl>
                                        <p:attrNameLst>
                                          <p:attrName>style.visibility</p:attrName>
                                        </p:attrNameLst>
                                      </p:cBhvr>
                                      <p:to>
                                        <p:strVal val="visible"/>
                                      </p:to>
                                    </p:set>
                                    <p:animEffect transition="in" filter="fade">
                                      <p:cBhvr>
                                        <p:cTn id="39" dur="1000"/>
                                        <p:tgtEl>
                                          <p:spTgt spid="37"/>
                                        </p:tgtEl>
                                      </p:cBhvr>
                                    </p:animEffect>
                                    <p:anim calcmode="lin" valueType="num">
                                      <p:cBhvr>
                                        <p:cTn id="40" dur="1000" fill="hold"/>
                                        <p:tgtEl>
                                          <p:spTgt spid="37"/>
                                        </p:tgtEl>
                                        <p:attrNameLst>
                                          <p:attrName>ppt_x</p:attrName>
                                        </p:attrNameLst>
                                      </p:cBhvr>
                                      <p:tavLst>
                                        <p:tav tm="0">
                                          <p:val>
                                            <p:strVal val="#ppt_x"/>
                                          </p:val>
                                        </p:tav>
                                        <p:tav tm="100000">
                                          <p:val>
                                            <p:strVal val="#ppt_x"/>
                                          </p:val>
                                        </p:tav>
                                      </p:tavLst>
                                    </p:anim>
                                    <p:anim calcmode="lin" valueType="num">
                                      <p:cBhvr>
                                        <p:cTn id="41" dur="1000" fill="hold"/>
                                        <p:tgtEl>
                                          <p:spTgt spid="37"/>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1"/>
                                        </p:tgtEl>
                                        <p:attrNameLst>
                                          <p:attrName>style.visibility</p:attrName>
                                        </p:attrNameLst>
                                      </p:cBhvr>
                                      <p:to>
                                        <p:strVal val="visible"/>
                                      </p:to>
                                    </p:set>
                                    <p:animEffect transition="in" filter="blinds(horizontal)">
                                      <p:cBhvr>
                                        <p:cTn id="46" dur="500"/>
                                        <p:tgtEl>
                                          <p:spTgt spid="31"/>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blinds(horizontal)">
                                      <p:cBhvr>
                                        <p:cTn id="49" dur="500"/>
                                        <p:tgtEl>
                                          <p:spTgt spid="21"/>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29"/>
                                        </p:tgtEl>
                                        <p:attrNameLst>
                                          <p:attrName>style.visibility</p:attrName>
                                        </p:attrNameLst>
                                      </p:cBhvr>
                                      <p:to>
                                        <p:strVal val="visible"/>
                                      </p:to>
                                    </p:set>
                                    <p:animEffect transition="in" filter="blinds(horizontal)">
                                      <p:cBhvr>
                                        <p:cTn id="52" dur="500"/>
                                        <p:tgtEl>
                                          <p:spTgt spid="29"/>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23"/>
                                        </p:tgtEl>
                                        <p:attrNameLst>
                                          <p:attrName>style.visibility</p:attrName>
                                        </p:attrNameLst>
                                      </p:cBhvr>
                                      <p:to>
                                        <p:strVal val="visible"/>
                                      </p:to>
                                    </p:set>
                                    <p:animEffect transition="in" filter="blinds(horizontal)">
                                      <p:cBhvr>
                                        <p:cTn id="55" dur="500"/>
                                        <p:tgtEl>
                                          <p:spTgt spid="23"/>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6" fill="hold" grpId="0" nodeType="clickEffect">
                                  <p:stCondLst>
                                    <p:cond delay="0"/>
                                  </p:stCondLst>
                                  <p:childTnLst>
                                    <p:set>
                                      <p:cBhvr>
                                        <p:cTn id="59" dur="1" fill="hold">
                                          <p:stCondLst>
                                            <p:cond delay="0"/>
                                          </p:stCondLst>
                                        </p:cTn>
                                        <p:tgtEl>
                                          <p:spTgt spid="24"/>
                                        </p:tgtEl>
                                        <p:attrNameLst>
                                          <p:attrName>style.visibility</p:attrName>
                                        </p:attrNameLst>
                                      </p:cBhvr>
                                      <p:to>
                                        <p:strVal val="visible"/>
                                      </p:to>
                                    </p:set>
                                    <p:animEffect transition="in" filter="barn(inHorizontal)">
                                      <p:cBhvr>
                                        <p:cTn id="60" dur="500"/>
                                        <p:tgtEl>
                                          <p:spTgt spid="24"/>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xit" presetSubtype="10" fill="hold" grpId="1" nodeType="clickEffect">
                                  <p:stCondLst>
                                    <p:cond delay="0"/>
                                  </p:stCondLst>
                                  <p:childTnLst>
                                    <p:animEffect transition="out" filter="blinds(horizontal)">
                                      <p:cBhvr>
                                        <p:cTn id="64" dur="500"/>
                                        <p:tgtEl>
                                          <p:spTgt spid="31"/>
                                        </p:tgtEl>
                                      </p:cBhvr>
                                    </p:animEffect>
                                    <p:set>
                                      <p:cBhvr>
                                        <p:cTn id="65" dur="1" fill="hold">
                                          <p:stCondLst>
                                            <p:cond delay="499"/>
                                          </p:stCondLst>
                                        </p:cTn>
                                        <p:tgtEl>
                                          <p:spTgt spid="31"/>
                                        </p:tgtEl>
                                        <p:attrNameLst>
                                          <p:attrName>style.visibility</p:attrName>
                                        </p:attrNameLst>
                                      </p:cBhvr>
                                      <p:to>
                                        <p:strVal val="hidden"/>
                                      </p:to>
                                    </p:set>
                                  </p:childTnLst>
                                </p:cTn>
                              </p:par>
                              <p:par>
                                <p:cTn id="66" presetID="3" presetClass="exit" presetSubtype="10" fill="hold" grpId="1" nodeType="withEffect">
                                  <p:stCondLst>
                                    <p:cond delay="0"/>
                                  </p:stCondLst>
                                  <p:childTnLst>
                                    <p:animEffect transition="out" filter="blinds(horizontal)">
                                      <p:cBhvr>
                                        <p:cTn id="67" dur="500"/>
                                        <p:tgtEl>
                                          <p:spTgt spid="21"/>
                                        </p:tgtEl>
                                      </p:cBhvr>
                                    </p:animEffect>
                                    <p:set>
                                      <p:cBhvr>
                                        <p:cTn id="68" dur="1" fill="hold">
                                          <p:stCondLst>
                                            <p:cond delay="499"/>
                                          </p:stCondLst>
                                        </p:cTn>
                                        <p:tgtEl>
                                          <p:spTgt spid="21"/>
                                        </p:tgtEl>
                                        <p:attrNameLst>
                                          <p:attrName>style.visibility</p:attrName>
                                        </p:attrNameLst>
                                      </p:cBhvr>
                                      <p:to>
                                        <p:strVal val="hidden"/>
                                      </p:to>
                                    </p:set>
                                  </p:childTnLst>
                                </p:cTn>
                              </p:par>
                              <p:par>
                                <p:cTn id="69" presetID="3" presetClass="exit" presetSubtype="10" fill="hold" grpId="1" nodeType="withEffect">
                                  <p:stCondLst>
                                    <p:cond delay="0"/>
                                  </p:stCondLst>
                                  <p:childTnLst>
                                    <p:animEffect transition="out" filter="blinds(horizontal)">
                                      <p:cBhvr>
                                        <p:cTn id="70" dur="500"/>
                                        <p:tgtEl>
                                          <p:spTgt spid="29"/>
                                        </p:tgtEl>
                                      </p:cBhvr>
                                    </p:animEffect>
                                    <p:set>
                                      <p:cBhvr>
                                        <p:cTn id="71" dur="1" fill="hold">
                                          <p:stCondLst>
                                            <p:cond delay="499"/>
                                          </p:stCondLst>
                                        </p:cTn>
                                        <p:tgtEl>
                                          <p:spTgt spid="29"/>
                                        </p:tgtEl>
                                        <p:attrNameLst>
                                          <p:attrName>style.visibility</p:attrName>
                                        </p:attrNameLst>
                                      </p:cBhvr>
                                      <p:to>
                                        <p:strVal val="hidden"/>
                                      </p:to>
                                    </p:set>
                                  </p:childTnLst>
                                </p:cTn>
                              </p:par>
                              <p:par>
                                <p:cTn id="72" presetID="3" presetClass="exit" presetSubtype="10" fill="hold" nodeType="withEffect">
                                  <p:stCondLst>
                                    <p:cond delay="0"/>
                                  </p:stCondLst>
                                  <p:childTnLst>
                                    <p:animEffect transition="out" filter="blinds(horizontal)">
                                      <p:cBhvr>
                                        <p:cTn id="73" dur="500"/>
                                        <p:tgtEl>
                                          <p:spTgt spid="8"/>
                                        </p:tgtEl>
                                      </p:cBhvr>
                                    </p:animEffect>
                                    <p:set>
                                      <p:cBhvr>
                                        <p:cTn id="74" dur="1" fill="hold">
                                          <p:stCondLst>
                                            <p:cond delay="499"/>
                                          </p:stCondLst>
                                        </p:cTn>
                                        <p:tgtEl>
                                          <p:spTgt spid="8"/>
                                        </p:tgtEl>
                                        <p:attrNameLst>
                                          <p:attrName>style.visibility</p:attrName>
                                        </p:attrNameLst>
                                      </p:cBhvr>
                                      <p:to>
                                        <p:strVal val="hidden"/>
                                      </p:to>
                                    </p:set>
                                  </p:childTnLst>
                                </p:cTn>
                              </p:par>
                              <p:par>
                                <p:cTn id="75" presetID="3" presetClass="exit" presetSubtype="10" fill="hold" nodeType="withEffect">
                                  <p:stCondLst>
                                    <p:cond delay="0"/>
                                  </p:stCondLst>
                                  <p:childTnLst>
                                    <p:animEffect transition="out" filter="blinds(horizontal)">
                                      <p:cBhvr>
                                        <p:cTn id="76" dur="500"/>
                                        <p:tgtEl>
                                          <p:spTgt spid="10"/>
                                        </p:tgtEl>
                                      </p:cBhvr>
                                    </p:animEffect>
                                    <p:set>
                                      <p:cBhvr>
                                        <p:cTn id="77" dur="1" fill="hold">
                                          <p:stCondLst>
                                            <p:cond delay="499"/>
                                          </p:stCondLst>
                                        </p:cTn>
                                        <p:tgtEl>
                                          <p:spTgt spid="10"/>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17"/>
                                        </p:tgtEl>
                                        <p:attrNameLst>
                                          <p:attrName>style.visibility</p:attrName>
                                        </p:attrNameLst>
                                      </p:cBhvr>
                                      <p:to>
                                        <p:strVal val="visible"/>
                                      </p:to>
                                    </p:set>
                                    <p:animEffect transition="in" filter="blinds(horizontal)">
                                      <p:cBhvr>
                                        <p:cTn id="82" dur="500"/>
                                        <p:tgtEl>
                                          <p:spTgt spid="17"/>
                                        </p:tgtEl>
                                      </p:cBhvr>
                                    </p:animEffect>
                                  </p:childTnLst>
                                </p:cTn>
                              </p:par>
                              <p:par>
                                <p:cTn id="83" presetID="3" presetClass="entr" presetSubtype="10" fill="hold" nodeType="withEffect">
                                  <p:stCondLst>
                                    <p:cond delay="0"/>
                                  </p:stCondLst>
                                  <p:childTnLst>
                                    <p:set>
                                      <p:cBhvr>
                                        <p:cTn id="84" dur="1" fill="hold">
                                          <p:stCondLst>
                                            <p:cond delay="0"/>
                                          </p:stCondLst>
                                        </p:cTn>
                                        <p:tgtEl>
                                          <p:spTgt spid="22"/>
                                        </p:tgtEl>
                                        <p:attrNameLst>
                                          <p:attrName>style.visibility</p:attrName>
                                        </p:attrNameLst>
                                      </p:cBhvr>
                                      <p:to>
                                        <p:strVal val="visible"/>
                                      </p:to>
                                    </p:set>
                                    <p:animEffect transition="in" filter="blinds(horizontal)">
                                      <p:cBhvr>
                                        <p:cTn id="85" dur="500"/>
                                        <p:tgtEl>
                                          <p:spTgt spid="22"/>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4" fill="hold" grpId="0" nodeType="clickEffect">
                                  <p:stCondLst>
                                    <p:cond delay="0"/>
                                  </p:stCondLst>
                                  <p:childTnLst>
                                    <p:set>
                                      <p:cBhvr>
                                        <p:cTn id="89" dur="1" fill="hold">
                                          <p:stCondLst>
                                            <p:cond delay="0"/>
                                          </p:stCondLst>
                                        </p:cTn>
                                        <p:tgtEl>
                                          <p:spTgt spid="26"/>
                                        </p:tgtEl>
                                        <p:attrNameLst>
                                          <p:attrName>style.visibility</p:attrName>
                                        </p:attrNameLst>
                                      </p:cBhvr>
                                      <p:to>
                                        <p:strVal val="visible"/>
                                      </p:to>
                                    </p:set>
                                    <p:animEffect transition="in" filter="wipe(down)">
                                      <p:cBhvr>
                                        <p:cTn id="90" dur="500"/>
                                        <p:tgtEl>
                                          <p:spTgt spid="26"/>
                                        </p:tgtEl>
                                      </p:cBhvr>
                                    </p:animEffect>
                                  </p:childTnLst>
                                </p:cTn>
                              </p:par>
                              <p:par>
                                <p:cTn id="91" presetID="22" presetClass="entr" presetSubtype="4" fill="hold" grpId="0" nodeType="withEffect">
                                  <p:stCondLst>
                                    <p:cond delay="0"/>
                                  </p:stCondLst>
                                  <p:childTnLst>
                                    <p:set>
                                      <p:cBhvr>
                                        <p:cTn id="92" dur="1" fill="hold">
                                          <p:stCondLst>
                                            <p:cond delay="0"/>
                                          </p:stCondLst>
                                        </p:cTn>
                                        <p:tgtEl>
                                          <p:spTgt spid="28"/>
                                        </p:tgtEl>
                                        <p:attrNameLst>
                                          <p:attrName>style.visibility</p:attrName>
                                        </p:attrNameLst>
                                      </p:cBhvr>
                                      <p:to>
                                        <p:strVal val="visible"/>
                                      </p:to>
                                    </p:set>
                                    <p:animEffect transition="in" filter="wipe(down)">
                                      <p:cBhvr>
                                        <p:cTn id="93" dur="500"/>
                                        <p:tgtEl>
                                          <p:spTgt spid="28"/>
                                        </p:tgtEl>
                                      </p:cBhvr>
                                    </p:animEffect>
                                  </p:childTnLst>
                                </p:cTn>
                              </p:par>
                              <p:par>
                                <p:cTn id="94" presetID="22" presetClass="entr" presetSubtype="4" fill="hold" grpId="0" nodeType="withEffect">
                                  <p:stCondLst>
                                    <p:cond delay="0"/>
                                  </p:stCondLst>
                                  <p:childTnLst>
                                    <p:set>
                                      <p:cBhvr>
                                        <p:cTn id="95" dur="1" fill="hold">
                                          <p:stCondLst>
                                            <p:cond delay="0"/>
                                          </p:stCondLst>
                                        </p:cTn>
                                        <p:tgtEl>
                                          <p:spTgt spid="27"/>
                                        </p:tgtEl>
                                        <p:attrNameLst>
                                          <p:attrName>style.visibility</p:attrName>
                                        </p:attrNameLst>
                                      </p:cBhvr>
                                      <p:to>
                                        <p:strVal val="visible"/>
                                      </p:to>
                                    </p:set>
                                    <p:animEffect transition="in" filter="wipe(down)">
                                      <p:cBhvr>
                                        <p:cTn id="96" dur="500"/>
                                        <p:tgtEl>
                                          <p:spTgt spid="27"/>
                                        </p:tgtEl>
                                      </p:cBhvr>
                                    </p:animEffect>
                                  </p:childTnLst>
                                </p:cTn>
                              </p:par>
                              <p:par>
                                <p:cTn id="97" presetID="22" presetClass="entr" presetSubtype="4" fill="hold" grpId="0" nodeType="withEffect">
                                  <p:stCondLst>
                                    <p:cond delay="0"/>
                                  </p:stCondLst>
                                  <p:childTnLst>
                                    <p:set>
                                      <p:cBhvr>
                                        <p:cTn id="98" dur="1" fill="hold">
                                          <p:stCondLst>
                                            <p:cond delay="0"/>
                                          </p:stCondLst>
                                        </p:cTn>
                                        <p:tgtEl>
                                          <p:spTgt spid="34"/>
                                        </p:tgtEl>
                                        <p:attrNameLst>
                                          <p:attrName>style.visibility</p:attrName>
                                        </p:attrNameLst>
                                      </p:cBhvr>
                                      <p:to>
                                        <p:strVal val="visible"/>
                                      </p:to>
                                    </p:set>
                                    <p:animEffect transition="in" filter="wipe(down)">
                                      <p:cBhvr>
                                        <p:cTn id="99" dur="500"/>
                                        <p:tgtEl>
                                          <p:spTgt spid="34"/>
                                        </p:tgtEl>
                                      </p:cBhvr>
                                    </p:animEffect>
                                  </p:childTnLst>
                                </p:cTn>
                              </p:par>
                              <p:par>
                                <p:cTn id="100" presetID="22" presetClass="entr" presetSubtype="4" fill="hold" grpId="0" nodeType="withEffect">
                                  <p:stCondLst>
                                    <p:cond delay="0"/>
                                  </p:stCondLst>
                                  <p:childTnLst>
                                    <p:set>
                                      <p:cBhvr>
                                        <p:cTn id="101" dur="1" fill="hold">
                                          <p:stCondLst>
                                            <p:cond delay="0"/>
                                          </p:stCondLst>
                                        </p:cTn>
                                        <p:tgtEl>
                                          <p:spTgt spid="25"/>
                                        </p:tgtEl>
                                        <p:attrNameLst>
                                          <p:attrName>style.visibility</p:attrName>
                                        </p:attrNameLst>
                                      </p:cBhvr>
                                      <p:to>
                                        <p:strVal val="visible"/>
                                      </p:to>
                                    </p:set>
                                    <p:animEffect transition="in" filter="wipe(down)">
                                      <p:cBhvr>
                                        <p:cTn id="10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P spid="23" grpId="0"/>
      <p:bldP spid="24" grpId="0"/>
      <p:bldP spid="25" grpId="0"/>
      <p:bldP spid="26" grpId="0"/>
      <p:bldP spid="27" grpId="0"/>
      <p:bldP spid="28" grpId="0" animBg="1"/>
      <p:bldP spid="29" grpId="0" animBg="1"/>
      <p:bldP spid="29" grpId="1" animBg="1"/>
      <p:bldP spid="18" grpId="0"/>
      <p:bldP spid="20" grpId="0"/>
      <p:bldP spid="21" grpId="0"/>
      <p:bldP spid="21" grpId="1"/>
      <p:bldP spid="31" grpId="0"/>
      <p:bldP spid="31" grpId="1"/>
      <p:bldP spid="34" grpId="0" animBg="1"/>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itle 1"/>
          <p:cNvSpPr>
            <a:spLocks noGrp="1"/>
          </p:cNvSpPr>
          <p:nvPr>
            <p:ph type="title"/>
          </p:nvPr>
        </p:nvSpPr>
        <p:spPr>
          <a:xfrm>
            <a:off x="304800" y="1066800"/>
            <a:ext cx="4648200" cy="1143000"/>
          </a:xfrm>
        </p:spPr>
        <p:txBody>
          <a:bodyPr/>
          <a:lstStyle/>
          <a:p>
            <a:pPr algn="just" eaLnBrk="1" hangingPunct="1"/>
            <a:r>
              <a:rPr lang="en-US" sz="2400"/>
              <a:t>Sebuah alat ukur  Motivasi dibuat berdasarkan blue print berikut :</a:t>
            </a:r>
          </a:p>
        </p:txBody>
      </p:sp>
      <p:sp>
        <p:nvSpPr>
          <p:cNvPr id="4" name="Title 1"/>
          <p:cNvSpPr txBox="1">
            <a:spLocks/>
          </p:cNvSpPr>
          <p:nvPr/>
        </p:nvSpPr>
        <p:spPr>
          <a:xfrm>
            <a:off x="609600" y="131763"/>
            <a:ext cx="8229600" cy="630237"/>
          </a:xfrm>
          <a:prstGeom prst="rect">
            <a:avLst/>
          </a:prstGeom>
        </p:spPr>
        <p:txBody>
          <a:bodyPr anchor="ctr">
            <a:normAutofit fontScale="92500"/>
          </a:bodyPr>
          <a:lstStyle/>
          <a:p>
            <a:pPr algn="ctr" fontAlgn="auto">
              <a:spcAft>
                <a:spcPts val="0"/>
              </a:spcAft>
              <a:defRPr/>
            </a:pPr>
            <a:r>
              <a:rPr lang="en-US" sz="3200" dirty="0" err="1">
                <a:latin typeface="+mj-lt"/>
                <a:ea typeface="+mj-ea"/>
                <a:cs typeface="+mj-cs"/>
              </a:rPr>
              <a:t>Penerapan</a:t>
            </a:r>
            <a:r>
              <a:rPr lang="en-US" sz="3200" dirty="0">
                <a:latin typeface="+mj-lt"/>
                <a:ea typeface="+mj-ea"/>
                <a:cs typeface="+mj-cs"/>
              </a:rPr>
              <a:t> </a:t>
            </a:r>
            <a:r>
              <a:rPr lang="en-US" sz="3200" dirty="0" err="1">
                <a:latin typeface="+mj-lt"/>
                <a:ea typeface="+mj-ea"/>
                <a:cs typeface="+mj-cs"/>
              </a:rPr>
              <a:t>Dalam</a:t>
            </a:r>
            <a:r>
              <a:rPr lang="en-US" sz="3200" dirty="0">
                <a:latin typeface="+mj-lt"/>
                <a:ea typeface="+mj-ea"/>
                <a:cs typeface="+mj-cs"/>
              </a:rPr>
              <a:t> </a:t>
            </a:r>
            <a:r>
              <a:rPr lang="en-US" sz="3200" dirty="0" err="1">
                <a:latin typeface="+mj-lt"/>
                <a:ea typeface="+mj-ea"/>
                <a:cs typeface="+mj-cs"/>
              </a:rPr>
              <a:t>Pengujian</a:t>
            </a:r>
            <a:r>
              <a:rPr lang="en-US" sz="3200" dirty="0">
                <a:latin typeface="+mj-lt"/>
                <a:ea typeface="+mj-ea"/>
                <a:cs typeface="+mj-cs"/>
              </a:rPr>
              <a:t> </a:t>
            </a:r>
            <a:r>
              <a:rPr lang="en-US" sz="3200" dirty="0" err="1">
                <a:latin typeface="+mj-lt"/>
                <a:ea typeface="+mj-ea"/>
                <a:cs typeface="+mj-cs"/>
              </a:rPr>
              <a:t>Validitas</a:t>
            </a:r>
            <a:r>
              <a:rPr lang="en-US" sz="3200" dirty="0">
                <a:latin typeface="+mj-lt"/>
                <a:ea typeface="+mj-ea"/>
                <a:cs typeface="+mj-cs"/>
              </a:rPr>
              <a:t> </a:t>
            </a:r>
            <a:r>
              <a:rPr lang="en-US" sz="3200" dirty="0" err="1">
                <a:latin typeface="+mj-lt"/>
                <a:ea typeface="+mj-ea"/>
                <a:cs typeface="+mj-cs"/>
              </a:rPr>
              <a:t>Konstrak</a:t>
            </a:r>
            <a:endParaRPr lang="en-US" sz="3200" dirty="0">
              <a:latin typeface="+mj-lt"/>
              <a:ea typeface="+mj-ea"/>
              <a:cs typeface="+mj-cs"/>
            </a:endParaRPr>
          </a:p>
        </p:txBody>
      </p:sp>
      <p:graphicFrame>
        <p:nvGraphicFramePr>
          <p:cNvPr id="5" name="Table 4"/>
          <p:cNvGraphicFramePr>
            <a:graphicFrameLocks noGrp="1"/>
          </p:cNvGraphicFramePr>
          <p:nvPr>
            <p:extLst>
              <p:ext uri="{D42A27DB-BD31-4B8C-83A1-F6EECF244321}">
                <p14:modId xmlns:p14="http://schemas.microsoft.com/office/powerpoint/2010/main" val="2027467588"/>
              </p:ext>
            </p:extLst>
          </p:nvPr>
        </p:nvGraphicFramePr>
        <p:xfrm>
          <a:off x="2133600" y="2362200"/>
          <a:ext cx="5029200" cy="1765067"/>
        </p:xfrm>
        <a:graphic>
          <a:graphicData uri="http://schemas.openxmlformats.org/drawingml/2006/table">
            <a:tbl>
              <a:tblPr/>
              <a:tblGrid>
                <a:gridCol w="1532708">
                  <a:extLst>
                    <a:ext uri="{9D8B030D-6E8A-4147-A177-3AD203B41FA5}">
                      <a16:colId xmlns:a16="http://schemas.microsoft.com/office/drawing/2014/main" val="20000"/>
                    </a:ext>
                  </a:extLst>
                </a:gridCol>
                <a:gridCol w="1748246">
                  <a:extLst>
                    <a:ext uri="{9D8B030D-6E8A-4147-A177-3AD203B41FA5}">
                      <a16:colId xmlns:a16="http://schemas.microsoft.com/office/drawing/2014/main" val="20001"/>
                    </a:ext>
                  </a:extLst>
                </a:gridCol>
                <a:gridCol w="1748246">
                  <a:extLst>
                    <a:ext uri="{9D8B030D-6E8A-4147-A177-3AD203B41FA5}">
                      <a16:colId xmlns:a16="http://schemas.microsoft.com/office/drawing/2014/main" val="20002"/>
                    </a:ext>
                  </a:extLst>
                </a:gridCol>
              </a:tblGrid>
              <a:tr h="533400">
                <a:tc>
                  <a:txBody>
                    <a:bodyPr/>
                    <a:lstStyle/>
                    <a:p>
                      <a:pPr algn="ctr" fontAlgn="b"/>
                      <a:r>
                        <a:rPr lang="en-US" sz="2400" b="1" i="0" u="none" strike="noStrike" dirty="0" err="1">
                          <a:solidFill>
                            <a:schemeClr val="tx1"/>
                          </a:solidFill>
                          <a:latin typeface="Calibri"/>
                        </a:rPr>
                        <a:t>Faktor</a:t>
                      </a:r>
                      <a:endParaRPr lang="en-US" sz="2400" b="1" i="0" u="none" strike="noStrike" dirty="0">
                        <a:solidFill>
                          <a:schemeClr val="tx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0" u="none" strike="noStrike">
                          <a:solidFill>
                            <a:schemeClr val="tx1"/>
                          </a:solidFill>
                          <a:latin typeface="Calibri"/>
                        </a:rPr>
                        <a:t>Favorable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0" u="none" strike="noStrike">
                          <a:solidFill>
                            <a:schemeClr val="tx1"/>
                          </a:solidFill>
                          <a:latin typeface="Calibri"/>
                        </a:rPr>
                        <a:t>Unfavorable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09600">
                <a:tc>
                  <a:txBody>
                    <a:bodyPr/>
                    <a:lstStyle/>
                    <a:p>
                      <a:pPr algn="l" fontAlgn="b"/>
                      <a:r>
                        <a:rPr lang="en-US" sz="2400" b="0" i="0" u="none" strike="noStrike" dirty="0">
                          <a:solidFill>
                            <a:schemeClr val="tx1"/>
                          </a:solidFill>
                          <a:latin typeface="Calibri"/>
                        </a:rPr>
                        <a:t>  </a:t>
                      </a:r>
                      <a:r>
                        <a:rPr lang="en-US" sz="2400" b="0" i="0" u="none" strike="noStrike" dirty="0" err="1">
                          <a:solidFill>
                            <a:schemeClr val="tx1"/>
                          </a:solidFill>
                          <a:latin typeface="Calibri"/>
                        </a:rPr>
                        <a:t>Eksternal</a:t>
                      </a:r>
                      <a:endParaRPr lang="en-US" sz="2400" b="0" i="0" u="none" strike="noStrike" dirty="0">
                        <a:solidFill>
                          <a:schemeClr val="tx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chemeClr val="tx1"/>
                          </a:solidFill>
                          <a:latin typeface="Calibri"/>
                        </a:rPr>
                        <a:t>1,2,3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chemeClr val="tx1"/>
                          </a:solidFill>
                          <a:latin typeface="Calibri"/>
                        </a:rPr>
                        <a:t>4,5,6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22067">
                <a:tc>
                  <a:txBody>
                    <a:bodyPr/>
                    <a:lstStyle/>
                    <a:p>
                      <a:pPr algn="l" fontAlgn="b"/>
                      <a:r>
                        <a:rPr lang="en-US" sz="2400" b="0" i="0" u="none" strike="noStrike" dirty="0">
                          <a:solidFill>
                            <a:schemeClr val="tx1"/>
                          </a:solidFill>
                          <a:latin typeface="Calibri"/>
                        </a:rPr>
                        <a:t>  Internal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chemeClr val="tx1"/>
                          </a:solidFill>
                          <a:latin typeface="Calibri"/>
                        </a:rPr>
                        <a:t>7,8,9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chemeClr val="tx1"/>
                          </a:solidFill>
                          <a:latin typeface="Calibri"/>
                        </a:rPr>
                        <a:t>10,11,12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6" name="Title 1"/>
          <p:cNvSpPr txBox="1">
            <a:spLocks/>
          </p:cNvSpPr>
          <p:nvPr/>
        </p:nvSpPr>
        <p:spPr>
          <a:xfrm>
            <a:off x="1295400" y="4648200"/>
            <a:ext cx="6629400" cy="1143000"/>
          </a:xfrm>
          <a:prstGeom prst="rect">
            <a:avLst/>
          </a:prstGeom>
        </p:spPr>
        <p:txBody>
          <a:bodyPr anchor="ctr">
            <a:normAutofit/>
          </a:bodyPr>
          <a:lstStyle/>
          <a:p>
            <a:pPr algn="just" fontAlgn="auto">
              <a:spcAft>
                <a:spcPts val="0"/>
              </a:spcAft>
              <a:defRPr/>
            </a:pPr>
            <a:r>
              <a:rPr lang="en-US" sz="2400" dirty="0">
                <a:latin typeface="+mj-lt"/>
                <a:ea typeface="+mj-ea"/>
                <a:cs typeface="+mj-cs"/>
              </a:rPr>
              <a:t>Di </a:t>
            </a:r>
            <a:r>
              <a:rPr lang="en-US" sz="2400" dirty="0" err="1">
                <a:latin typeface="+mj-lt"/>
                <a:ea typeface="+mj-ea"/>
                <a:cs typeface="+mj-cs"/>
              </a:rPr>
              <a:t>uji</a:t>
            </a:r>
            <a:r>
              <a:rPr lang="en-US" sz="2400" dirty="0">
                <a:latin typeface="+mj-lt"/>
                <a:ea typeface="+mj-ea"/>
                <a:cs typeface="+mj-cs"/>
              </a:rPr>
              <a:t> </a:t>
            </a:r>
            <a:r>
              <a:rPr lang="en-US" sz="2400" dirty="0" err="1">
                <a:latin typeface="+mj-lt"/>
                <a:ea typeface="+mj-ea"/>
                <a:cs typeface="+mj-cs"/>
              </a:rPr>
              <a:t>coba</a:t>
            </a:r>
            <a:r>
              <a:rPr lang="en-US" sz="2400" dirty="0">
                <a:latin typeface="+mj-lt"/>
                <a:ea typeface="+mj-ea"/>
                <a:cs typeface="+mj-cs"/>
              </a:rPr>
              <a:t> </a:t>
            </a:r>
            <a:r>
              <a:rPr lang="en-US" sz="2400" dirty="0" err="1">
                <a:latin typeface="+mj-lt"/>
                <a:ea typeface="+mj-ea"/>
                <a:cs typeface="+mj-cs"/>
              </a:rPr>
              <a:t>pada</a:t>
            </a:r>
            <a:r>
              <a:rPr lang="en-US" sz="2400" dirty="0">
                <a:latin typeface="+mj-lt"/>
                <a:ea typeface="+mj-ea"/>
                <a:cs typeface="+mj-cs"/>
              </a:rPr>
              <a:t> 467 </a:t>
            </a:r>
            <a:r>
              <a:rPr lang="en-US" sz="2400" dirty="0" err="1">
                <a:latin typeface="+mj-lt"/>
                <a:ea typeface="+mj-ea"/>
                <a:cs typeface="+mj-cs"/>
              </a:rPr>
              <a:t>orang</a:t>
            </a:r>
            <a:r>
              <a:rPr lang="en-US" sz="2400" dirty="0">
                <a:latin typeface="+mj-lt"/>
                <a:ea typeface="+mj-ea"/>
                <a:cs typeface="+mj-cs"/>
              </a:rPr>
              <a:t> </a:t>
            </a:r>
            <a:r>
              <a:rPr lang="en-US" sz="2400" dirty="0" err="1">
                <a:latin typeface="+mj-lt"/>
                <a:ea typeface="+mj-ea"/>
                <a:cs typeface="+mj-cs"/>
              </a:rPr>
              <a:t>responden</a:t>
            </a:r>
            <a:r>
              <a:rPr lang="en-US" sz="2400" dirty="0">
                <a:latin typeface="+mj-lt"/>
                <a:ea typeface="+mj-ea"/>
                <a:cs typeface="+mj-cs"/>
              </a:rPr>
              <a:t>, </a:t>
            </a:r>
            <a:r>
              <a:rPr lang="en-US" sz="2400" dirty="0" err="1">
                <a:latin typeface="+mj-lt"/>
                <a:ea typeface="+mj-ea"/>
                <a:cs typeface="+mj-cs"/>
              </a:rPr>
              <a:t>diperoleh</a:t>
            </a:r>
            <a:r>
              <a:rPr lang="en-US" sz="2400" dirty="0">
                <a:latin typeface="+mj-lt"/>
                <a:ea typeface="+mj-ea"/>
                <a:cs typeface="+mj-cs"/>
              </a:rPr>
              <a:t> </a:t>
            </a:r>
            <a:r>
              <a:rPr lang="en-US" sz="2400" dirty="0" err="1">
                <a:latin typeface="+mj-lt"/>
                <a:ea typeface="+mj-ea"/>
                <a:cs typeface="+mj-cs"/>
              </a:rPr>
              <a:t>distribusi</a:t>
            </a:r>
            <a:r>
              <a:rPr lang="en-US" sz="2400" dirty="0">
                <a:latin typeface="+mj-lt"/>
                <a:ea typeface="+mj-ea"/>
                <a:cs typeface="+mj-cs"/>
              </a:rPr>
              <a:t> </a:t>
            </a:r>
            <a:r>
              <a:rPr lang="en-US" sz="2400" dirty="0" err="1">
                <a:latin typeface="+mj-lt"/>
                <a:ea typeface="+mj-ea"/>
                <a:cs typeface="+mj-cs"/>
              </a:rPr>
              <a:t>sebagai</a:t>
            </a:r>
            <a:r>
              <a:rPr lang="en-US" sz="2400" dirty="0">
                <a:latin typeface="+mj-lt"/>
                <a:ea typeface="+mj-ea"/>
                <a:cs typeface="+mj-cs"/>
              </a:rPr>
              <a:t> </a:t>
            </a:r>
            <a:r>
              <a:rPr lang="en-US" sz="2400" dirty="0" err="1">
                <a:latin typeface="+mj-lt"/>
                <a:ea typeface="+mj-ea"/>
                <a:cs typeface="+mj-cs"/>
              </a:rPr>
              <a:t>berikut</a:t>
            </a:r>
            <a:r>
              <a:rPr lang="en-US" sz="2400" dirty="0">
                <a:latin typeface="+mj-lt"/>
                <a:ea typeface="+mj-ea"/>
                <a:cs typeface="+mj-cs"/>
              </a:rPr>
              <a:t> :</a:t>
            </a:r>
          </a:p>
        </p:txBody>
      </p:sp>
      <p:pic>
        <p:nvPicPr>
          <p:cNvPr id="111639" name="Picture 1">
            <a:hlinkClick r:id="rId3" action="ppaction://hlinkfile"/>
          </p:cNvPr>
          <p:cNvPicPr>
            <a:picLocks noChangeAspect="1" noChangeArrowheads="1"/>
          </p:cNvPicPr>
          <p:nvPr/>
        </p:nvPicPr>
        <p:blipFill>
          <a:blip r:embed="rId4"/>
          <a:srcRect/>
          <a:stretch>
            <a:fillRect/>
          </a:stretch>
        </p:blipFill>
        <p:spPr bwMode="auto">
          <a:xfrm>
            <a:off x="4876800" y="5486400"/>
            <a:ext cx="627063" cy="609600"/>
          </a:xfrm>
          <a:prstGeom prst="rect">
            <a:avLst/>
          </a:prstGeom>
          <a:noFill/>
          <a:ln w="9525">
            <a:noFill/>
            <a:miter lim="800000"/>
            <a:headEnd/>
            <a:tailEnd/>
          </a:ln>
        </p:spPr>
      </p:pic>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rtlCol="0">
            <a:normAutofit fontScale="90000"/>
          </a:bodyPr>
          <a:lstStyle/>
          <a:p>
            <a:pPr eaLnBrk="1" fontAlgn="auto" hangingPunct="1">
              <a:spcAft>
                <a:spcPts val="0"/>
              </a:spcAft>
              <a:defRPr/>
            </a:pPr>
            <a:r>
              <a:rPr lang="en-US" dirty="0" err="1"/>
              <a:t>Uji</a:t>
            </a:r>
            <a:r>
              <a:rPr lang="en-US" dirty="0"/>
              <a:t> </a:t>
            </a:r>
            <a:r>
              <a:rPr lang="en-US" dirty="0" err="1"/>
              <a:t>Persyaratan</a:t>
            </a:r>
            <a:r>
              <a:rPr lang="en-US" dirty="0"/>
              <a:t> </a:t>
            </a:r>
            <a:r>
              <a:rPr lang="en-US" dirty="0" err="1"/>
              <a:t>Analisis</a:t>
            </a:r>
            <a:endParaRPr lang="en-US" dirty="0"/>
          </a:p>
        </p:txBody>
      </p:sp>
      <p:sp>
        <p:nvSpPr>
          <p:cNvPr id="3" name="Content Placeholder 2"/>
          <p:cNvSpPr>
            <a:spLocks noGrp="1"/>
          </p:cNvSpPr>
          <p:nvPr>
            <p:ph idx="1"/>
          </p:nvPr>
        </p:nvSpPr>
        <p:spPr>
          <a:xfrm>
            <a:off x="457200" y="4724400"/>
            <a:ext cx="8382000" cy="1401763"/>
          </a:xfrm>
        </p:spPr>
        <p:txBody>
          <a:bodyPr rtlCol="0">
            <a:normAutofit fontScale="92500" lnSpcReduction="10000"/>
          </a:bodyPr>
          <a:lstStyle/>
          <a:p>
            <a:pPr eaLnBrk="1" fontAlgn="auto" hangingPunct="1">
              <a:spcAft>
                <a:spcPts val="0"/>
              </a:spcAft>
              <a:buFont typeface="Arial" pitchFamily="34" charset="0"/>
              <a:buChar char="•"/>
              <a:defRPr/>
            </a:pPr>
            <a:r>
              <a:rPr lang="en-US" dirty="0" err="1"/>
              <a:t>Lihat</a:t>
            </a:r>
            <a:r>
              <a:rPr lang="en-US" dirty="0"/>
              <a:t> Sig. </a:t>
            </a:r>
            <a:r>
              <a:rPr lang="en-US" dirty="0" err="1"/>
              <a:t>Uji</a:t>
            </a:r>
            <a:r>
              <a:rPr lang="en-US" dirty="0"/>
              <a:t> Bartlett’s Test of </a:t>
            </a:r>
            <a:r>
              <a:rPr lang="en-US" dirty="0" err="1"/>
              <a:t>Sphericity</a:t>
            </a:r>
            <a:r>
              <a:rPr lang="en-US" dirty="0"/>
              <a:t>, </a:t>
            </a:r>
            <a:r>
              <a:rPr lang="en-US" dirty="0" err="1"/>
              <a:t>diperoleh</a:t>
            </a:r>
            <a:r>
              <a:rPr lang="en-US" dirty="0"/>
              <a:t> p = 0.000</a:t>
            </a:r>
          </a:p>
          <a:p>
            <a:pPr eaLnBrk="1" fontAlgn="auto" hangingPunct="1">
              <a:spcAft>
                <a:spcPts val="0"/>
              </a:spcAft>
              <a:buFont typeface="Arial" pitchFamily="34" charset="0"/>
              <a:buChar char="•"/>
              <a:defRPr/>
            </a:pPr>
            <a:r>
              <a:rPr lang="en-US" dirty="0" err="1"/>
              <a:t>Dengan</a:t>
            </a:r>
            <a:r>
              <a:rPr lang="en-US" dirty="0"/>
              <a:t> </a:t>
            </a:r>
            <a:r>
              <a:rPr lang="en-US" dirty="0" err="1"/>
              <a:t>demikian</a:t>
            </a:r>
            <a:r>
              <a:rPr lang="en-US" dirty="0"/>
              <a:t> data </a:t>
            </a:r>
            <a:r>
              <a:rPr lang="en-US" dirty="0" err="1"/>
              <a:t>layak</a:t>
            </a:r>
            <a:r>
              <a:rPr lang="en-US" dirty="0"/>
              <a:t> </a:t>
            </a:r>
            <a:r>
              <a:rPr lang="en-US" dirty="0" err="1"/>
              <a:t>di</a:t>
            </a:r>
            <a:r>
              <a:rPr lang="en-US" dirty="0"/>
              <a:t> </a:t>
            </a:r>
            <a:r>
              <a:rPr lang="en-US" dirty="0" err="1"/>
              <a:t>uji</a:t>
            </a:r>
            <a:r>
              <a:rPr lang="en-US" dirty="0"/>
              <a:t> </a:t>
            </a:r>
            <a:r>
              <a:rPr lang="en-US" dirty="0" err="1"/>
              <a:t>lanjut</a:t>
            </a:r>
            <a:endParaRPr lang="en-US" dirty="0"/>
          </a:p>
        </p:txBody>
      </p:sp>
      <p:sp>
        <p:nvSpPr>
          <p:cNvPr id="112644" name="Rectangle 3"/>
          <p:cNvSpPr>
            <a:spLocks noChangeArrowheads="1"/>
          </p:cNvSpPr>
          <p:nvPr/>
        </p:nvSpPr>
        <p:spPr bwMode="auto">
          <a:xfrm>
            <a:off x="2286000" y="3105150"/>
            <a:ext cx="4572000" cy="647700"/>
          </a:xfrm>
          <a:prstGeom prst="rect">
            <a:avLst/>
          </a:prstGeom>
          <a:noFill/>
          <a:ln w="9525">
            <a:noFill/>
            <a:miter lim="800000"/>
            <a:headEnd/>
            <a:tailEnd/>
          </a:ln>
        </p:spPr>
        <p:txBody>
          <a:bodyPr>
            <a:spAutoFit/>
          </a:bodyPr>
          <a:lstStyle/>
          <a:p>
            <a:endParaRPr lang="en-US" b="1">
              <a:latin typeface="Calibri" pitchFamily="34" charset="0"/>
            </a:endParaRPr>
          </a:p>
          <a:p>
            <a:endParaRPr lang="en-US">
              <a:latin typeface="Calibri" pitchFamily="34" charset="0"/>
            </a:endParaRPr>
          </a:p>
        </p:txBody>
      </p:sp>
      <p:pic>
        <p:nvPicPr>
          <p:cNvPr id="8" name="Picture 7"/>
          <p:cNvPicPr>
            <a:picLocks noChangeAspect="1" noChangeArrowheads="1"/>
          </p:cNvPicPr>
          <p:nvPr/>
        </p:nvPicPr>
        <p:blipFill>
          <a:blip r:embed="rId3"/>
          <a:srcRect/>
          <a:stretch>
            <a:fillRect/>
          </a:stretch>
        </p:blipFill>
        <p:spPr bwMode="auto">
          <a:xfrm>
            <a:off x="1447800" y="1600200"/>
            <a:ext cx="6172200" cy="2686050"/>
          </a:xfrm>
          <a:prstGeom prst="rect">
            <a:avLst/>
          </a:prstGeom>
          <a:noFill/>
          <a:ln w="9525">
            <a:noFill/>
            <a:miter lim="800000"/>
            <a:headEnd/>
            <a:tailEnd/>
          </a:ln>
        </p:spPr>
      </p:pic>
      <p:sp>
        <p:nvSpPr>
          <p:cNvPr id="9" name="Oval 8"/>
          <p:cNvSpPr/>
          <p:nvPr/>
        </p:nvSpPr>
        <p:spPr>
          <a:xfrm>
            <a:off x="6705600" y="3733800"/>
            <a:ext cx="685800" cy="381000"/>
          </a:xfrm>
          <a:prstGeom prst="ellipse">
            <a:avLst/>
          </a:prstGeom>
          <a:solidFill>
            <a:srgbClr val="FF0000">
              <a:alpha val="50000"/>
            </a:srgbClr>
          </a:solidFill>
          <a:ln>
            <a:noFill/>
          </a:ln>
          <a:effectLst>
            <a:outerShdw blurRad="50800" dist="50800" dir="5400000" algn="ctr" rotWithShape="0">
              <a:srgbClr val="FF0000"/>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linds(horizontal)">
                                      <p:cBhvr>
                                        <p:cTn id="14" dur="500"/>
                                        <p:tgtEl>
                                          <p:spTgt spid="9"/>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linds(horizont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linds(horizontal)">
                                      <p:cBhvr>
                                        <p:cTn id="2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animBg="1"/>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419600"/>
            <a:ext cx="8229600" cy="2057400"/>
          </a:xfrm>
        </p:spPr>
        <p:txBody>
          <a:bodyPr/>
          <a:lstStyle/>
          <a:p>
            <a:pPr eaLnBrk="1" hangingPunct="1"/>
            <a:r>
              <a:rPr lang="en-US" sz="2400"/>
              <a:t>Lihat angka pada garis diagonal pada  kolom anti Image Matrix</a:t>
            </a:r>
          </a:p>
          <a:p>
            <a:pPr eaLnBrk="1" hangingPunct="1"/>
            <a:r>
              <a:rPr lang="en-US" sz="2400"/>
              <a:t>Apabila angka-angka tersebut diatas 0.5 maka item layak di uji lanjut, jika tidak keluarkan</a:t>
            </a:r>
          </a:p>
        </p:txBody>
      </p:sp>
      <p:sp>
        <p:nvSpPr>
          <p:cNvPr id="4" name="Title 1"/>
          <p:cNvSpPr>
            <a:spLocks noGrp="1"/>
          </p:cNvSpPr>
          <p:nvPr>
            <p:ph type="title"/>
          </p:nvPr>
        </p:nvSpPr>
        <p:spPr>
          <a:xfrm>
            <a:off x="457200" y="0"/>
            <a:ext cx="8229600" cy="639763"/>
          </a:xfrm>
        </p:spPr>
        <p:txBody>
          <a:bodyPr rtlCol="0">
            <a:normAutofit fontScale="90000"/>
          </a:bodyPr>
          <a:lstStyle/>
          <a:p>
            <a:pPr eaLnBrk="1" fontAlgn="auto" hangingPunct="1">
              <a:spcAft>
                <a:spcPts val="0"/>
              </a:spcAft>
              <a:defRPr/>
            </a:pPr>
            <a:r>
              <a:rPr lang="en-US" dirty="0" err="1"/>
              <a:t>Uji</a:t>
            </a:r>
            <a:r>
              <a:rPr lang="en-US" dirty="0"/>
              <a:t> </a:t>
            </a:r>
            <a:r>
              <a:rPr lang="en-US" dirty="0" err="1"/>
              <a:t>Persyaratan</a:t>
            </a:r>
            <a:r>
              <a:rPr lang="en-US" dirty="0"/>
              <a:t> </a:t>
            </a:r>
            <a:r>
              <a:rPr lang="en-US" dirty="0" err="1"/>
              <a:t>Analisis</a:t>
            </a:r>
            <a:endParaRPr lang="en-US" dirty="0"/>
          </a:p>
        </p:txBody>
      </p:sp>
      <p:pic>
        <p:nvPicPr>
          <p:cNvPr id="7" name="Picture 6"/>
          <p:cNvPicPr>
            <a:picLocks noChangeAspect="1" noChangeArrowheads="1"/>
          </p:cNvPicPr>
          <p:nvPr/>
        </p:nvPicPr>
        <p:blipFill>
          <a:blip r:embed="rId3"/>
          <a:srcRect/>
          <a:stretch>
            <a:fillRect/>
          </a:stretch>
        </p:blipFill>
        <p:spPr bwMode="auto">
          <a:xfrm>
            <a:off x="158750" y="838200"/>
            <a:ext cx="8839200" cy="3006725"/>
          </a:xfrm>
          <a:prstGeom prst="rect">
            <a:avLst/>
          </a:prstGeom>
          <a:noFill/>
          <a:ln w="9525">
            <a:noFill/>
            <a:miter lim="800000"/>
            <a:headEnd/>
            <a:tailEnd/>
          </a:ln>
        </p:spPr>
      </p:pic>
      <p:cxnSp>
        <p:nvCxnSpPr>
          <p:cNvPr id="9" name="Straight Connector 8"/>
          <p:cNvCxnSpPr/>
          <p:nvPr/>
        </p:nvCxnSpPr>
        <p:spPr>
          <a:xfrm>
            <a:off x="2362200" y="1447800"/>
            <a:ext cx="6477000" cy="19812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 calcmode="lin" valueType="num">
                                      <p:cBhvr>
                                        <p:cTn id="9" dur="500" fill="hold"/>
                                        <p:tgtEl>
                                          <p:spTgt spid="7"/>
                                        </p:tgtEl>
                                        <p:attrNameLst>
                                          <p:attrName>style.rotation</p:attrName>
                                        </p:attrNameLst>
                                      </p:cBhvr>
                                      <p:tavLst>
                                        <p:tav tm="0">
                                          <p:val>
                                            <p:fltVal val="360"/>
                                          </p:val>
                                        </p:tav>
                                        <p:tav tm="100000">
                                          <p:val>
                                            <p:fltVal val="0"/>
                                          </p:val>
                                        </p:tav>
                                      </p:tavLst>
                                    </p:anim>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7" presetClass="entr" presetSubtype="1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p:cTn id="15" dur="500" fill="hold"/>
                                        <p:tgtEl>
                                          <p:spTgt spid="9"/>
                                        </p:tgtEl>
                                        <p:attrNameLst>
                                          <p:attrName>ppt_w</p:attrName>
                                        </p:attrNameLst>
                                      </p:cBhvr>
                                      <p:tavLst>
                                        <p:tav tm="0">
                                          <p:val>
                                            <p:fltVal val="0"/>
                                          </p:val>
                                        </p:tav>
                                        <p:tav tm="100000">
                                          <p:val>
                                            <p:strVal val="#ppt_w"/>
                                          </p:val>
                                        </p:tav>
                                      </p:tavLst>
                                    </p:anim>
                                    <p:anim calcmode="lin" valueType="num">
                                      <p:cBhvr>
                                        <p:cTn id="16" dur="500" fill="hold"/>
                                        <p:tgtEl>
                                          <p:spTgt spid="9"/>
                                        </p:tgtEl>
                                        <p:attrNameLst>
                                          <p:attrName>ppt_h</p:attrName>
                                        </p:attrNameLst>
                                      </p:cBhvr>
                                      <p:tavLst>
                                        <p:tav tm="0">
                                          <p:val>
                                            <p:strVal val="#ppt_h"/>
                                          </p:val>
                                        </p:tav>
                                        <p:tav tm="100000">
                                          <p:val>
                                            <p:strVal val="#ppt_h"/>
                                          </p:val>
                                        </p:tav>
                                      </p:tavLst>
                                    </p:anim>
                                  </p:childTnLst>
                                </p:cTn>
                              </p:par>
                              <p:par>
                                <p:cTn id="17" presetID="17" presetClass="entr" presetSubtype="10" fill="hold" grpId="0"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9375"/>
            <a:ext cx="8229600" cy="639763"/>
          </a:xfrm>
        </p:spPr>
        <p:txBody>
          <a:bodyPr rtlCol="0">
            <a:normAutofit fontScale="90000"/>
          </a:bodyPr>
          <a:lstStyle/>
          <a:p>
            <a:pPr eaLnBrk="1" fontAlgn="auto" hangingPunct="1">
              <a:spcAft>
                <a:spcPts val="0"/>
              </a:spcAft>
              <a:defRPr/>
            </a:pPr>
            <a:r>
              <a:rPr lang="en-US" dirty="0"/>
              <a:t>Component Matrix</a:t>
            </a:r>
          </a:p>
        </p:txBody>
      </p:sp>
      <p:sp>
        <p:nvSpPr>
          <p:cNvPr id="3" name="Content Placeholder 2"/>
          <p:cNvSpPr>
            <a:spLocks noGrp="1"/>
          </p:cNvSpPr>
          <p:nvPr>
            <p:ph idx="1"/>
          </p:nvPr>
        </p:nvSpPr>
        <p:spPr>
          <a:xfrm>
            <a:off x="304800" y="4724400"/>
            <a:ext cx="4572000" cy="609600"/>
          </a:xfrm>
        </p:spPr>
        <p:txBody>
          <a:bodyPr/>
          <a:lstStyle/>
          <a:p>
            <a:pPr eaLnBrk="1" hangingPunct="1">
              <a:buFont typeface="Arial" charset="0"/>
              <a:buNone/>
            </a:pPr>
            <a:r>
              <a:rPr lang="en-US" sz="2400"/>
              <a:t>Terbentuk 2 faktor/sumbu, 1 dan 2</a:t>
            </a:r>
          </a:p>
        </p:txBody>
      </p:sp>
      <p:pic>
        <p:nvPicPr>
          <p:cNvPr id="6" name="Picture 5"/>
          <p:cNvPicPr>
            <a:picLocks noChangeAspect="1" noChangeArrowheads="1"/>
          </p:cNvPicPr>
          <p:nvPr/>
        </p:nvPicPr>
        <p:blipFill>
          <a:blip r:embed="rId3"/>
          <a:srcRect/>
          <a:stretch>
            <a:fillRect/>
          </a:stretch>
        </p:blipFill>
        <p:spPr bwMode="auto">
          <a:xfrm>
            <a:off x="304800" y="914400"/>
            <a:ext cx="3683000" cy="3606800"/>
          </a:xfrm>
          <a:prstGeom prst="rect">
            <a:avLst/>
          </a:prstGeom>
          <a:noFill/>
          <a:ln w="9525">
            <a:noFill/>
            <a:miter lim="800000"/>
            <a:headEnd/>
            <a:tailEnd/>
          </a:ln>
        </p:spPr>
      </p:pic>
      <p:sp>
        <p:nvSpPr>
          <p:cNvPr id="7" name="Rectangle 6"/>
          <p:cNvSpPr>
            <a:spLocks noChangeArrowheads="1"/>
          </p:cNvSpPr>
          <p:nvPr/>
        </p:nvSpPr>
        <p:spPr bwMode="auto">
          <a:xfrm>
            <a:off x="315913" y="5257800"/>
            <a:ext cx="4560887" cy="1200150"/>
          </a:xfrm>
          <a:prstGeom prst="rect">
            <a:avLst/>
          </a:prstGeom>
          <a:noFill/>
          <a:ln w="9525">
            <a:noFill/>
            <a:miter lim="800000"/>
            <a:headEnd/>
            <a:tailEnd/>
          </a:ln>
        </p:spPr>
        <p:txBody>
          <a:bodyPr>
            <a:spAutoFit/>
          </a:bodyPr>
          <a:lstStyle/>
          <a:p>
            <a:r>
              <a:rPr lang="en-US" sz="2400">
                <a:solidFill>
                  <a:schemeClr val="bg1"/>
                </a:solidFill>
                <a:latin typeface="Calibri" pitchFamily="34" charset="0"/>
              </a:rPr>
              <a:t>Perhatikan item 5, merupakan faktor  “banci”  (mengkutub pada dua faktor)</a:t>
            </a:r>
          </a:p>
        </p:txBody>
      </p:sp>
      <p:sp>
        <p:nvSpPr>
          <p:cNvPr id="8" name="Content Placeholder 2"/>
          <p:cNvSpPr txBox="1">
            <a:spLocks/>
          </p:cNvSpPr>
          <p:nvPr/>
        </p:nvSpPr>
        <p:spPr>
          <a:xfrm>
            <a:off x="5246688" y="1676400"/>
            <a:ext cx="2133600" cy="381000"/>
          </a:xfrm>
          <a:prstGeom prst="rect">
            <a:avLst/>
          </a:prstGeom>
        </p:spPr>
        <p:txBody>
          <a:bodyPr>
            <a:normAutofit lnSpcReduction="10000"/>
          </a:bodyPr>
          <a:lstStyle/>
          <a:p>
            <a:pPr marL="342900" indent="-342900" fontAlgn="auto">
              <a:spcBef>
                <a:spcPct val="20000"/>
              </a:spcBef>
              <a:spcAft>
                <a:spcPts val="0"/>
              </a:spcAft>
              <a:buFont typeface="Arial" pitchFamily="34" charset="0"/>
              <a:buNone/>
              <a:defRPr/>
            </a:pPr>
            <a:r>
              <a:rPr lang="en-US" sz="2000" dirty="0" err="1">
                <a:latin typeface="+mn-lt"/>
                <a:cs typeface="+mn-cs"/>
              </a:rPr>
              <a:t>Hasil</a:t>
            </a:r>
            <a:r>
              <a:rPr lang="en-US" sz="2000" dirty="0">
                <a:latin typeface="+mn-lt"/>
                <a:cs typeface="+mn-cs"/>
              </a:rPr>
              <a:t> </a:t>
            </a:r>
            <a:r>
              <a:rPr lang="en-US" sz="2000" dirty="0" err="1">
                <a:latin typeface="+mn-lt"/>
                <a:cs typeface="+mn-cs"/>
              </a:rPr>
              <a:t>Rotasi</a:t>
            </a:r>
            <a:endParaRPr lang="en-US" sz="2000" dirty="0">
              <a:latin typeface="+mn-lt"/>
              <a:cs typeface="+mn-cs"/>
            </a:endParaRPr>
          </a:p>
        </p:txBody>
      </p:sp>
      <p:sp>
        <p:nvSpPr>
          <p:cNvPr id="9" name="5-Point Star 8"/>
          <p:cNvSpPr/>
          <p:nvPr/>
        </p:nvSpPr>
        <p:spPr>
          <a:xfrm>
            <a:off x="1600200" y="1393825"/>
            <a:ext cx="304800" cy="381000"/>
          </a:xfrm>
          <a:prstGeom prst="star5">
            <a:avLst/>
          </a:prstGeom>
          <a:solidFill>
            <a:srgbClr val="F707EC">
              <a:alpha val="4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5-Point Star 10"/>
          <p:cNvSpPr/>
          <p:nvPr/>
        </p:nvSpPr>
        <p:spPr>
          <a:xfrm>
            <a:off x="2449513" y="1393825"/>
            <a:ext cx="304800" cy="381000"/>
          </a:xfrm>
          <a:prstGeom prst="star5">
            <a:avLst/>
          </a:prstGeom>
          <a:solidFill>
            <a:srgbClr val="F707EC">
              <a:alpha val="4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ounded Rectangle 11"/>
          <p:cNvSpPr/>
          <p:nvPr/>
        </p:nvSpPr>
        <p:spPr>
          <a:xfrm>
            <a:off x="403225" y="2492375"/>
            <a:ext cx="2667000" cy="131763"/>
          </a:xfrm>
          <a:prstGeom prst="roundRect">
            <a:avLst/>
          </a:prstGeom>
          <a:solidFill>
            <a:srgbClr val="09E71E">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3" name="Picture 12"/>
          <p:cNvPicPr>
            <a:picLocks noChangeAspect="1" noChangeArrowheads="1"/>
          </p:cNvPicPr>
          <p:nvPr/>
        </p:nvPicPr>
        <p:blipFill>
          <a:blip r:embed="rId4"/>
          <a:srcRect/>
          <a:stretch>
            <a:fillRect/>
          </a:stretch>
        </p:blipFill>
        <p:spPr bwMode="auto">
          <a:xfrm>
            <a:off x="5257800" y="2035175"/>
            <a:ext cx="3581400" cy="3962400"/>
          </a:xfrm>
          <a:prstGeom prst="rect">
            <a:avLst/>
          </a:prstGeom>
          <a:noFill/>
          <a:ln w="9525">
            <a:noFill/>
            <a:miter lim="800000"/>
            <a:headEnd/>
            <a:tailEnd/>
          </a:ln>
        </p:spPr>
      </p:pic>
      <p:sp>
        <p:nvSpPr>
          <p:cNvPr id="14" name="Circular Arrow 13"/>
          <p:cNvSpPr/>
          <p:nvPr/>
        </p:nvSpPr>
        <p:spPr>
          <a:xfrm>
            <a:off x="4038600" y="2667000"/>
            <a:ext cx="990600" cy="1371600"/>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15" name="Content Placeholder 2"/>
          <p:cNvSpPr txBox="1">
            <a:spLocks/>
          </p:cNvSpPr>
          <p:nvPr/>
        </p:nvSpPr>
        <p:spPr bwMode="auto">
          <a:xfrm>
            <a:off x="4419600" y="990600"/>
            <a:ext cx="4572000" cy="609600"/>
          </a:xfrm>
          <a:prstGeom prst="rect">
            <a:avLst/>
          </a:prstGeom>
          <a:noFill/>
          <a:ln w="9525">
            <a:noFill/>
            <a:miter lim="800000"/>
            <a:headEnd/>
            <a:tailEnd/>
          </a:ln>
        </p:spPr>
        <p:txBody>
          <a:bodyPr/>
          <a:lstStyle/>
          <a:p>
            <a:pPr marL="342900" indent="-342900">
              <a:spcBef>
                <a:spcPct val="20000"/>
              </a:spcBef>
              <a:buFont typeface="Arial" charset="0"/>
              <a:buNone/>
            </a:pPr>
            <a:r>
              <a:rPr lang="en-US" sz="2400">
                <a:solidFill>
                  <a:srgbClr val="FF0000"/>
                </a:solidFill>
                <a:latin typeface="Calibri" pitchFamily="34" charset="0"/>
              </a:rPr>
              <a:t>Karenanya perlu dilakukan rotasi</a:t>
            </a:r>
          </a:p>
        </p:txBody>
      </p:sp>
      <p:sp>
        <p:nvSpPr>
          <p:cNvPr id="16" name="Content Placeholder 2"/>
          <p:cNvSpPr txBox="1">
            <a:spLocks/>
          </p:cNvSpPr>
          <p:nvPr/>
        </p:nvSpPr>
        <p:spPr bwMode="auto">
          <a:xfrm>
            <a:off x="4941888" y="6248400"/>
            <a:ext cx="4572000" cy="609600"/>
          </a:xfrm>
          <a:prstGeom prst="rect">
            <a:avLst/>
          </a:prstGeom>
          <a:noFill/>
          <a:ln w="9525">
            <a:noFill/>
            <a:miter lim="800000"/>
            <a:headEnd/>
            <a:tailEnd/>
          </a:ln>
        </p:spPr>
        <p:txBody>
          <a:bodyPr/>
          <a:lstStyle/>
          <a:p>
            <a:pPr marL="342900" indent="-342900">
              <a:spcBef>
                <a:spcPct val="20000"/>
              </a:spcBef>
              <a:buFont typeface="Arial" charset="0"/>
              <a:buNone/>
            </a:pPr>
            <a:r>
              <a:rPr lang="en-US" sz="2400">
                <a:solidFill>
                  <a:srgbClr val="0000FF"/>
                </a:solidFill>
                <a:latin typeface="Calibri" pitchFamily="34" charset="0"/>
              </a:rPr>
              <a:t>Item 5 mengkutub pada faktor 2</a:t>
            </a:r>
          </a:p>
        </p:txBody>
      </p:sp>
      <p:sp>
        <p:nvSpPr>
          <p:cNvPr id="17" name="Rounded Rectangle 16"/>
          <p:cNvSpPr/>
          <p:nvPr/>
        </p:nvSpPr>
        <p:spPr>
          <a:xfrm>
            <a:off x="5387975" y="3668713"/>
            <a:ext cx="2449513" cy="141287"/>
          </a:xfrm>
          <a:prstGeom prst="roundRect">
            <a:avLst/>
          </a:prstGeom>
          <a:solidFill>
            <a:srgbClr val="09E71E">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6"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Horizontal)">
                                      <p:cBhvr>
                                        <p:cTn id="15" dur="500"/>
                                        <p:tgtEl>
                                          <p:spTgt spid="11"/>
                                        </p:tgtEl>
                                      </p:cBhvr>
                                    </p:animEffect>
                                  </p:childTnLst>
                                </p:cTn>
                              </p:par>
                              <p:par>
                                <p:cTn id="16" presetID="16" presetClass="entr" presetSubtype="26"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arn(inHorizontal)">
                                      <p:cBhvr>
                                        <p:cTn id="18" dur="500"/>
                                        <p:tgtEl>
                                          <p:spTgt spid="9"/>
                                        </p:tgtEl>
                                      </p:cBhvr>
                                    </p:animEffect>
                                  </p:childTnLst>
                                </p:cTn>
                              </p:par>
                              <p:par>
                                <p:cTn id="19" presetID="16" presetClass="entr" presetSubtype="26" fill="hold" grpId="0" nodeType="with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barn(inHorizontal)">
                                      <p:cBhvr>
                                        <p:cTn id="21" dur="5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xit" presetSubtype="4" fill="hold" grpId="1" nodeType="clickEffect">
                                  <p:stCondLst>
                                    <p:cond delay="0"/>
                                  </p:stCondLst>
                                  <p:childTnLst>
                                    <p:anim calcmode="lin" valueType="num">
                                      <p:cBhvr additive="base">
                                        <p:cTn id="25" dur="500"/>
                                        <p:tgtEl>
                                          <p:spTgt spid="11"/>
                                        </p:tgtEl>
                                        <p:attrNameLst>
                                          <p:attrName>ppt_x</p:attrName>
                                        </p:attrNameLst>
                                      </p:cBhvr>
                                      <p:tavLst>
                                        <p:tav tm="0">
                                          <p:val>
                                            <p:strVal val="ppt_x"/>
                                          </p:val>
                                        </p:tav>
                                        <p:tav tm="100000">
                                          <p:val>
                                            <p:strVal val="ppt_x"/>
                                          </p:val>
                                        </p:tav>
                                      </p:tavLst>
                                    </p:anim>
                                    <p:anim calcmode="lin" valueType="num">
                                      <p:cBhvr additive="base">
                                        <p:cTn id="26" dur="500"/>
                                        <p:tgtEl>
                                          <p:spTgt spid="11"/>
                                        </p:tgtEl>
                                        <p:attrNameLst>
                                          <p:attrName>ppt_y</p:attrName>
                                        </p:attrNameLst>
                                      </p:cBhvr>
                                      <p:tavLst>
                                        <p:tav tm="0">
                                          <p:val>
                                            <p:strVal val="ppt_y"/>
                                          </p:val>
                                        </p:tav>
                                        <p:tav tm="100000">
                                          <p:val>
                                            <p:strVal val="1+ppt_h/2"/>
                                          </p:val>
                                        </p:tav>
                                      </p:tavLst>
                                    </p:anim>
                                    <p:set>
                                      <p:cBhvr>
                                        <p:cTn id="27" dur="1" fill="hold">
                                          <p:stCondLst>
                                            <p:cond delay="499"/>
                                          </p:stCondLst>
                                        </p:cTn>
                                        <p:tgtEl>
                                          <p:spTgt spid="11"/>
                                        </p:tgtEl>
                                        <p:attrNameLst>
                                          <p:attrName>style.visibility</p:attrName>
                                        </p:attrNameLst>
                                      </p:cBhvr>
                                      <p:to>
                                        <p:strVal val="hidden"/>
                                      </p:to>
                                    </p:set>
                                  </p:childTnLst>
                                </p:cTn>
                              </p:par>
                              <p:par>
                                <p:cTn id="28" presetID="2" presetClass="exit" presetSubtype="4" fill="hold" grpId="1" nodeType="withEffect">
                                  <p:stCondLst>
                                    <p:cond delay="0"/>
                                  </p:stCondLst>
                                  <p:childTnLst>
                                    <p:anim calcmode="lin" valueType="num">
                                      <p:cBhvr additive="base">
                                        <p:cTn id="29" dur="500"/>
                                        <p:tgtEl>
                                          <p:spTgt spid="9"/>
                                        </p:tgtEl>
                                        <p:attrNameLst>
                                          <p:attrName>ppt_x</p:attrName>
                                        </p:attrNameLst>
                                      </p:cBhvr>
                                      <p:tavLst>
                                        <p:tav tm="0">
                                          <p:val>
                                            <p:strVal val="ppt_x"/>
                                          </p:val>
                                        </p:tav>
                                        <p:tav tm="100000">
                                          <p:val>
                                            <p:strVal val="ppt_x"/>
                                          </p:val>
                                        </p:tav>
                                      </p:tavLst>
                                    </p:anim>
                                    <p:anim calcmode="lin" valueType="num">
                                      <p:cBhvr additive="base">
                                        <p:cTn id="30" dur="500"/>
                                        <p:tgtEl>
                                          <p:spTgt spid="9"/>
                                        </p:tgtEl>
                                        <p:attrNameLst>
                                          <p:attrName>ppt_y</p:attrName>
                                        </p:attrNameLst>
                                      </p:cBhvr>
                                      <p:tavLst>
                                        <p:tav tm="0">
                                          <p:val>
                                            <p:strVal val="ppt_y"/>
                                          </p:val>
                                        </p:tav>
                                        <p:tav tm="100000">
                                          <p:val>
                                            <p:strVal val="1+ppt_h/2"/>
                                          </p:val>
                                        </p:tav>
                                      </p:tavLst>
                                    </p:anim>
                                    <p:set>
                                      <p:cBhvr>
                                        <p:cTn id="31" dur="1" fill="hold">
                                          <p:stCondLst>
                                            <p:cond delay="499"/>
                                          </p:stCondLst>
                                        </p:cTn>
                                        <p:tgtEl>
                                          <p:spTgt spid="9"/>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fade">
                                      <p:cBhvr>
                                        <p:cTn id="36" dur="1000"/>
                                        <p:tgtEl>
                                          <p:spTgt spid="7"/>
                                        </p:tgtEl>
                                      </p:cBhvr>
                                    </p:animEffect>
                                    <p:anim calcmode="lin" valueType="num">
                                      <p:cBhvr>
                                        <p:cTn id="37" dur="1000" fill="hold"/>
                                        <p:tgtEl>
                                          <p:spTgt spid="7"/>
                                        </p:tgtEl>
                                        <p:attrNameLst>
                                          <p:attrName>ppt_x</p:attrName>
                                        </p:attrNameLst>
                                      </p:cBhvr>
                                      <p:tavLst>
                                        <p:tav tm="0">
                                          <p:val>
                                            <p:strVal val="#ppt_x"/>
                                          </p:val>
                                        </p:tav>
                                        <p:tav tm="100000">
                                          <p:val>
                                            <p:strVal val="#ppt_x"/>
                                          </p:val>
                                        </p:tav>
                                      </p:tavLst>
                                    </p:anim>
                                    <p:anim calcmode="lin" valueType="num">
                                      <p:cBhvr>
                                        <p:cTn id="38"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blinds(horizontal)">
                                      <p:cBhvr>
                                        <p:cTn id="43" dur="500"/>
                                        <p:tgtEl>
                                          <p:spTgt spid="12"/>
                                        </p:tgtEl>
                                      </p:cBhvr>
                                    </p:animEffect>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1000"/>
                                        <p:tgtEl>
                                          <p:spTgt spid="15"/>
                                        </p:tgtEl>
                                      </p:cBhvr>
                                    </p:animEffect>
                                    <p:anim calcmode="lin" valueType="num">
                                      <p:cBhvr>
                                        <p:cTn id="49" dur="1000" fill="hold"/>
                                        <p:tgtEl>
                                          <p:spTgt spid="15"/>
                                        </p:tgtEl>
                                        <p:attrNameLst>
                                          <p:attrName>ppt_x</p:attrName>
                                        </p:attrNameLst>
                                      </p:cBhvr>
                                      <p:tavLst>
                                        <p:tav tm="0">
                                          <p:val>
                                            <p:strVal val="#ppt_x"/>
                                          </p:val>
                                        </p:tav>
                                        <p:tav tm="100000">
                                          <p:val>
                                            <p:strVal val="#ppt_x"/>
                                          </p:val>
                                        </p:tav>
                                      </p:tavLst>
                                    </p:anim>
                                    <p:anim calcmode="lin" valueType="num">
                                      <p:cBhvr>
                                        <p:cTn id="5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9" presetClass="entr" presetSubtype="0" decel="100000"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p:cTn id="55" dur="500" fill="hold"/>
                                        <p:tgtEl>
                                          <p:spTgt spid="14"/>
                                        </p:tgtEl>
                                        <p:attrNameLst>
                                          <p:attrName>ppt_w</p:attrName>
                                        </p:attrNameLst>
                                      </p:cBhvr>
                                      <p:tavLst>
                                        <p:tav tm="0">
                                          <p:val>
                                            <p:fltVal val="0"/>
                                          </p:val>
                                        </p:tav>
                                        <p:tav tm="100000">
                                          <p:val>
                                            <p:strVal val="#ppt_w"/>
                                          </p:val>
                                        </p:tav>
                                      </p:tavLst>
                                    </p:anim>
                                    <p:anim calcmode="lin" valueType="num">
                                      <p:cBhvr>
                                        <p:cTn id="56" dur="500" fill="hold"/>
                                        <p:tgtEl>
                                          <p:spTgt spid="14"/>
                                        </p:tgtEl>
                                        <p:attrNameLst>
                                          <p:attrName>ppt_h</p:attrName>
                                        </p:attrNameLst>
                                      </p:cBhvr>
                                      <p:tavLst>
                                        <p:tav tm="0">
                                          <p:val>
                                            <p:fltVal val="0"/>
                                          </p:val>
                                        </p:tav>
                                        <p:tav tm="100000">
                                          <p:val>
                                            <p:strVal val="#ppt_h"/>
                                          </p:val>
                                        </p:tav>
                                      </p:tavLst>
                                    </p:anim>
                                    <p:anim calcmode="lin" valueType="num">
                                      <p:cBhvr>
                                        <p:cTn id="57" dur="500" fill="hold"/>
                                        <p:tgtEl>
                                          <p:spTgt spid="14"/>
                                        </p:tgtEl>
                                        <p:attrNameLst>
                                          <p:attrName>style.rotation</p:attrName>
                                        </p:attrNameLst>
                                      </p:cBhvr>
                                      <p:tavLst>
                                        <p:tav tm="0">
                                          <p:val>
                                            <p:fltVal val="360"/>
                                          </p:val>
                                        </p:tav>
                                        <p:tav tm="100000">
                                          <p:val>
                                            <p:fltVal val="0"/>
                                          </p:val>
                                        </p:tav>
                                      </p:tavLst>
                                    </p:anim>
                                    <p:animEffect transition="in" filter="fade">
                                      <p:cBhvr>
                                        <p:cTn id="58" dur="500"/>
                                        <p:tgtEl>
                                          <p:spTgt spid="14"/>
                                        </p:tgtEl>
                                      </p:cBhvr>
                                    </p:animEffect>
                                  </p:childTnLst>
                                </p:cTn>
                              </p:par>
                              <p:par>
                                <p:cTn id="59" presetID="49" presetClass="entr" presetSubtype="0" decel="100000" fill="hold" grpId="0" nodeType="withEffect">
                                  <p:stCondLst>
                                    <p:cond delay="0"/>
                                  </p:stCondLst>
                                  <p:childTnLst>
                                    <p:set>
                                      <p:cBhvr>
                                        <p:cTn id="60" dur="1" fill="hold">
                                          <p:stCondLst>
                                            <p:cond delay="0"/>
                                          </p:stCondLst>
                                        </p:cTn>
                                        <p:tgtEl>
                                          <p:spTgt spid="8"/>
                                        </p:tgtEl>
                                        <p:attrNameLst>
                                          <p:attrName>style.visibility</p:attrName>
                                        </p:attrNameLst>
                                      </p:cBhvr>
                                      <p:to>
                                        <p:strVal val="visible"/>
                                      </p:to>
                                    </p:set>
                                    <p:anim calcmode="lin" valueType="num">
                                      <p:cBhvr>
                                        <p:cTn id="61" dur="500" fill="hold"/>
                                        <p:tgtEl>
                                          <p:spTgt spid="8"/>
                                        </p:tgtEl>
                                        <p:attrNameLst>
                                          <p:attrName>ppt_w</p:attrName>
                                        </p:attrNameLst>
                                      </p:cBhvr>
                                      <p:tavLst>
                                        <p:tav tm="0">
                                          <p:val>
                                            <p:fltVal val="0"/>
                                          </p:val>
                                        </p:tav>
                                        <p:tav tm="100000">
                                          <p:val>
                                            <p:strVal val="#ppt_w"/>
                                          </p:val>
                                        </p:tav>
                                      </p:tavLst>
                                    </p:anim>
                                    <p:anim calcmode="lin" valueType="num">
                                      <p:cBhvr>
                                        <p:cTn id="62" dur="500" fill="hold"/>
                                        <p:tgtEl>
                                          <p:spTgt spid="8"/>
                                        </p:tgtEl>
                                        <p:attrNameLst>
                                          <p:attrName>ppt_h</p:attrName>
                                        </p:attrNameLst>
                                      </p:cBhvr>
                                      <p:tavLst>
                                        <p:tav tm="0">
                                          <p:val>
                                            <p:fltVal val="0"/>
                                          </p:val>
                                        </p:tav>
                                        <p:tav tm="100000">
                                          <p:val>
                                            <p:strVal val="#ppt_h"/>
                                          </p:val>
                                        </p:tav>
                                      </p:tavLst>
                                    </p:anim>
                                    <p:anim calcmode="lin" valueType="num">
                                      <p:cBhvr>
                                        <p:cTn id="63" dur="500" fill="hold"/>
                                        <p:tgtEl>
                                          <p:spTgt spid="8"/>
                                        </p:tgtEl>
                                        <p:attrNameLst>
                                          <p:attrName>style.rotation</p:attrName>
                                        </p:attrNameLst>
                                      </p:cBhvr>
                                      <p:tavLst>
                                        <p:tav tm="0">
                                          <p:val>
                                            <p:fltVal val="360"/>
                                          </p:val>
                                        </p:tav>
                                        <p:tav tm="100000">
                                          <p:val>
                                            <p:fltVal val="0"/>
                                          </p:val>
                                        </p:tav>
                                      </p:tavLst>
                                    </p:anim>
                                    <p:animEffect transition="in" filter="fade">
                                      <p:cBhvr>
                                        <p:cTn id="64" dur="500"/>
                                        <p:tgtEl>
                                          <p:spTgt spid="8"/>
                                        </p:tgtEl>
                                      </p:cBhvr>
                                    </p:animEffect>
                                  </p:childTnLst>
                                </p:cTn>
                              </p:par>
                              <p:par>
                                <p:cTn id="65" presetID="49" presetClass="entr" presetSubtype="0" decel="100000" fill="hold" nodeType="with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p:cTn id="67" dur="500" fill="hold"/>
                                        <p:tgtEl>
                                          <p:spTgt spid="13"/>
                                        </p:tgtEl>
                                        <p:attrNameLst>
                                          <p:attrName>ppt_w</p:attrName>
                                        </p:attrNameLst>
                                      </p:cBhvr>
                                      <p:tavLst>
                                        <p:tav tm="0">
                                          <p:val>
                                            <p:fltVal val="0"/>
                                          </p:val>
                                        </p:tav>
                                        <p:tav tm="100000">
                                          <p:val>
                                            <p:strVal val="#ppt_w"/>
                                          </p:val>
                                        </p:tav>
                                      </p:tavLst>
                                    </p:anim>
                                    <p:anim calcmode="lin" valueType="num">
                                      <p:cBhvr>
                                        <p:cTn id="68" dur="500" fill="hold"/>
                                        <p:tgtEl>
                                          <p:spTgt spid="13"/>
                                        </p:tgtEl>
                                        <p:attrNameLst>
                                          <p:attrName>ppt_h</p:attrName>
                                        </p:attrNameLst>
                                      </p:cBhvr>
                                      <p:tavLst>
                                        <p:tav tm="0">
                                          <p:val>
                                            <p:fltVal val="0"/>
                                          </p:val>
                                        </p:tav>
                                        <p:tav tm="100000">
                                          <p:val>
                                            <p:strVal val="#ppt_h"/>
                                          </p:val>
                                        </p:tav>
                                      </p:tavLst>
                                    </p:anim>
                                    <p:anim calcmode="lin" valueType="num">
                                      <p:cBhvr>
                                        <p:cTn id="69" dur="500" fill="hold"/>
                                        <p:tgtEl>
                                          <p:spTgt spid="13"/>
                                        </p:tgtEl>
                                        <p:attrNameLst>
                                          <p:attrName>style.rotation</p:attrName>
                                        </p:attrNameLst>
                                      </p:cBhvr>
                                      <p:tavLst>
                                        <p:tav tm="0">
                                          <p:val>
                                            <p:fltVal val="360"/>
                                          </p:val>
                                        </p:tav>
                                        <p:tav tm="100000">
                                          <p:val>
                                            <p:fltVal val="0"/>
                                          </p:val>
                                        </p:tav>
                                      </p:tavLst>
                                    </p:anim>
                                    <p:animEffect transition="in" filter="fade">
                                      <p:cBhvr>
                                        <p:cTn id="70" dur="500"/>
                                        <p:tgtEl>
                                          <p:spTgt spid="13"/>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17"/>
                                        </p:tgtEl>
                                        <p:attrNameLst>
                                          <p:attrName>style.visibility</p:attrName>
                                        </p:attrNameLst>
                                      </p:cBhvr>
                                      <p:to>
                                        <p:strVal val="visible"/>
                                      </p:to>
                                    </p:set>
                                    <p:animEffect transition="in" filter="blinds(horizontal)">
                                      <p:cBhvr>
                                        <p:cTn id="75" dur="500"/>
                                        <p:tgtEl>
                                          <p:spTgt spid="17"/>
                                        </p:tgtEl>
                                      </p:cBhvr>
                                    </p:animEffect>
                                  </p:childTnLst>
                                </p:cTn>
                              </p:par>
                              <p:par>
                                <p:cTn id="76" presetID="3" presetClass="entr" presetSubtype="10" fill="hold" grpId="0" nodeType="withEffect">
                                  <p:stCondLst>
                                    <p:cond delay="0"/>
                                  </p:stCondLst>
                                  <p:childTnLst>
                                    <p:set>
                                      <p:cBhvr>
                                        <p:cTn id="77" dur="1" fill="hold">
                                          <p:stCondLst>
                                            <p:cond delay="0"/>
                                          </p:stCondLst>
                                        </p:cTn>
                                        <p:tgtEl>
                                          <p:spTgt spid="16"/>
                                        </p:tgtEl>
                                        <p:attrNameLst>
                                          <p:attrName>style.visibility</p:attrName>
                                        </p:attrNameLst>
                                      </p:cBhvr>
                                      <p:to>
                                        <p:strVal val="visible"/>
                                      </p:to>
                                    </p:set>
                                    <p:animEffect transition="in" filter="blinds(horizontal)">
                                      <p:cBhvr>
                                        <p:cTn id="7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P spid="8" grpId="0"/>
      <p:bldP spid="9" grpId="0" animBg="1"/>
      <p:bldP spid="9" grpId="1" animBg="1"/>
      <p:bldP spid="11" grpId="0" animBg="1"/>
      <p:bldP spid="11" grpId="1" animBg="1"/>
      <p:bldP spid="12" grpId="0" animBg="1"/>
      <p:bldP spid="14" grpId="0" animBg="1"/>
      <p:bldP spid="15" grpId="0"/>
      <p:bldP spid="16" grpId="0"/>
      <p:bldP spid="17" grpId="0" animBg="1"/>
    </p:bldLst>
  </p:timing>
</p:sld>
</file>

<file path=ppt/slides/slide10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87658"/>
            <a:ext cx="8229600" cy="563562"/>
          </a:xfrm>
        </p:spPr>
        <p:txBody>
          <a:bodyPr rtlCol="0">
            <a:noAutofit/>
          </a:bodyPr>
          <a:lstStyle/>
          <a:p>
            <a:pPr algn="ctr" eaLnBrk="1" fontAlgn="auto" hangingPunct="1">
              <a:spcAft>
                <a:spcPts val="0"/>
              </a:spcAft>
              <a:defRPr/>
            </a:pPr>
            <a:r>
              <a:rPr lang="en-US" sz="4000" dirty="0" err="1">
                <a:solidFill>
                  <a:srgbClr val="FF0000"/>
                </a:solidFill>
              </a:rPr>
              <a:t>Seleksi</a:t>
            </a:r>
            <a:r>
              <a:rPr lang="en-US" sz="4000" dirty="0">
                <a:solidFill>
                  <a:srgbClr val="FF0000"/>
                </a:solidFill>
              </a:rPr>
              <a:t> Item </a:t>
            </a:r>
            <a:r>
              <a:rPr lang="en-US" sz="4000" dirty="0" err="1">
                <a:solidFill>
                  <a:srgbClr val="FF0000"/>
                </a:solidFill>
              </a:rPr>
              <a:t>dengan</a:t>
            </a:r>
            <a:r>
              <a:rPr lang="en-US" sz="4000" dirty="0">
                <a:solidFill>
                  <a:srgbClr val="FF0000"/>
                </a:solidFill>
              </a:rPr>
              <a:t> </a:t>
            </a:r>
            <a:r>
              <a:rPr lang="en-US" sz="4000" dirty="0" err="1">
                <a:solidFill>
                  <a:srgbClr val="FF0000"/>
                </a:solidFill>
              </a:rPr>
              <a:t>analisis</a:t>
            </a:r>
            <a:r>
              <a:rPr lang="en-US" sz="4000" dirty="0">
                <a:solidFill>
                  <a:srgbClr val="FF0000"/>
                </a:solidFill>
              </a:rPr>
              <a:t> </a:t>
            </a:r>
            <a:r>
              <a:rPr lang="en-US" sz="4000" dirty="0" err="1">
                <a:solidFill>
                  <a:srgbClr val="FF0000"/>
                </a:solidFill>
              </a:rPr>
              <a:t>faktor</a:t>
            </a:r>
            <a:endParaRPr lang="en-US" sz="4000" dirty="0">
              <a:solidFill>
                <a:srgbClr val="FF0000"/>
              </a:solidFill>
            </a:endParaRPr>
          </a:p>
        </p:txBody>
      </p:sp>
      <p:pic>
        <p:nvPicPr>
          <p:cNvPr id="4" name="Picture 3"/>
          <p:cNvPicPr>
            <a:picLocks noChangeAspect="1" noChangeArrowheads="1"/>
          </p:cNvPicPr>
          <p:nvPr/>
        </p:nvPicPr>
        <p:blipFill>
          <a:blip r:embed="rId3"/>
          <a:srcRect/>
          <a:stretch>
            <a:fillRect/>
          </a:stretch>
        </p:blipFill>
        <p:spPr bwMode="auto">
          <a:xfrm>
            <a:off x="271463" y="792163"/>
            <a:ext cx="3581400" cy="3962400"/>
          </a:xfrm>
          <a:prstGeom prst="rect">
            <a:avLst/>
          </a:prstGeom>
          <a:noFill/>
          <a:ln w="9525">
            <a:noFill/>
            <a:miter lim="800000"/>
            <a:headEnd/>
            <a:tailEnd/>
          </a:ln>
        </p:spPr>
      </p:pic>
      <p:sp>
        <p:nvSpPr>
          <p:cNvPr id="5" name="Content Placeholder 2"/>
          <p:cNvSpPr txBox="1">
            <a:spLocks/>
          </p:cNvSpPr>
          <p:nvPr/>
        </p:nvSpPr>
        <p:spPr bwMode="auto">
          <a:xfrm>
            <a:off x="3948113" y="1143000"/>
            <a:ext cx="3962400" cy="1143000"/>
          </a:xfrm>
          <a:prstGeom prst="rect">
            <a:avLst/>
          </a:prstGeom>
          <a:noFill/>
          <a:ln w="9525">
            <a:noFill/>
            <a:miter lim="800000"/>
            <a:headEnd/>
            <a:tailEnd/>
          </a:ln>
        </p:spPr>
        <p:txBody>
          <a:bodyPr/>
          <a:lstStyle/>
          <a:p>
            <a:pPr marL="342900" indent="-342900" algn="just">
              <a:spcBef>
                <a:spcPct val="20000"/>
              </a:spcBef>
              <a:buFont typeface="Arial" charset="0"/>
              <a:buChar char="•"/>
            </a:pPr>
            <a:r>
              <a:rPr lang="en-US" sz="2000">
                <a:solidFill>
                  <a:srgbClr val="0000FF"/>
                </a:solidFill>
                <a:latin typeface="Calibri" pitchFamily="34" charset="0"/>
              </a:rPr>
              <a:t>Angka-angka yang tercantum merupakan faktor loading dari setiap item</a:t>
            </a:r>
          </a:p>
        </p:txBody>
      </p:sp>
      <p:sp>
        <p:nvSpPr>
          <p:cNvPr id="7" name="Content Placeholder 2"/>
          <p:cNvSpPr txBox="1">
            <a:spLocks/>
          </p:cNvSpPr>
          <p:nvPr/>
        </p:nvSpPr>
        <p:spPr bwMode="auto">
          <a:xfrm>
            <a:off x="3949700" y="2362200"/>
            <a:ext cx="3962400" cy="1600200"/>
          </a:xfrm>
          <a:prstGeom prst="rect">
            <a:avLst/>
          </a:prstGeom>
          <a:noFill/>
          <a:ln w="9525">
            <a:noFill/>
            <a:miter lim="800000"/>
            <a:headEnd/>
            <a:tailEnd/>
          </a:ln>
        </p:spPr>
        <p:txBody>
          <a:bodyPr/>
          <a:lstStyle/>
          <a:p>
            <a:pPr marL="342900" indent="-342900" algn="just">
              <a:spcBef>
                <a:spcPct val="20000"/>
              </a:spcBef>
              <a:buFont typeface="Arial" charset="0"/>
              <a:buChar char="•"/>
            </a:pPr>
            <a:r>
              <a:rPr lang="en-US" sz="2000">
                <a:solidFill>
                  <a:srgbClr val="0000FF"/>
                </a:solidFill>
                <a:latin typeface="Calibri" pitchFamily="34" charset="0"/>
              </a:rPr>
              <a:t>Faktor Loading yang baik umumnya &gt; 0.5, dikarenakan sudah di seting sebelumnya maka faktor loading &lt; 0.5 tidak di tampilkan</a:t>
            </a:r>
          </a:p>
        </p:txBody>
      </p:sp>
      <p:sp>
        <p:nvSpPr>
          <p:cNvPr id="8" name="Content Placeholder 2"/>
          <p:cNvSpPr txBox="1">
            <a:spLocks/>
          </p:cNvSpPr>
          <p:nvPr/>
        </p:nvSpPr>
        <p:spPr>
          <a:xfrm>
            <a:off x="4572000" y="4092575"/>
            <a:ext cx="3962400" cy="533400"/>
          </a:xfrm>
          <a:prstGeom prst="rect">
            <a:avLst/>
          </a:prstGeom>
        </p:spPr>
        <p:txBody>
          <a:bodyPr>
            <a:normAutofit fontScale="85000" lnSpcReduction="10000"/>
          </a:bodyPr>
          <a:lstStyle/>
          <a:p>
            <a:pPr marL="342900" indent="-342900" algn="just" fontAlgn="auto">
              <a:spcBef>
                <a:spcPct val="20000"/>
              </a:spcBef>
              <a:spcAft>
                <a:spcPts val="0"/>
              </a:spcAft>
              <a:buFont typeface="Arial" pitchFamily="34" charset="0"/>
              <a:buChar char="•"/>
              <a:defRPr/>
            </a:pPr>
            <a:r>
              <a:rPr lang="en-US" sz="2000" dirty="0" err="1">
                <a:solidFill>
                  <a:srgbClr val="008000"/>
                </a:solidFill>
                <a:latin typeface="+mn-lt"/>
                <a:cs typeface="+mn-cs"/>
              </a:rPr>
              <a:t>Bandingkan</a:t>
            </a:r>
            <a:r>
              <a:rPr lang="en-US" sz="2000" dirty="0">
                <a:solidFill>
                  <a:srgbClr val="008000"/>
                </a:solidFill>
                <a:latin typeface="+mn-lt"/>
                <a:cs typeface="+mn-cs"/>
              </a:rPr>
              <a:t> </a:t>
            </a:r>
            <a:r>
              <a:rPr lang="en-US" sz="2000" dirty="0" err="1">
                <a:solidFill>
                  <a:srgbClr val="008000"/>
                </a:solidFill>
                <a:latin typeface="+mn-lt"/>
                <a:cs typeface="+mn-cs"/>
              </a:rPr>
              <a:t>hasil</a:t>
            </a:r>
            <a:r>
              <a:rPr lang="en-US" sz="2000" dirty="0">
                <a:solidFill>
                  <a:srgbClr val="008000"/>
                </a:solidFill>
                <a:latin typeface="+mn-lt"/>
                <a:cs typeface="+mn-cs"/>
              </a:rPr>
              <a:t> </a:t>
            </a:r>
            <a:r>
              <a:rPr lang="en-US" sz="2000" dirty="0" err="1">
                <a:solidFill>
                  <a:srgbClr val="008000"/>
                </a:solidFill>
                <a:latin typeface="+mn-lt"/>
                <a:cs typeface="+mn-cs"/>
              </a:rPr>
              <a:t>dengan</a:t>
            </a:r>
            <a:r>
              <a:rPr lang="en-US" sz="2000" dirty="0">
                <a:solidFill>
                  <a:srgbClr val="008000"/>
                </a:solidFill>
                <a:latin typeface="+mn-lt"/>
                <a:cs typeface="+mn-cs"/>
              </a:rPr>
              <a:t> Blueprint</a:t>
            </a:r>
          </a:p>
        </p:txBody>
      </p:sp>
      <p:graphicFrame>
        <p:nvGraphicFramePr>
          <p:cNvPr id="9" name="Table 8"/>
          <p:cNvGraphicFramePr>
            <a:graphicFrameLocks noGrp="1"/>
          </p:cNvGraphicFramePr>
          <p:nvPr/>
        </p:nvGraphicFramePr>
        <p:xfrm>
          <a:off x="193675" y="4883150"/>
          <a:ext cx="4191001" cy="1600200"/>
        </p:xfrm>
        <a:graphic>
          <a:graphicData uri="http://schemas.openxmlformats.org/drawingml/2006/table">
            <a:tbl>
              <a:tblPr/>
              <a:tblGrid>
                <a:gridCol w="1277257">
                  <a:extLst>
                    <a:ext uri="{9D8B030D-6E8A-4147-A177-3AD203B41FA5}">
                      <a16:colId xmlns:a16="http://schemas.microsoft.com/office/drawing/2014/main" val="20000"/>
                    </a:ext>
                  </a:extLst>
                </a:gridCol>
                <a:gridCol w="1456872">
                  <a:extLst>
                    <a:ext uri="{9D8B030D-6E8A-4147-A177-3AD203B41FA5}">
                      <a16:colId xmlns:a16="http://schemas.microsoft.com/office/drawing/2014/main" val="20001"/>
                    </a:ext>
                  </a:extLst>
                </a:gridCol>
                <a:gridCol w="1456872">
                  <a:extLst>
                    <a:ext uri="{9D8B030D-6E8A-4147-A177-3AD203B41FA5}">
                      <a16:colId xmlns:a16="http://schemas.microsoft.com/office/drawing/2014/main" val="20002"/>
                    </a:ext>
                  </a:extLst>
                </a:gridCol>
              </a:tblGrid>
              <a:tr h="483577">
                <a:tc>
                  <a:txBody>
                    <a:bodyPr/>
                    <a:lstStyle/>
                    <a:p>
                      <a:pPr algn="ctr" fontAlgn="b"/>
                      <a:r>
                        <a:rPr lang="en-US" sz="1800" b="1" i="0" u="none" strike="noStrike" dirty="0" err="1">
                          <a:solidFill>
                            <a:srgbClr val="000000"/>
                          </a:solidFill>
                          <a:latin typeface="Calibri"/>
                        </a:rPr>
                        <a:t>Faktor</a:t>
                      </a:r>
                      <a:endParaRPr lang="en-US" sz="1800" b="1"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a:solidFill>
                            <a:srgbClr val="000000"/>
                          </a:solidFill>
                          <a:latin typeface="Calibri"/>
                        </a:rPr>
                        <a:t>Favorable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a:solidFill>
                            <a:srgbClr val="000000"/>
                          </a:solidFill>
                          <a:latin typeface="Calibri"/>
                        </a:rPr>
                        <a:t>Unfavorable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52660">
                <a:tc>
                  <a:txBody>
                    <a:bodyPr/>
                    <a:lstStyle/>
                    <a:p>
                      <a:pPr algn="l" fontAlgn="b"/>
                      <a:r>
                        <a:rPr lang="en-US" sz="1800" b="0" i="0" u="none" strike="noStrike" dirty="0">
                          <a:solidFill>
                            <a:srgbClr val="000000"/>
                          </a:solidFill>
                          <a:latin typeface="Calibri"/>
                        </a:rPr>
                        <a:t>  </a:t>
                      </a:r>
                      <a:r>
                        <a:rPr lang="en-US" sz="1800" b="0" i="0" u="none" strike="noStrike" dirty="0" err="1">
                          <a:solidFill>
                            <a:srgbClr val="000000"/>
                          </a:solidFill>
                          <a:latin typeface="Calibri"/>
                        </a:rPr>
                        <a:t>Eksternal</a:t>
                      </a:r>
                      <a:endParaRPr lang="en-US" sz="18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00"/>
                          </a:solidFill>
                          <a:latin typeface="Calibri"/>
                        </a:rPr>
                        <a:t>1 , 2, 3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00"/>
                          </a:solidFill>
                          <a:latin typeface="Calibri"/>
                        </a:rPr>
                        <a:t>4, 5, 6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63963">
                <a:tc>
                  <a:txBody>
                    <a:bodyPr/>
                    <a:lstStyle/>
                    <a:p>
                      <a:pPr algn="l" fontAlgn="b"/>
                      <a:r>
                        <a:rPr lang="en-US" sz="1800" b="0" i="0" u="none" strike="noStrike" dirty="0">
                          <a:solidFill>
                            <a:srgbClr val="000000"/>
                          </a:solidFill>
                          <a:latin typeface="Calibri"/>
                        </a:rPr>
                        <a:t>  Internal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00"/>
                          </a:solidFill>
                          <a:latin typeface="Calibri"/>
                        </a:rPr>
                        <a:t>7, 8, 9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00"/>
                          </a:solidFill>
                          <a:latin typeface="Calibri"/>
                        </a:rPr>
                        <a:t>10, 11, 12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0" name="Content Placeholder 2"/>
          <p:cNvSpPr txBox="1">
            <a:spLocks/>
          </p:cNvSpPr>
          <p:nvPr/>
        </p:nvSpPr>
        <p:spPr bwMode="auto">
          <a:xfrm>
            <a:off x="4697413" y="4800600"/>
            <a:ext cx="3962400" cy="533400"/>
          </a:xfrm>
          <a:prstGeom prst="rect">
            <a:avLst/>
          </a:prstGeom>
          <a:noFill/>
          <a:ln w="9525">
            <a:noFill/>
            <a:miter lim="800000"/>
            <a:headEnd/>
            <a:tailEnd/>
          </a:ln>
        </p:spPr>
        <p:txBody>
          <a:bodyPr/>
          <a:lstStyle/>
          <a:p>
            <a:pPr marL="342900" indent="-342900" algn="just">
              <a:spcBef>
                <a:spcPct val="20000"/>
              </a:spcBef>
              <a:buFont typeface="Arial" charset="0"/>
              <a:buChar char="•"/>
            </a:pPr>
            <a:r>
              <a:rPr lang="en-US" sz="2000">
                <a:solidFill>
                  <a:srgbClr val="0000FF"/>
                </a:solidFill>
                <a:latin typeface="Calibri" pitchFamily="34" charset="0"/>
              </a:rPr>
              <a:t>Item 1 &amp; 7 drop karena tidak memiliki faktor loading memadai ( &lt; 0.5)</a:t>
            </a:r>
          </a:p>
        </p:txBody>
      </p:sp>
      <p:sp>
        <p:nvSpPr>
          <p:cNvPr id="11" name="Content Placeholder 2"/>
          <p:cNvSpPr txBox="1">
            <a:spLocks/>
          </p:cNvSpPr>
          <p:nvPr/>
        </p:nvSpPr>
        <p:spPr bwMode="auto">
          <a:xfrm>
            <a:off x="4689475" y="5797550"/>
            <a:ext cx="4149725" cy="533400"/>
          </a:xfrm>
          <a:prstGeom prst="rect">
            <a:avLst/>
          </a:prstGeom>
          <a:noFill/>
          <a:ln w="9525">
            <a:noFill/>
            <a:miter lim="800000"/>
            <a:headEnd/>
            <a:tailEnd/>
          </a:ln>
        </p:spPr>
        <p:txBody>
          <a:bodyPr/>
          <a:lstStyle/>
          <a:p>
            <a:pPr marL="342900" indent="-342900" algn="just">
              <a:spcBef>
                <a:spcPct val="20000"/>
              </a:spcBef>
              <a:buFont typeface="Arial" charset="0"/>
              <a:buChar char="•"/>
            </a:pPr>
            <a:r>
              <a:rPr lang="en-US" sz="2000">
                <a:solidFill>
                  <a:srgbClr val="0000FF"/>
                </a:solidFill>
                <a:latin typeface="Calibri" pitchFamily="34" charset="0"/>
              </a:rPr>
              <a:t>Item 3 drop karena keluar dari kelompoknya (mengukur faktor 1)</a:t>
            </a:r>
          </a:p>
        </p:txBody>
      </p:sp>
      <p:cxnSp>
        <p:nvCxnSpPr>
          <p:cNvPr id="13" name="Straight Connector 12"/>
          <p:cNvCxnSpPr/>
          <p:nvPr/>
        </p:nvCxnSpPr>
        <p:spPr>
          <a:xfrm>
            <a:off x="561110" y="1683324"/>
            <a:ext cx="2209800" cy="1588"/>
          </a:xfrm>
          <a:prstGeom prst="line">
            <a:avLst/>
          </a:prstGeom>
          <a:ln>
            <a:solidFill>
              <a:srgbClr val="FF0000">
                <a:alpha val="80000"/>
              </a:srgbClr>
            </a:solidFill>
          </a:ln>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568036" y="2895606"/>
            <a:ext cx="2209800" cy="1588"/>
          </a:xfrm>
          <a:prstGeom prst="line">
            <a:avLst/>
          </a:prstGeom>
          <a:ln>
            <a:solidFill>
              <a:srgbClr val="FF0000">
                <a:alpha val="80000"/>
              </a:srgbClr>
            </a:solidFill>
          </a:ln>
        </p:spPr>
        <p:style>
          <a:lnRef idx="3">
            <a:schemeClr val="dk1"/>
          </a:lnRef>
          <a:fillRef idx="0">
            <a:schemeClr val="dk1"/>
          </a:fillRef>
          <a:effectRef idx="2">
            <a:schemeClr val="dk1"/>
          </a:effectRef>
          <a:fontRef idx="minor">
            <a:schemeClr val="tx1"/>
          </a:fontRef>
        </p:style>
      </p:cxnSp>
      <p:cxnSp>
        <p:nvCxnSpPr>
          <p:cNvPr id="15" name="Straight Connector 14"/>
          <p:cNvCxnSpPr/>
          <p:nvPr/>
        </p:nvCxnSpPr>
        <p:spPr>
          <a:xfrm>
            <a:off x="568036" y="2064326"/>
            <a:ext cx="2209800" cy="1588"/>
          </a:xfrm>
          <a:prstGeom prst="line">
            <a:avLst/>
          </a:prstGeom>
          <a:ln>
            <a:solidFill>
              <a:srgbClr val="FF0000">
                <a:alpha val="80000"/>
              </a:srgbClr>
            </a:solidFill>
          </a:ln>
        </p:spPr>
        <p:style>
          <a:lnRef idx="3">
            <a:schemeClr val="dk1"/>
          </a:lnRef>
          <a:fillRef idx="0">
            <a:schemeClr val="dk1"/>
          </a:fillRef>
          <a:effectRef idx="2">
            <a:schemeClr val="dk1"/>
          </a:effectRef>
          <a:fontRef idx="minor">
            <a:schemeClr val="tx1"/>
          </a:fontRef>
        </p:style>
      </p:cxnSp>
      <p:sp>
        <p:nvSpPr>
          <p:cNvPr id="17" name="Isosceles Triangle 16"/>
          <p:cNvSpPr/>
          <p:nvPr/>
        </p:nvSpPr>
        <p:spPr>
          <a:xfrm>
            <a:off x="1697038" y="5486400"/>
            <a:ext cx="304800" cy="381000"/>
          </a:xfrm>
          <a:prstGeom prst="triangle">
            <a:avLst/>
          </a:prstGeom>
          <a:solidFill>
            <a:srgbClr val="FF0000">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Isosceles Triangle 17"/>
          <p:cNvSpPr/>
          <p:nvPr/>
        </p:nvSpPr>
        <p:spPr>
          <a:xfrm>
            <a:off x="2347913" y="5472113"/>
            <a:ext cx="304800" cy="381000"/>
          </a:xfrm>
          <a:prstGeom prst="triangle">
            <a:avLst/>
          </a:prstGeom>
          <a:solidFill>
            <a:srgbClr val="FF0000">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Isosceles Triangle 18"/>
          <p:cNvSpPr/>
          <p:nvPr/>
        </p:nvSpPr>
        <p:spPr>
          <a:xfrm>
            <a:off x="1746250" y="6034088"/>
            <a:ext cx="304800" cy="381000"/>
          </a:xfrm>
          <a:prstGeom prst="triangle">
            <a:avLst/>
          </a:prstGeom>
          <a:solidFill>
            <a:srgbClr val="FF0000">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blinds(horizontal)">
                                      <p:cBhvr>
                                        <p:cTn id="26" dur="500"/>
                                        <p:tgtEl>
                                          <p:spTgt spid="8"/>
                                        </p:tgtEl>
                                      </p:cBhvr>
                                    </p:animEffect>
                                  </p:childTnLst>
                                </p:cTn>
                              </p:par>
                              <p:par>
                                <p:cTn id="27" presetID="3" presetClass="entr" presetSubtype="10" fill="hold" nodeType="with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blinds(horizontal)">
                                      <p:cBhvr>
                                        <p:cTn id="29" dur="5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blinds(horizontal)">
                                      <p:cBhvr>
                                        <p:cTn id="34" dur="500"/>
                                        <p:tgtEl>
                                          <p:spTgt spid="10"/>
                                        </p:tgtEl>
                                      </p:cBhvr>
                                    </p:animEffect>
                                  </p:childTnLst>
                                </p:cTn>
                              </p:par>
                              <p:par>
                                <p:cTn id="35" presetID="3" presetClass="entr" presetSubtype="10" fill="hold"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linds(horizontal)">
                                      <p:cBhvr>
                                        <p:cTn id="37" dur="500"/>
                                        <p:tgtEl>
                                          <p:spTgt spid="13"/>
                                        </p:tgtEl>
                                      </p:cBhvr>
                                    </p:animEffect>
                                  </p:childTnLst>
                                </p:cTn>
                              </p:par>
                              <p:par>
                                <p:cTn id="38" presetID="3" presetClass="entr" presetSubtype="10" fill="hold"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blinds(horizontal)">
                                      <p:cBhvr>
                                        <p:cTn id="40" dur="500"/>
                                        <p:tgtEl>
                                          <p:spTgt spid="14"/>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blinds(horizontal)">
                                      <p:cBhvr>
                                        <p:cTn id="43" dur="500"/>
                                        <p:tgtEl>
                                          <p:spTgt spid="17"/>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19"/>
                                        </p:tgtEl>
                                        <p:attrNameLst>
                                          <p:attrName>style.visibility</p:attrName>
                                        </p:attrNameLst>
                                      </p:cBhvr>
                                      <p:to>
                                        <p:strVal val="visible"/>
                                      </p:to>
                                    </p:set>
                                    <p:animEffect transition="in" filter="blinds(horizontal)">
                                      <p:cBhvr>
                                        <p:cTn id="46" dur="500"/>
                                        <p:tgtEl>
                                          <p:spTgt spid="19"/>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animEffect transition="in" filter="blinds(horizontal)">
                                      <p:cBhvr>
                                        <p:cTn id="51" dur="500"/>
                                        <p:tgtEl>
                                          <p:spTgt spid="11"/>
                                        </p:tgtEl>
                                      </p:cBhvr>
                                    </p:animEffect>
                                  </p:childTnLst>
                                </p:cTn>
                              </p:par>
                              <p:par>
                                <p:cTn id="52" presetID="3" presetClass="entr" presetSubtype="10" fill="hold" nodeType="with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blinds(horizontal)">
                                      <p:cBhvr>
                                        <p:cTn id="54" dur="500"/>
                                        <p:tgtEl>
                                          <p:spTgt spid="15"/>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blinds(horizontal)">
                                      <p:cBhvr>
                                        <p:cTn id="5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0" grpId="0"/>
      <p:bldP spid="11" grpId="0"/>
      <p:bldP spid="17" grpId="0" animBg="1"/>
      <p:bldP spid="18" grpId="0" animBg="1"/>
      <p:bldP spid="19" grpId="0" animBg="1"/>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p:nvPr>
        </p:nvSpPr>
        <p:spPr>
          <a:xfrm>
            <a:off x="457200" y="274638"/>
            <a:ext cx="7467600" cy="792162"/>
          </a:xfrm>
        </p:spPr>
        <p:txBody>
          <a:bodyPr/>
          <a:lstStyle/>
          <a:p>
            <a:r>
              <a:rPr lang="en-US"/>
              <a:t>CRITERION VALIDITY</a:t>
            </a:r>
          </a:p>
        </p:txBody>
      </p:sp>
      <p:sp>
        <p:nvSpPr>
          <p:cNvPr id="4" name="Rectangle 3"/>
          <p:cNvSpPr/>
          <p:nvPr/>
        </p:nvSpPr>
        <p:spPr>
          <a:xfrm rot="21122015">
            <a:off x="946155" y="2428312"/>
            <a:ext cx="7008779" cy="2554545"/>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algn="just">
              <a:defRPr/>
            </a:pPr>
            <a:r>
              <a:rPr lang="en-US" sz="3200" dirty="0" err="1">
                <a:solidFill>
                  <a:srgbClr val="FF0000"/>
                </a:solidFill>
                <a:latin typeface="Agency FB" pitchFamily="34" charset="0"/>
              </a:rPr>
              <a:t>Dalam</a:t>
            </a:r>
            <a:r>
              <a:rPr lang="en-US" sz="3200" dirty="0">
                <a:solidFill>
                  <a:srgbClr val="FF0000"/>
                </a:solidFill>
                <a:latin typeface="Agency FB" pitchFamily="34" charset="0"/>
              </a:rPr>
              <a:t> </a:t>
            </a:r>
            <a:r>
              <a:rPr lang="en-US" sz="3200" dirty="0" err="1">
                <a:solidFill>
                  <a:srgbClr val="FF0000"/>
                </a:solidFill>
                <a:latin typeface="Agency FB" pitchFamily="34" charset="0"/>
              </a:rPr>
              <a:t>validitas</a:t>
            </a:r>
            <a:r>
              <a:rPr lang="en-US" sz="3200" dirty="0">
                <a:solidFill>
                  <a:srgbClr val="FF0000"/>
                </a:solidFill>
                <a:latin typeface="Agency FB" pitchFamily="34" charset="0"/>
              </a:rPr>
              <a:t> </a:t>
            </a:r>
            <a:r>
              <a:rPr lang="en-US" sz="3200" dirty="0" err="1">
                <a:solidFill>
                  <a:srgbClr val="FF0000"/>
                </a:solidFill>
                <a:latin typeface="Agency FB" pitchFamily="34" charset="0"/>
              </a:rPr>
              <a:t>ini</a:t>
            </a:r>
            <a:r>
              <a:rPr lang="en-US" sz="3200" dirty="0">
                <a:solidFill>
                  <a:srgbClr val="FF0000"/>
                </a:solidFill>
                <a:latin typeface="Agency FB" pitchFamily="34" charset="0"/>
              </a:rPr>
              <a:t> </a:t>
            </a:r>
            <a:r>
              <a:rPr lang="en-US" sz="3200" dirty="0" err="1">
                <a:solidFill>
                  <a:srgbClr val="FF0000"/>
                </a:solidFill>
                <a:latin typeface="Agency FB" pitchFamily="34" charset="0"/>
              </a:rPr>
              <a:t>umumnya</a:t>
            </a:r>
            <a:r>
              <a:rPr lang="en-US" sz="3200" dirty="0">
                <a:solidFill>
                  <a:srgbClr val="FF0000"/>
                </a:solidFill>
                <a:latin typeface="Agency FB" pitchFamily="34" charset="0"/>
              </a:rPr>
              <a:t> </a:t>
            </a:r>
            <a:r>
              <a:rPr lang="en-US" sz="3200" dirty="0" err="1">
                <a:solidFill>
                  <a:srgbClr val="FF0000"/>
                </a:solidFill>
                <a:latin typeface="Agency FB" pitchFamily="34" charset="0"/>
              </a:rPr>
              <a:t>tes</a:t>
            </a:r>
            <a:r>
              <a:rPr lang="en-US" sz="3200" dirty="0">
                <a:solidFill>
                  <a:srgbClr val="FF0000"/>
                </a:solidFill>
                <a:latin typeface="Agency FB" pitchFamily="34" charset="0"/>
              </a:rPr>
              <a:t> yang </a:t>
            </a:r>
            <a:r>
              <a:rPr lang="en-US" sz="3200" dirty="0" err="1">
                <a:solidFill>
                  <a:srgbClr val="FF0000"/>
                </a:solidFill>
                <a:latin typeface="Agency FB" pitchFamily="34" charset="0"/>
              </a:rPr>
              <a:t>akan</a:t>
            </a:r>
            <a:r>
              <a:rPr lang="en-US" sz="3200" dirty="0">
                <a:solidFill>
                  <a:srgbClr val="FF0000"/>
                </a:solidFill>
                <a:latin typeface="Agency FB" pitchFamily="34" charset="0"/>
              </a:rPr>
              <a:t> </a:t>
            </a:r>
            <a:r>
              <a:rPr lang="en-US" sz="3200" dirty="0" err="1">
                <a:solidFill>
                  <a:srgbClr val="FF0000"/>
                </a:solidFill>
                <a:latin typeface="Agency FB" pitchFamily="34" charset="0"/>
              </a:rPr>
              <a:t>diuji</a:t>
            </a:r>
            <a:r>
              <a:rPr lang="en-US" sz="3200" dirty="0">
                <a:solidFill>
                  <a:srgbClr val="FF0000"/>
                </a:solidFill>
                <a:latin typeface="Agency FB" pitchFamily="34" charset="0"/>
              </a:rPr>
              <a:t> </a:t>
            </a:r>
            <a:r>
              <a:rPr lang="en-US" sz="3200" dirty="0" err="1">
                <a:solidFill>
                  <a:srgbClr val="FF0000"/>
                </a:solidFill>
                <a:latin typeface="Agency FB" pitchFamily="34" charset="0"/>
              </a:rPr>
              <a:t>validitasnya</a:t>
            </a:r>
            <a:r>
              <a:rPr lang="en-US" sz="3200" dirty="0">
                <a:solidFill>
                  <a:srgbClr val="FF0000"/>
                </a:solidFill>
                <a:latin typeface="Agency FB" pitchFamily="34" charset="0"/>
              </a:rPr>
              <a:t> </a:t>
            </a:r>
            <a:r>
              <a:rPr lang="en-US" sz="3200" dirty="0" err="1">
                <a:solidFill>
                  <a:srgbClr val="FF0000"/>
                </a:solidFill>
                <a:latin typeface="Agency FB" pitchFamily="34" charset="0"/>
              </a:rPr>
              <a:t>disebut</a:t>
            </a:r>
            <a:r>
              <a:rPr lang="en-US" sz="3200" dirty="0">
                <a:solidFill>
                  <a:srgbClr val="FF0000"/>
                </a:solidFill>
                <a:latin typeface="Agency FB" pitchFamily="34" charset="0"/>
              </a:rPr>
              <a:t> </a:t>
            </a:r>
            <a:r>
              <a:rPr lang="en-US" sz="3200" dirty="0" err="1">
                <a:solidFill>
                  <a:srgbClr val="FF0000"/>
                </a:solidFill>
                <a:latin typeface="Agency FB" pitchFamily="34" charset="0"/>
              </a:rPr>
              <a:t>sebagai</a:t>
            </a:r>
            <a:r>
              <a:rPr lang="en-US" sz="3200" dirty="0">
                <a:solidFill>
                  <a:srgbClr val="FF0000"/>
                </a:solidFill>
                <a:latin typeface="Agency FB" pitchFamily="34" charset="0"/>
              </a:rPr>
              <a:t> </a:t>
            </a:r>
            <a:r>
              <a:rPr lang="en-US" sz="3200" dirty="0" err="1">
                <a:solidFill>
                  <a:srgbClr val="FF0000"/>
                </a:solidFill>
                <a:latin typeface="Agency FB" pitchFamily="34" charset="0"/>
              </a:rPr>
              <a:t>prediktor</a:t>
            </a:r>
            <a:r>
              <a:rPr lang="en-US" sz="3200" dirty="0">
                <a:solidFill>
                  <a:srgbClr val="FF0000"/>
                </a:solidFill>
                <a:latin typeface="Agency FB" pitchFamily="34" charset="0"/>
              </a:rPr>
              <a:t>. </a:t>
            </a:r>
            <a:r>
              <a:rPr lang="en-US" sz="3200" dirty="0" err="1">
                <a:solidFill>
                  <a:srgbClr val="FF0000"/>
                </a:solidFill>
                <a:latin typeface="Agency FB" pitchFamily="34" charset="0"/>
              </a:rPr>
              <a:t>Statistik</a:t>
            </a:r>
            <a:r>
              <a:rPr lang="en-US" sz="3200" dirty="0">
                <a:solidFill>
                  <a:srgbClr val="FF0000"/>
                </a:solidFill>
                <a:latin typeface="Agency FB" pitchFamily="34" charset="0"/>
              </a:rPr>
              <a:t> yang </a:t>
            </a:r>
            <a:r>
              <a:rPr lang="en-US" sz="3200" dirty="0" err="1">
                <a:solidFill>
                  <a:srgbClr val="FF0000"/>
                </a:solidFill>
                <a:latin typeface="Agency FB" pitchFamily="34" charset="0"/>
              </a:rPr>
              <a:t>diperlukan</a:t>
            </a:r>
            <a:r>
              <a:rPr lang="en-US" sz="3200" dirty="0">
                <a:solidFill>
                  <a:srgbClr val="FF0000"/>
                </a:solidFill>
                <a:latin typeface="Agency FB" pitchFamily="34" charset="0"/>
              </a:rPr>
              <a:t> </a:t>
            </a:r>
            <a:r>
              <a:rPr lang="en-US" sz="3200" dirty="0" err="1">
                <a:solidFill>
                  <a:srgbClr val="FF0000"/>
                </a:solidFill>
                <a:latin typeface="Agency FB" pitchFamily="34" charset="0"/>
              </a:rPr>
              <a:t>dalam</a:t>
            </a:r>
            <a:r>
              <a:rPr lang="en-US" sz="3200" dirty="0">
                <a:solidFill>
                  <a:srgbClr val="FF0000"/>
                </a:solidFill>
                <a:latin typeface="Agency FB" pitchFamily="34" charset="0"/>
              </a:rPr>
              <a:t> </a:t>
            </a:r>
            <a:r>
              <a:rPr lang="en-US" sz="3200" dirty="0" err="1">
                <a:solidFill>
                  <a:srgbClr val="FF0000"/>
                </a:solidFill>
                <a:latin typeface="Agency FB" pitchFamily="34" charset="0"/>
              </a:rPr>
              <a:t>pengujian</a:t>
            </a:r>
            <a:r>
              <a:rPr lang="en-US" sz="3200" dirty="0">
                <a:solidFill>
                  <a:srgbClr val="FF0000"/>
                </a:solidFill>
                <a:latin typeface="Agency FB" pitchFamily="34" charset="0"/>
              </a:rPr>
              <a:t> </a:t>
            </a:r>
            <a:r>
              <a:rPr lang="en-US" sz="3200" dirty="0" err="1">
                <a:solidFill>
                  <a:srgbClr val="FF0000"/>
                </a:solidFill>
                <a:latin typeface="Agency FB" pitchFamily="34" charset="0"/>
              </a:rPr>
              <a:t>validitas</a:t>
            </a:r>
            <a:r>
              <a:rPr lang="en-US" sz="3200" dirty="0">
                <a:solidFill>
                  <a:srgbClr val="FF0000"/>
                </a:solidFill>
                <a:latin typeface="Agency FB" pitchFamily="34" charset="0"/>
              </a:rPr>
              <a:t> </a:t>
            </a:r>
            <a:r>
              <a:rPr lang="en-US" sz="3200" dirty="0" err="1">
                <a:solidFill>
                  <a:srgbClr val="FF0000"/>
                </a:solidFill>
                <a:latin typeface="Agency FB" pitchFamily="34" charset="0"/>
              </a:rPr>
              <a:t>ini</a:t>
            </a:r>
            <a:r>
              <a:rPr lang="en-US" sz="3200" dirty="0">
                <a:solidFill>
                  <a:srgbClr val="FF0000"/>
                </a:solidFill>
                <a:latin typeface="Agency FB" pitchFamily="34" charset="0"/>
              </a:rPr>
              <a:t> </a:t>
            </a:r>
            <a:r>
              <a:rPr lang="en-US" sz="3200" dirty="0" err="1">
                <a:solidFill>
                  <a:srgbClr val="FF0000"/>
                </a:solidFill>
                <a:latin typeface="Agency FB" pitchFamily="34" charset="0"/>
              </a:rPr>
              <a:t>adalah</a:t>
            </a:r>
            <a:r>
              <a:rPr lang="en-US" sz="3200" dirty="0">
                <a:solidFill>
                  <a:srgbClr val="FF0000"/>
                </a:solidFill>
                <a:latin typeface="Agency FB" pitchFamily="34" charset="0"/>
              </a:rPr>
              <a:t> </a:t>
            </a:r>
            <a:r>
              <a:rPr lang="en-US" sz="3200" dirty="0" err="1">
                <a:solidFill>
                  <a:srgbClr val="FF0000"/>
                </a:solidFill>
                <a:latin typeface="Agency FB" pitchFamily="34" charset="0"/>
              </a:rPr>
              <a:t>koefesien</a:t>
            </a:r>
            <a:r>
              <a:rPr lang="en-US" sz="3200" dirty="0">
                <a:solidFill>
                  <a:srgbClr val="FF0000"/>
                </a:solidFill>
                <a:latin typeface="Agency FB" pitchFamily="34" charset="0"/>
              </a:rPr>
              <a:t> </a:t>
            </a:r>
            <a:r>
              <a:rPr lang="en-US" sz="3200" dirty="0" err="1">
                <a:solidFill>
                  <a:srgbClr val="FF0000"/>
                </a:solidFill>
                <a:latin typeface="Agency FB" pitchFamily="34" charset="0"/>
              </a:rPr>
              <a:t>korelasi</a:t>
            </a:r>
            <a:r>
              <a:rPr lang="en-US" sz="3200" dirty="0">
                <a:solidFill>
                  <a:srgbClr val="FF0000"/>
                </a:solidFill>
                <a:latin typeface="Agency FB" pitchFamily="34" charset="0"/>
              </a:rPr>
              <a:t> </a:t>
            </a:r>
            <a:r>
              <a:rPr lang="en-US" sz="3200" dirty="0" err="1">
                <a:solidFill>
                  <a:srgbClr val="FF0000"/>
                </a:solidFill>
                <a:latin typeface="Agency FB" pitchFamily="34" charset="0"/>
              </a:rPr>
              <a:t>antara</a:t>
            </a:r>
            <a:r>
              <a:rPr lang="en-US" sz="3200" dirty="0">
                <a:solidFill>
                  <a:srgbClr val="FF0000"/>
                </a:solidFill>
                <a:latin typeface="Agency FB" pitchFamily="34" charset="0"/>
              </a:rPr>
              <a:t> </a:t>
            </a:r>
            <a:r>
              <a:rPr lang="en-US" sz="3200" dirty="0" err="1">
                <a:solidFill>
                  <a:srgbClr val="FF0000"/>
                </a:solidFill>
                <a:latin typeface="Agency FB" pitchFamily="34" charset="0"/>
              </a:rPr>
              <a:t>skor</a:t>
            </a:r>
            <a:r>
              <a:rPr lang="en-US" sz="3200" dirty="0">
                <a:solidFill>
                  <a:srgbClr val="FF0000"/>
                </a:solidFill>
                <a:latin typeface="Agency FB" pitchFamily="34" charset="0"/>
              </a:rPr>
              <a:t> </a:t>
            </a:r>
            <a:r>
              <a:rPr lang="en-US" sz="3200" dirty="0" err="1">
                <a:solidFill>
                  <a:srgbClr val="FF0000"/>
                </a:solidFill>
                <a:latin typeface="Agency FB" pitchFamily="34" charset="0"/>
              </a:rPr>
              <a:t>tes</a:t>
            </a:r>
            <a:r>
              <a:rPr lang="en-US" sz="3200" dirty="0">
                <a:solidFill>
                  <a:srgbClr val="FF0000"/>
                </a:solidFill>
                <a:latin typeface="Agency FB" pitchFamily="34" charset="0"/>
              </a:rPr>
              <a:t> </a:t>
            </a:r>
            <a:r>
              <a:rPr lang="en-US" sz="3200" dirty="0" err="1">
                <a:solidFill>
                  <a:srgbClr val="FF0000"/>
                </a:solidFill>
                <a:latin typeface="Agency FB" pitchFamily="34" charset="0"/>
              </a:rPr>
              <a:t>sebagai</a:t>
            </a:r>
            <a:r>
              <a:rPr lang="en-US" sz="3200" dirty="0">
                <a:solidFill>
                  <a:srgbClr val="FF0000"/>
                </a:solidFill>
                <a:latin typeface="Agency FB" pitchFamily="34" charset="0"/>
              </a:rPr>
              <a:t> </a:t>
            </a:r>
            <a:r>
              <a:rPr lang="en-US" sz="3200" dirty="0" err="1">
                <a:solidFill>
                  <a:srgbClr val="FF0000"/>
                </a:solidFill>
                <a:latin typeface="Agency FB" pitchFamily="34" charset="0"/>
              </a:rPr>
              <a:t>prediktor</a:t>
            </a:r>
            <a:r>
              <a:rPr lang="en-US" sz="3200" dirty="0">
                <a:solidFill>
                  <a:srgbClr val="FF0000"/>
                </a:solidFill>
                <a:latin typeface="Agency FB" pitchFamily="34" charset="0"/>
              </a:rPr>
              <a:t> </a:t>
            </a:r>
            <a:r>
              <a:rPr lang="en-US" sz="3200" dirty="0" err="1">
                <a:solidFill>
                  <a:srgbClr val="FF0000"/>
                </a:solidFill>
                <a:latin typeface="Agency FB" pitchFamily="34" charset="0"/>
              </a:rPr>
              <a:t>dan</a:t>
            </a:r>
            <a:r>
              <a:rPr lang="en-US" sz="3200" dirty="0">
                <a:solidFill>
                  <a:srgbClr val="FF0000"/>
                </a:solidFill>
                <a:latin typeface="Agency FB" pitchFamily="34" charset="0"/>
              </a:rPr>
              <a:t> </a:t>
            </a:r>
            <a:r>
              <a:rPr lang="en-US" sz="3200" dirty="0" err="1">
                <a:solidFill>
                  <a:srgbClr val="FF0000"/>
                </a:solidFill>
                <a:latin typeface="Agency FB" pitchFamily="34" charset="0"/>
              </a:rPr>
              <a:t>skor</a:t>
            </a:r>
            <a:r>
              <a:rPr lang="en-US" sz="3200" dirty="0">
                <a:solidFill>
                  <a:srgbClr val="FF0000"/>
                </a:solidFill>
                <a:latin typeface="Agency FB" pitchFamily="34" charset="0"/>
              </a:rPr>
              <a:t> </a:t>
            </a:r>
            <a:r>
              <a:rPr lang="en-US" sz="3200" dirty="0" err="1">
                <a:solidFill>
                  <a:srgbClr val="FF0000"/>
                </a:solidFill>
                <a:latin typeface="Agency FB" pitchFamily="34" charset="0"/>
              </a:rPr>
              <a:t>suatu</a:t>
            </a:r>
            <a:r>
              <a:rPr lang="en-US" sz="3200" dirty="0">
                <a:solidFill>
                  <a:srgbClr val="FF0000"/>
                </a:solidFill>
                <a:latin typeface="Agency FB" pitchFamily="34" charset="0"/>
              </a:rPr>
              <a:t> </a:t>
            </a:r>
            <a:r>
              <a:rPr lang="en-US" sz="3200" dirty="0" err="1">
                <a:solidFill>
                  <a:srgbClr val="FF0000"/>
                </a:solidFill>
                <a:latin typeface="Agency FB" pitchFamily="34" charset="0"/>
              </a:rPr>
              <a:t>kriteria</a:t>
            </a:r>
            <a:r>
              <a:rPr lang="en-US" sz="3200" dirty="0">
                <a:solidFill>
                  <a:srgbClr val="FF0000"/>
                </a:solidFill>
                <a:latin typeface="Agency FB" pitchFamily="34" charset="0"/>
              </a:rPr>
              <a:t> yang </a:t>
            </a:r>
            <a:r>
              <a:rPr lang="en-US" sz="3200" dirty="0" err="1">
                <a:solidFill>
                  <a:srgbClr val="FF0000"/>
                </a:solidFill>
                <a:latin typeface="Agency FB" pitchFamily="34" charset="0"/>
              </a:rPr>
              <a:t>relevan</a:t>
            </a:r>
            <a:r>
              <a:rPr lang="en-US" sz="3200" dirty="0">
                <a:latin typeface="Agency FB" pitchFamily="34" charset="0"/>
              </a:rPr>
              <a:t>. </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rot="21206403">
            <a:off x="716649" y="673992"/>
            <a:ext cx="7467600" cy="5262979"/>
          </a:xfrm>
          <a:prstGeom prst="rect">
            <a:avLst/>
          </a:prstGeom>
        </p:spPr>
        <p:style>
          <a:lnRef idx="1">
            <a:schemeClr val="accent6"/>
          </a:lnRef>
          <a:fillRef idx="3">
            <a:schemeClr val="accent6"/>
          </a:fillRef>
          <a:effectRef idx="2">
            <a:schemeClr val="accent6"/>
          </a:effectRef>
          <a:fontRef idx="minor">
            <a:schemeClr val="lt1"/>
          </a:fontRef>
        </p:style>
        <p:txBody>
          <a:bodyPr>
            <a:spAutoFit/>
          </a:bodyPr>
          <a:lstStyle/>
          <a:p>
            <a:pPr algn="just">
              <a:defRPr/>
            </a:pPr>
            <a:r>
              <a:rPr lang="en-US" sz="2800" dirty="0" err="1">
                <a:latin typeface="Agency FB" pitchFamily="34" charset="0"/>
              </a:rPr>
              <a:t>Validitas</a:t>
            </a:r>
            <a:r>
              <a:rPr lang="en-US" sz="2800" dirty="0">
                <a:latin typeface="Agency FB" pitchFamily="34" charset="0"/>
              </a:rPr>
              <a:t> </a:t>
            </a:r>
            <a:r>
              <a:rPr lang="en-US" sz="2800" dirty="0" err="1">
                <a:latin typeface="Agency FB" pitchFamily="34" charset="0"/>
              </a:rPr>
              <a:t>berdasarkan</a:t>
            </a:r>
            <a:r>
              <a:rPr lang="en-US" sz="2800" dirty="0">
                <a:latin typeface="Agency FB" pitchFamily="34" charset="0"/>
              </a:rPr>
              <a:t> </a:t>
            </a:r>
            <a:r>
              <a:rPr lang="en-US" sz="2800" dirty="0" err="1">
                <a:latin typeface="Agency FB" pitchFamily="34" charset="0"/>
              </a:rPr>
              <a:t>kriteria</a:t>
            </a:r>
            <a:r>
              <a:rPr lang="en-US" sz="2800" dirty="0">
                <a:latin typeface="Agency FB" pitchFamily="34" charset="0"/>
              </a:rPr>
              <a:t> </a:t>
            </a:r>
            <a:r>
              <a:rPr lang="en-US" sz="2800" dirty="0" err="1">
                <a:latin typeface="Agency FB" pitchFamily="34" charset="0"/>
              </a:rPr>
              <a:t>diantaranya</a:t>
            </a:r>
            <a:r>
              <a:rPr lang="en-US" sz="2800" dirty="0">
                <a:latin typeface="Agency FB" pitchFamily="34" charset="0"/>
              </a:rPr>
              <a:t> :</a:t>
            </a:r>
          </a:p>
          <a:p>
            <a:pPr marL="342900" indent="-342900" algn="just">
              <a:buFont typeface="+mj-lt"/>
              <a:buAutoNum type="arabicPeriod"/>
              <a:defRPr/>
            </a:pPr>
            <a:r>
              <a:rPr lang="en-US" sz="2800" dirty="0" err="1">
                <a:solidFill>
                  <a:srgbClr val="FFFF00"/>
                </a:solidFill>
                <a:latin typeface="Agency FB" pitchFamily="34" charset="0"/>
              </a:rPr>
              <a:t>Validitas</a:t>
            </a:r>
            <a:r>
              <a:rPr lang="en-US" sz="2800" dirty="0">
                <a:solidFill>
                  <a:srgbClr val="FFFF00"/>
                </a:solidFill>
                <a:latin typeface="Agency FB" pitchFamily="34" charset="0"/>
              </a:rPr>
              <a:t> </a:t>
            </a:r>
            <a:r>
              <a:rPr lang="en-US" sz="2800" dirty="0" err="1">
                <a:solidFill>
                  <a:srgbClr val="FFFF00"/>
                </a:solidFill>
                <a:latin typeface="Agency FB" pitchFamily="34" charset="0"/>
              </a:rPr>
              <a:t>prediktif</a:t>
            </a:r>
            <a:r>
              <a:rPr lang="en-US" sz="2800" dirty="0">
                <a:latin typeface="Agency FB" pitchFamily="34" charset="0"/>
              </a:rPr>
              <a:t>, </a:t>
            </a:r>
            <a:r>
              <a:rPr lang="en-US" sz="2800" dirty="0" err="1">
                <a:latin typeface="Agency FB" pitchFamily="34" charset="0"/>
              </a:rPr>
              <a:t>Skor</a:t>
            </a:r>
            <a:r>
              <a:rPr lang="en-US" sz="2800" dirty="0">
                <a:latin typeface="Agency FB" pitchFamily="34" charset="0"/>
              </a:rPr>
              <a:t> </a:t>
            </a:r>
            <a:r>
              <a:rPr lang="en-US" sz="2800" dirty="0" err="1">
                <a:latin typeface="Agency FB" pitchFamily="34" charset="0"/>
              </a:rPr>
              <a:t>kriteria</a:t>
            </a:r>
            <a:r>
              <a:rPr lang="en-US" sz="2800" dirty="0">
                <a:latin typeface="Agency FB" pitchFamily="34" charset="0"/>
              </a:rPr>
              <a:t> </a:t>
            </a:r>
            <a:r>
              <a:rPr lang="en-US" sz="2800" dirty="0" err="1">
                <a:latin typeface="Agency FB" pitchFamily="34" charset="0"/>
              </a:rPr>
              <a:t>validasi</a:t>
            </a:r>
            <a:r>
              <a:rPr lang="en-US" sz="2800" dirty="0">
                <a:latin typeface="Agency FB" pitchFamily="34" charset="0"/>
              </a:rPr>
              <a:t> </a:t>
            </a:r>
            <a:r>
              <a:rPr lang="en-US" sz="2800" dirty="0" err="1">
                <a:latin typeface="Agency FB" pitchFamily="34" charset="0"/>
              </a:rPr>
              <a:t>merupakan</a:t>
            </a:r>
            <a:r>
              <a:rPr lang="en-US" sz="2800" dirty="0">
                <a:latin typeface="Agency FB" pitchFamily="34" charset="0"/>
              </a:rPr>
              <a:t> </a:t>
            </a:r>
            <a:r>
              <a:rPr lang="en-US" sz="2800" dirty="0" err="1">
                <a:latin typeface="Agency FB" pitchFamily="34" charset="0"/>
              </a:rPr>
              <a:t>skor</a:t>
            </a:r>
            <a:r>
              <a:rPr lang="en-US" sz="2800" dirty="0">
                <a:latin typeface="Agency FB" pitchFamily="34" charset="0"/>
              </a:rPr>
              <a:t> yang </a:t>
            </a:r>
            <a:r>
              <a:rPr lang="en-US" sz="2800" dirty="0" err="1">
                <a:latin typeface="Agency FB" pitchFamily="34" charset="0"/>
              </a:rPr>
              <a:t>hendak</a:t>
            </a:r>
            <a:r>
              <a:rPr lang="en-US" sz="2800" dirty="0">
                <a:latin typeface="Agency FB" pitchFamily="34" charset="0"/>
              </a:rPr>
              <a:t> </a:t>
            </a:r>
            <a:r>
              <a:rPr lang="en-US" sz="2800" dirty="0" err="1">
                <a:latin typeface="Agency FB" pitchFamily="34" charset="0"/>
              </a:rPr>
              <a:t>diprediksi</a:t>
            </a:r>
            <a:r>
              <a:rPr lang="en-US" sz="2800" dirty="0">
                <a:latin typeface="Agency FB" pitchFamily="34" charset="0"/>
              </a:rPr>
              <a:t> </a:t>
            </a:r>
            <a:r>
              <a:rPr lang="en-US" sz="2800" dirty="0" err="1">
                <a:latin typeface="Agency FB" pitchFamily="34" charset="0"/>
              </a:rPr>
              <a:t>oleh</a:t>
            </a:r>
            <a:r>
              <a:rPr lang="en-US" sz="2800" dirty="0">
                <a:latin typeface="Agency FB" pitchFamily="34" charset="0"/>
              </a:rPr>
              <a:t> </a:t>
            </a:r>
            <a:r>
              <a:rPr lang="en-US" sz="2800" dirty="0" err="1">
                <a:latin typeface="Agency FB" pitchFamily="34" charset="0"/>
              </a:rPr>
              <a:t>tes</a:t>
            </a:r>
            <a:r>
              <a:rPr lang="en-US" sz="2800" dirty="0">
                <a:latin typeface="Agency FB" pitchFamily="34" charset="0"/>
              </a:rPr>
              <a:t> </a:t>
            </a:r>
            <a:r>
              <a:rPr lang="en-US" sz="2800" dirty="0" err="1">
                <a:latin typeface="Agency FB" pitchFamily="34" charset="0"/>
              </a:rPr>
              <a:t>dan</a:t>
            </a:r>
            <a:r>
              <a:rPr lang="en-US" sz="2800" dirty="0">
                <a:latin typeface="Agency FB" pitchFamily="34" charset="0"/>
              </a:rPr>
              <a:t> </a:t>
            </a:r>
            <a:r>
              <a:rPr lang="en-US" sz="2800" dirty="0" err="1">
                <a:latin typeface="Agency FB" pitchFamily="34" charset="0"/>
              </a:rPr>
              <a:t>karenanya</a:t>
            </a:r>
            <a:r>
              <a:rPr lang="en-US" sz="2800" dirty="0">
                <a:latin typeface="Agency FB" pitchFamily="34" charset="0"/>
              </a:rPr>
              <a:t> </a:t>
            </a:r>
            <a:r>
              <a:rPr lang="en-US" sz="2800" dirty="0" err="1">
                <a:latin typeface="Agency FB" pitchFamily="34" charset="0"/>
              </a:rPr>
              <a:t>baru</a:t>
            </a:r>
            <a:r>
              <a:rPr lang="en-US" sz="2800" dirty="0">
                <a:latin typeface="Agency FB" pitchFamily="34" charset="0"/>
              </a:rPr>
              <a:t> </a:t>
            </a:r>
            <a:r>
              <a:rPr lang="en-US" sz="2800" dirty="0" err="1">
                <a:latin typeface="Agency FB" pitchFamily="34" charset="0"/>
              </a:rPr>
              <a:t>dapat</a:t>
            </a:r>
            <a:r>
              <a:rPr lang="en-US" sz="2800" dirty="0">
                <a:latin typeface="Agency FB" pitchFamily="34" charset="0"/>
              </a:rPr>
              <a:t> </a:t>
            </a:r>
            <a:r>
              <a:rPr lang="en-US" sz="2800" dirty="0" err="1">
                <a:latin typeface="Agency FB" pitchFamily="34" charset="0"/>
              </a:rPr>
              <a:t>diperoleh</a:t>
            </a:r>
            <a:r>
              <a:rPr lang="en-US" sz="2800" dirty="0">
                <a:latin typeface="Agency FB" pitchFamily="34" charset="0"/>
              </a:rPr>
              <a:t> </a:t>
            </a:r>
            <a:r>
              <a:rPr lang="en-US" sz="2800" dirty="0" err="1">
                <a:latin typeface="Agency FB" pitchFamily="34" charset="0"/>
              </a:rPr>
              <a:t>setelah</a:t>
            </a:r>
            <a:r>
              <a:rPr lang="en-US" sz="2800" dirty="0">
                <a:latin typeface="Agency FB" pitchFamily="34" charset="0"/>
              </a:rPr>
              <a:t> </a:t>
            </a:r>
            <a:r>
              <a:rPr lang="en-US" sz="2800" dirty="0" err="1">
                <a:latin typeface="Agency FB" pitchFamily="34" charset="0"/>
              </a:rPr>
              <a:t>tenggang</a:t>
            </a:r>
            <a:r>
              <a:rPr lang="en-US" sz="2800" dirty="0">
                <a:latin typeface="Agency FB" pitchFamily="34" charset="0"/>
              </a:rPr>
              <a:t> </a:t>
            </a:r>
            <a:r>
              <a:rPr lang="en-US" sz="2800" dirty="0" err="1">
                <a:latin typeface="Agency FB" pitchFamily="34" charset="0"/>
              </a:rPr>
              <a:t>waktu</a:t>
            </a:r>
            <a:r>
              <a:rPr lang="en-US" sz="2800" dirty="0">
                <a:latin typeface="Agency FB" pitchFamily="34" charset="0"/>
              </a:rPr>
              <a:t> </a:t>
            </a:r>
            <a:r>
              <a:rPr lang="en-US" sz="2800" dirty="0" err="1">
                <a:latin typeface="Agency FB" pitchFamily="34" charset="0"/>
              </a:rPr>
              <a:t>tertentu</a:t>
            </a:r>
            <a:r>
              <a:rPr lang="en-US" sz="2800" dirty="0">
                <a:latin typeface="Agency FB" pitchFamily="34" charset="0"/>
              </a:rPr>
              <a:t> </a:t>
            </a:r>
            <a:r>
              <a:rPr lang="en-US" sz="2800" dirty="0" err="1">
                <a:latin typeface="Agency FB" pitchFamily="34" charset="0"/>
              </a:rPr>
              <a:t>setelah</a:t>
            </a:r>
            <a:r>
              <a:rPr lang="en-US" sz="2800" dirty="0">
                <a:latin typeface="Agency FB" pitchFamily="34" charset="0"/>
              </a:rPr>
              <a:t> </a:t>
            </a:r>
            <a:r>
              <a:rPr lang="en-US" sz="2800" dirty="0" err="1">
                <a:latin typeface="Agency FB" pitchFamily="34" charset="0"/>
              </a:rPr>
              <a:t>tes</a:t>
            </a:r>
            <a:r>
              <a:rPr lang="en-US" sz="2800" dirty="0">
                <a:latin typeface="Agency FB" pitchFamily="34" charset="0"/>
              </a:rPr>
              <a:t> </a:t>
            </a:r>
            <a:r>
              <a:rPr lang="en-US" sz="2800" dirty="0" err="1">
                <a:latin typeface="Agency FB" pitchFamily="34" charset="0"/>
              </a:rPr>
              <a:t>dikenakan</a:t>
            </a:r>
            <a:r>
              <a:rPr lang="en-US" sz="2800" dirty="0">
                <a:latin typeface="Agency FB" pitchFamily="34" charset="0"/>
              </a:rPr>
              <a:t>, </a:t>
            </a:r>
            <a:r>
              <a:rPr lang="en-US" sz="2800" dirty="0" err="1">
                <a:latin typeface="Agency FB" pitchFamily="34" charset="0"/>
              </a:rPr>
              <a:t>maka</a:t>
            </a:r>
            <a:r>
              <a:rPr lang="en-US" sz="2800" dirty="0">
                <a:latin typeface="Agency FB" pitchFamily="34" charset="0"/>
              </a:rPr>
              <a:t> </a:t>
            </a:r>
            <a:r>
              <a:rPr lang="en-US" sz="2800" dirty="0" err="1">
                <a:latin typeface="Agency FB" pitchFamily="34" charset="0"/>
              </a:rPr>
              <a:t>prosedur</a:t>
            </a:r>
            <a:r>
              <a:rPr lang="en-US" sz="2800" dirty="0">
                <a:latin typeface="Agency FB" pitchFamily="34" charset="0"/>
              </a:rPr>
              <a:t> </a:t>
            </a:r>
            <a:r>
              <a:rPr lang="en-US" sz="2800" dirty="0" err="1">
                <a:latin typeface="Agency FB" pitchFamily="34" charset="0"/>
              </a:rPr>
              <a:t>validasi</a:t>
            </a:r>
            <a:r>
              <a:rPr lang="en-US" sz="2800" dirty="0">
                <a:latin typeface="Agency FB" pitchFamily="34" charset="0"/>
              </a:rPr>
              <a:t> </a:t>
            </a:r>
            <a:r>
              <a:rPr lang="en-US" sz="2800" dirty="0" err="1">
                <a:latin typeface="Agency FB" pitchFamily="34" charset="0"/>
              </a:rPr>
              <a:t>berdasarkan</a:t>
            </a:r>
            <a:r>
              <a:rPr lang="en-US" sz="2800" dirty="0">
                <a:latin typeface="Agency FB" pitchFamily="34" charset="0"/>
              </a:rPr>
              <a:t> </a:t>
            </a:r>
            <a:r>
              <a:rPr lang="en-US" sz="2800" dirty="0" err="1">
                <a:latin typeface="Agency FB" pitchFamily="34" charset="0"/>
              </a:rPr>
              <a:t>kriteria</a:t>
            </a:r>
            <a:r>
              <a:rPr lang="en-US" sz="2800" dirty="0">
                <a:latin typeface="Agency FB" pitchFamily="34" charset="0"/>
              </a:rPr>
              <a:t> </a:t>
            </a:r>
            <a:r>
              <a:rPr lang="en-US" sz="2800" dirty="0" err="1">
                <a:latin typeface="Agency FB" pitchFamily="34" charset="0"/>
              </a:rPr>
              <a:t>menghasilkan</a:t>
            </a:r>
            <a:r>
              <a:rPr lang="en-US" sz="2800" dirty="0">
                <a:latin typeface="Agency FB" pitchFamily="34" charset="0"/>
              </a:rPr>
              <a:t> </a:t>
            </a:r>
            <a:r>
              <a:rPr lang="en-US" sz="2800" dirty="0" err="1">
                <a:latin typeface="Agency FB" pitchFamily="34" charset="0"/>
              </a:rPr>
              <a:t>koefesien</a:t>
            </a:r>
            <a:r>
              <a:rPr lang="en-US" sz="2800" dirty="0">
                <a:latin typeface="Agency FB" pitchFamily="34" charset="0"/>
              </a:rPr>
              <a:t> </a:t>
            </a:r>
            <a:r>
              <a:rPr lang="en-US" sz="2800" dirty="0" err="1">
                <a:latin typeface="Agency FB" pitchFamily="34" charset="0"/>
              </a:rPr>
              <a:t>validitas</a:t>
            </a:r>
            <a:r>
              <a:rPr lang="en-US" sz="2800" dirty="0">
                <a:latin typeface="Agency FB" pitchFamily="34" charset="0"/>
              </a:rPr>
              <a:t> </a:t>
            </a:r>
            <a:r>
              <a:rPr lang="en-US" sz="2800" dirty="0" err="1">
                <a:latin typeface="Agency FB" pitchFamily="34" charset="0"/>
              </a:rPr>
              <a:t>prediktif</a:t>
            </a:r>
            <a:r>
              <a:rPr lang="en-US" sz="2800" dirty="0">
                <a:latin typeface="Agency FB" pitchFamily="34" charset="0"/>
              </a:rPr>
              <a:t>.</a:t>
            </a:r>
            <a:r>
              <a:rPr lang="id-ID" sz="2800" dirty="0">
                <a:latin typeface="Agency FB" pitchFamily="34" charset="0"/>
              </a:rPr>
              <a:t> Contoh: Kasus bimbingan karier, tes masuk mahasiswa baru dan seleksi karyawan.</a:t>
            </a:r>
            <a:endParaRPr lang="en-US" sz="2800" dirty="0">
              <a:latin typeface="Agency FB" pitchFamily="34" charset="0"/>
            </a:endParaRPr>
          </a:p>
          <a:p>
            <a:pPr marL="342900" indent="-342900" algn="just">
              <a:buFont typeface="+mj-lt"/>
              <a:buAutoNum type="arabicPeriod"/>
              <a:defRPr/>
            </a:pPr>
            <a:r>
              <a:rPr lang="en-US" sz="2800" dirty="0" err="1">
                <a:solidFill>
                  <a:srgbClr val="FFFF00"/>
                </a:solidFill>
                <a:latin typeface="Agency FB" pitchFamily="34" charset="0"/>
              </a:rPr>
              <a:t>Validitas</a:t>
            </a:r>
            <a:r>
              <a:rPr lang="en-US" sz="2800" dirty="0">
                <a:solidFill>
                  <a:srgbClr val="FFFF00"/>
                </a:solidFill>
                <a:latin typeface="Agency FB" pitchFamily="34" charset="0"/>
              </a:rPr>
              <a:t> </a:t>
            </a:r>
            <a:r>
              <a:rPr lang="en-US" sz="2800" dirty="0" err="1">
                <a:solidFill>
                  <a:srgbClr val="FFFF00"/>
                </a:solidFill>
                <a:latin typeface="Agency FB" pitchFamily="34" charset="0"/>
              </a:rPr>
              <a:t>konkuren</a:t>
            </a:r>
            <a:r>
              <a:rPr lang="en-US" sz="2800" dirty="0">
                <a:latin typeface="Agency FB" pitchFamily="34" charset="0"/>
              </a:rPr>
              <a:t>,</a:t>
            </a:r>
            <a:r>
              <a:rPr lang="id-ID" sz="2800" dirty="0">
                <a:latin typeface="Agency FB" pitchFamily="34" charset="0"/>
              </a:rPr>
              <a:t> </a:t>
            </a:r>
            <a:r>
              <a:rPr lang="en-US" sz="2800" dirty="0" err="1">
                <a:latin typeface="Agency FB" pitchFamily="34" charset="0"/>
              </a:rPr>
              <a:t>dilakukan</a:t>
            </a:r>
            <a:r>
              <a:rPr lang="en-US" sz="2800" dirty="0">
                <a:latin typeface="Agency FB" pitchFamily="34" charset="0"/>
              </a:rPr>
              <a:t> </a:t>
            </a:r>
            <a:r>
              <a:rPr lang="en-US" sz="2800" dirty="0" err="1">
                <a:latin typeface="Agency FB" pitchFamily="34" charset="0"/>
              </a:rPr>
              <a:t>dengan</a:t>
            </a:r>
            <a:r>
              <a:rPr lang="en-US" sz="2800" dirty="0">
                <a:latin typeface="Agency FB" pitchFamily="34" charset="0"/>
              </a:rPr>
              <a:t> </a:t>
            </a:r>
            <a:r>
              <a:rPr lang="en-US" sz="2800" dirty="0" err="1">
                <a:latin typeface="Agency FB" pitchFamily="34" charset="0"/>
              </a:rPr>
              <a:t>melihat</a:t>
            </a:r>
            <a:r>
              <a:rPr lang="en-US" sz="2800" dirty="0">
                <a:latin typeface="Agency FB" pitchFamily="34" charset="0"/>
              </a:rPr>
              <a:t> </a:t>
            </a:r>
            <a:r>
              <a:rPr lang="en-US" sz="2800" dirty="0" err="1">
                <a:latin typeface="Agency FB" pitchFamily="34" charset="0"/>
              </a:rPr>
              <a:t>sejauh</a:t>
            </a:r>
            <a:r>
              <a:rPr lang="en-US" sz="2800" dirty="0">
                <a:latin typeface="Agency FB" pitchFamily="34" charset="0"/>
              </a:rPr>
              <a:t> </a:t>
            </a:r>
            <a:r>
              <a:rPr lang="en-US" sz="2800" dirty="0" err="1">
                <a:latin typeface="Agency FB" pitchFamily="34" charset="0"/>
              </a:rPr>
              <a:t>mana</a:t>
            </a:r>
            <a:r>
              <a:rPr lang="en-US" sz="2800" dirty="0">
                <a:latin typeface="Agency FB" pitchFamily="34" charset="0"/>
              </a:rPr>
              <a:t> </a:t>
            </a:r>
            <a:r>
              <a:rPr lang="en-US" sz="2800" dirty="0" err="1">
                <a:latin typeface="Agency FB" pitchFamily="34" charset="0"/>
              </a:rPr>
              <a:t>kesesuaian</a:t>
            </a:r>
            <a:r>
              <a:rPr lang="en-US" sz="2800" dirty="0">
                <a:latin typeface="Agency FB" pitchFamily="34" charset="0"/>
              </a:rPr>
              <a:t> </a:t>
            </a:r>
            <a:r>
              <a:rPr lang="en-US" sz="2800" dirty="0" err="1">
                <a:latin typeface="Agency FB" pitchFamily="34" charset="0"/>
              </a:rPr>
              <a:t>antara</a:t>
            </a:r>
            <a:r>
              <a:rPr lang="en-US" sz="2800" dirty="0">
                <a:latin typeface="Agency FB" pitchFamily="34" charset="0"/>
              </a:rPr>
              <a:t> </a:t>
            </a:r>
            <a:r>
              <a:rPr lang="en-US" sz="2800" dirty="0" err="1">
                <a:latin typeface="Agency FB" pitchFamily="34" charset="0"/>
              </a:rPr>
              <a:t>hasil</a:t>
            </a:r>
            <a:r>
              <a:rPr lang="en-US" sz="2800" dirty="0">
                <a:latin typeface="Agency FB" pitchFamily="34" charset="0"/>
              </a:rPr>
              <a:t> </a:t>
            </a:r>
            <a:r>
              <a:rPr lang="en-US" sz="2800" dirty="0" err="1">
                <a:latin typeface="Agency FB" pitchFamily="34" charset="0"/>
              </a:rPr>
              <a:t>ukur</a:t>
            </a:r>
            <a:r>
              <a:rPr lang="en-US" sz="2800" dirty="0">
                <a:latin typeface="Agency FB" pitchFamily="34" charset="0"/>
              </a:rPr>
              <a:t> </a:t>
            </a:r>
            <a:r>
              <a:rPr lang="en-US" sz="2800" dirty="0" err="1">
                <a:latin typeface="Agency FB" pitchFamily="34" charset="0"/>
              </a:rPr>
              <a:t>instrumen</a:t>
            </a:r>
            <a:r>
              <a:rPr lang="en-US" sz="2800" dirty="0">
                <a:latin typeface="Agency FB" pitchFamily="34" charset="0"/>
              </a:rPr>
              <a:t> yang </a:t>
            </a:r>
            <a:r>
              <a:rPr lang="en-US" sz="2800" dirty="0" err="1">
                <a:latin typeface="Agency FB" pitchFamily="34" charset="0"/>
              </a:rPr>
              <a:t>dibuat</a:t>
            </a:r>
            <a:r>
              <a:rPr lang="en-US" sz="2800" dirty="0">
                <a:latin typeface="Agency FB" pitchFamily="34" charset="0"/>
              </a:rPr>
              <a:t> </a:t>
            </a:r>
            <a:r>
              <a:rPr lang="en-US" sz="2800" dirty="0" err="1">
                <a:latin typeface="Agency FB" pitchFamily="34" charset="0"/>
              </a:rPr>
              <a:t>dengan</a:t>
            </a:r>
            <a:r>
              <a:rPr lang="en-US" sz="2800" dirty="0">
                <a:latin typeface="Agency FB" pitchFamily="34" charset="0"/>
              </a:rPr>
              <a:t> </a:t>
            </a:r>
            <a:r>
              <a:rPr lang="en-US" sz="2800" dirty="0" err="1">
                <a:latin typeface="Agency FB" pitchFamily="34" charset="0"/>
              </a:rPr>
              <a:t>instrumen</a:t>
            </a:r>
            <a:r>
              <a:rPr lang="en-US" sz="2800" dirty="0">
                <a:latin typeface="Agency FB" pitchFamily="34" charset="0"/>
              </a:rPr>
              <a:t> lain yang </a:t>
            </a:r>
            <a:r>
              <a:rPr lang="en-US" sz="2800" dirty="0" err="1">
                <a:latin typeface="Agency FB" pitchFamily="34" charset="0"/>
              </a:rPr>
              <a:t>mengukur</a:t>
            </a:r>
            <a:r>
              <a:rPr lang="en-US" sz="2800" dirty="0">
                <a:latin typeface="Agency FB" pitchFamily="34" charset="0"/>
              </a:rPr>
              <a:t> trait yang </a:t>
            </a:r>
            <a:r>
              <a:rPr lang="en-US" sz="2800" dirty="0" err="1">
                <a:latin typeface="Agency FB" pitchFamily="34" charset="0"/>
              </a:rPr>
              <a:t>sama</a:t>
            </a:r>
            <a:r>
              <a:rPr lang="en-US" sz="2800" dirty="0">
                <a:latin typeface="Agency FB" pitchFamily="34" charset="0"/>
              </a:rPr>
              <a:t> yang </a:t>
            </a:r>
            <a:r>
              <a:rPr lang="en-US" sz="2800" dirty="0" err="1">
                <a:latin typeface="Agency FB" pitchFamily="34" charset="0"/>
              </a:rPr>
              <a:t>sudah</a:t>
            </a:r>
            <a:r>
              <a:rPr lang="en-US" sz="2800" dirty="0">
                <a:latin typeface="Agency FB" pitchFamily="34" charset="0"/>
              </a:rPr>
              <a:t> </a:t>
            </a:r>
            <a:r>
              <a:rPr lang="en-US" sz="2800" dirty="0" err="1">
                <a:latin typeface="Agency FB" pitchFamily="34" charset="0"/>
              </a:rPr>
              <a:t>teruji</a:t>
            </a:r>
            <a:r>
              <a:rPr lang="en-US" sz="2800" dirty="0">
                <a:latin typeface="Agency FB" pitchFamily="34" charset="0"/>
              </a:rPr>
              <a:t> </a:t>
            </a:r>
            <a:r>
              <a:rPr lang="en-US" sz="2800" dirty="0" err="1">
                <a:latin typeface="Agency FB" pitchFamily="34" charset="0"/>
              </a:rPr>
              <a:t>kualitasnya</a:t>
            </a:r>
            <a:r>
              <a:rPr lang="en-US" sz="2800" dirty="0">
                <a:latin typeface="Agency FB" pitchFamily="34" charset="0"/>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305800" cy="6096000"/>
          </a:xfrm>
        </p:spPr>
        <p:txBody>
          <a:bodyPr rtlCol="0">
            <a:normAutofit fontScale="92500" lnSpcReduction="10000"/>
          </a:bodyPr>
          <a:lstStyle/>
          <a:p>
            <a:pPr marL="420624" indent="-384048" algn="just" eaLnBrk="1" fontAlgn="auto" hangingPunct="1">
              <a:spcAft>
                <a:spcPts val="0"/>
              </a:spcAft>
              <a:buFont typeface="Arial" pitchFamily="34" charset="0"/>
              <a:buChar char="•"/>
              <a:defRPr/>
            </a:pPr>
            <a:r>
              <a:rPr lang="en-US" dirty="0" err="1"/>
              <a:t>Pernyataan</a:t>
            </a:r>
            <a:r>
              <a:rPr lang="en-US" dirty="0"/>
              <a:t> yang </a:t>
            </a:r>
            <a:r>
              <a:rPr lang="en-US" dirty="0" err="1"/>
              <a:t>menyebutkan</a:t>
            </a:r>
            <a:r>
              <a:rPr lang="en-US" dirty="0"/>
              <a:t> </a:t>
            </a:r>
            <a:r>
              <a:rPr lang="en-US" dirty="0" err="1"/>
              <a:t>sebuah</a:t>
            </a:r>
            <a:r>
              <a:rPr lang="en-US" dirty="0"/>
              <a:t> </a:t>
            </a:r>
            <a:r>
              <a:rPr lang="en-US" dirty="0" err="1"/>
              <a:t>garis</a:t>
            </a:r>
            <a:r>
              <a:rPr lang="en-US" dirty="0"/>
              <a:t> </a:t>
            </a:r>
            <a:r>
              <a:rPr lang="en-US" dirty="0" err="1"/>
              <a:t>itu</a:t>
            </a:r>
            <a:r>
              <a:rPr lang="en-US" dirty="0"/>
              <a:t> </a:t>
            </a:r>
            <a:r>
              <a:rPr lang="en-US" dirty="0" err="1"/>
              <a:t>berukuran</a:t>
            </a:r>
            <a:r>
              <a:rPr lang="en-US" dirty="0"/>
              <a:t> </a:t>
            </a:r>
            <a:r>
              <a:rPr lang="en-US" dirty="0" err="1"/>
              <a:t>panjang</a:t>
            </a:r>
            <a:r>
              <a:rPr lang="en-US" dirty="0"/>
              <a:t> </a:t>
            </a:r>
            <a:r>
              <a:rPr lang="en-US" dirty="0" err="1"/>
              <a:t>akan</a:t>
            </a:r>
            <a:r>
              <a:rPr lang="en-US" dirty="0"/>
              <a:t> </a:t>
            </a:r>
            <a:r>
              <a:rPr lang="en-US" dirty="0" err="1"/>
              <a:t>memberikan</a:t>
            </a:r>
            <a:r>
              <a:rPr lang="en-US" dirty="0"/>
              <a:t> </a:t>
            </a:r>
            <a:r>
              <a:rPr lang="en-US" dirty="0" err="1"/>
              <a:t>kesan</a:t>
            </a:r>
            <a:r>
              <a:rPr lang="en-US" dirty="0"/>
              <a:t> yang </a:t>
            </a:r>
            <a:r>
              <a:rPr lang="en-US" dirty="0" err="1"/>
              <a:t>subyektif</a:t>
            </a:r>
            <a:r>
              <a:rPr lang="en-US" dirty="0"/>
              <a:t> </a:t>
            </a:r>
            <a:r>
              <a:rPr lang="en-US" dirty="0" err="1"/>
              <a:t>karena</a:t>
            </a:r>
            <a:r>
              <a:rPr lang="en-US" dirty="0"/>
              <a:t> </a:t>
            </a:r>
            <a:r>
              <a:rPr lang="en-US" dirty="0" err="1"/>
              <a:t>luasnya</a:t>
            </a:r>
            <a:r>
              <a:rPr lang="en-US" dirty="0"/>
              <a:t> </a:t>
            </a:r>
            <a:r>
              <a:rPr lang="en-US" dirty="0" err="1"/>
              <a:t>makna</a:t>
            </a:r>
            <a:r>
              <a:rPr lang="en-US" dirty="0"/>
              <a:t> </a:t>
            </a:r>
            <a:r>
              <a:rPr lang="en-US" dirty="0" err="1"/>
              <a:t>panjang</a:t>
            </a:r>
            <a:r>
              <a:rPr lang="en-US" dirty="0"/>
              <a:t>. </a:t>
            </a:r>
            <a:r>
              <a:rPr lang="en-US" dirty="0" err="1"/>
              <a:t>Akan</a:t>
            </a:r>
            <a:r>
              <a:rPr lang="en-US" dirty="0"/>
              <a:t> </a:t>
            </a:r>
            <a:r>
              <a:rPr lang="en-US" dirty="0" err="1"/>
              <a:t>tetapi</a:t>
            </a:r>
            <a:r>
              <a:rPr lang="en-US" dirty="0"/>
              <a:t> </a:t>
            </a:r>
            <a:r>
              <a:rPr lang="en-US" dirty="0" err="1"/>
              <a:t>jika</a:t>
            </a:r>
            <a:r>
              <a:rPr lang="en-US" dirty="0"/>
              <a:t> </a:t>
            </a:r>
            <a:r>
              <a:rPr lang="en-US" dirty="0" err="1"/>
              <a:t>dikatakan</a:t>
            </a:r>
            <a:r>
              <a:rPr lang="en-US" dirty="0"/>
              <a:t> </a:t>
            </a:r>
            <a:r>
              <a:rPr lang="en-US" dirty="0" err="1"/>
              <a:t>panjang</a:t>
            </a:r>
            <a:r>
              <a:rPr lang="en-US" dirty="0"/>
              <a:t> </a:t>
            </a:r>
            <a:r>
              <a:rPr lang="en-US" dirty="0" err="1"/>
              <a:t>garis</a:t>
            </a:r>
            <a:r>
              <a:rPr lang="en-US" dirty="0"/>
              <a:t> </a:t>
            </a:r>
            <a:r>
              <a:rPr lang="en-US" dirty="0" err="1"/>
              <a:t>tersebut</a:t>
            </a:r>
            <a:r>
              <a:rPr lang="en-US" dirty="0"/>
              <a:t> 20 cm, </a:t>
            </a:r>
            <a:r>
              <a:rPr lang="en-US" dirty="0" err="1"/>
              <a:t>maka</a:t>
            </a:r>
            <a:r>
              <a:rPr lang="en-US" dirty="0"/>
              <a:t> </a:t>
            </a:r>
            <a:r>
              <a:rPr lang="en-US" dirty="0" err="1"/>
              <a:t>angka</a:t>
            </a:r>
            <a:r>
              <a:rPr lang="en-US" dirty="0"/>
              <a:t> </a:t>
            </a:r>
            <a:r>
              <a:rPr lang="en-US" dirty="0" err="1"/>
              <a:t>tersebut</a:t>
            </a:r>
            <a:r>
              <a:rPr lang="en-US" dirty="0"/>
              <a:t> </a:t>
            </a:r>
            <a:r>
              <a:rPr lang="en-US" dirty="0" err="1"/>
              <a:t>akan</a:t>
            </a:r>
            <a:r>
              <a:rPr lang="en-US" dirty="0"/>
              <a:t> </a:t>
            </a:r>
            <a:r>
              <a:rPr lang="en-US" dirty="0" err="1"/>
              <a:t>memberikan</a:t>
            </a:r>
            <a:r>
              <a:rPr lang="en-US" dirty="0"/>
              <a:t> </a:t>
            </a:r>
            <a:r>
              <a:rPr lang="en-US" dirty="0" err="1"/>
              <a:t>gambaran</a:t>
            </a:r>
            <a:r>
              <a:rPr lang="en-US" dirty="0"/>
              <a:t> </a:t>
            </a:r>
            <a:r>
              <a:rPr lang="en-US" dirty="0" err="1"/>
              <a:t>kuantitatif</a:t>
            </a:r>
            <a:r>
              <a:rPr lang="en-US" dirty="0"/>
              <a:t> yang </a:t>
            </a:r>
            <a:r>
              <a:rPr lang="en-US" dirty="0" err="1"/>
              <a:t>lebih</a:t>
            </a:r>
            <a:r>
              <a:rPr lang="en-US" dirty="0"/>
              <a:t> </a:t>
            </a:r>
            <a:r>
              <a:rPr lang="en-US" dirty="0" err="1"/>
              <a:t>obyektif</a:t>
            </a:r>
            <a:r>
              <a:rPr lang="en-US" dirty="0"/>
              <a:t>, </a:t>
            </a:r>
            <a:r>
              <a:rPr lang="en-US" dirty="0" err="1"/>
              <a:t>dimana</a:t>
            </a:r>
            <a:r>
              <a:rPr lang="en-US" dirty="0"/>
              <a:t> </a:t>
            </a:r>
            <a:r>
              <a:rPr lang="en-US" dirty="0" err="1"/>
              <a:t>angka</a:t>
            </a:r>
            <a:r>
              <a:rPr lang="en-US" dirty="0"/>
              <a:t> 20 cm </a:t>
            </a:r>
            <a:r>
              <a:rPr lang="en-US" dirty="0" err="1"/>
              <a:t>ini</a:t>
            </a:r>
            <a:r>
              <a:rPr lang="en-US" dirty="0"/>
              <a:t> </a:t>
            </a:r>
            <a:r>
              <a:rPr lang="en-US" dirty="0" err="1"/>
              <a:t>berada</a:t>
            </a:r>
            <a:r>
              <a:rPr lang="en-US" dirty="0"/>
              <a:t> </a:t>
            </a:r>
            <a:r>
              <a:rPr lang="en-US" dirty="0" err="1"/>
              <a:t>pada</a:t>
            </a:r>
            <a:r>
              <a:rPr lang="en-US" dirty="0"/>
              <a:t> </a:t>
            </a:r>
            <a:r>
              <a:rPr lang="en-US" dirty="0" err="1"/>
              <a:t>suatu</a:t>
            </a:r>
            <a:r>
              <a:rPr lang="en-US" dirty="0"/>
              <a:t> </a:t>
            </a:r>
            <a:r>
              <a:rPr lang="en-US" dirty="0" err="1"/>
              <a:t>kontinum</a:t>
            </a:r>
            <a:r>
              <a:rPr lang="en-US" dirty="0"/>
              <a:t> </a:t>
            </a:r>
            <a:r>
              <a:rPr lang="en-US" dirty="0" err="1"/>
              <a:t>panjang</a:t>
            </a:r>
            <a:r>
              <a:rPr lang="en-US" dirty="0"/>
              <a:t>. </a:t>
            </a:r>
          </a:p>
          <a:p>
            <a:pPr marL="420624" indent="-384048" algn="just" eaLnBrk="1" fontAlgn="auto" hangingPunct="1">
              <a:spcAft>
                <a:spcPts val="0"/>
              </a:spcAft>
              <a:buFont typeface="Arial" pitchFamily="34" charset="0"/>
              <a:buChar char="•"/>
              <a:defRPr/>
            </a:pPr>
            <a:r>
              <a:rPr lang="en-US" dirty="0"/>
              <a:t>Kita </a:t>
            </a:r>
            <a:r>
              <a:rPr lang="en-US" dirty="0" err="1"/>
              <a:t>mungkin</a:t>
            </a:r>
            <a:r>
              <a:rPr lang="en-US" dirty="0"/>
              <a:t> </a:t>
            </a:r>
            <a:r>
              <a:rPr lang="en-US" dirty="0" err="1"/>
              <a:t>masih</a:t>
            </a:r>
            <a:r>
              <a:rPr lang="en-US" dirty="0"/>
              <a:t> </a:t>
            </a:r>
            <a:r>
              <a:rPr lang="en-US" dirty="0" err="1"/>
              <a:t>ragu</a:t>
            </a:r>
            <a:r>
              <a:rPr lang="en-US" dirty="0"/>
              <a:t> </a:t>
            </a:r>
            <a:r>
              <a:rPr lang="en-US" dirty="0" err="1"/>
              <a:t>jika</a:t>
            </a:r>
            <a:r>
              <a:rPr lang="en-US" dirty="0"/>
              <a:t> </a:t>
            </a:r>
            <a:r>
              <a:rPr lang="en-US" dirty="0" err="1"/>
              <a:t>seseorang</a:t>
            </a:r>
            <a:r>
              <a:rPr lang="en-US" dirty="0"/>
              <a:t> </a:t>
            </a:r>
            <a:r>
              <a:rPr lang="en-US" dirty="0" err="1"/>
              <a:t>mengatakan</a:t>
            </a:r>
            <a:r>
              <a:rPr lang="en-US" dirty="0"/>
              <a:t> </a:t>
            </a:r>
            <a:r>
              <a:rPr lang="en-US" dirty="0" err="1"/>
              <a:t>si</a:t>
            </a:r>
            <a:r>
              <a:rPr lang="en-US" dirty="0"/>
              <a:t> A </a:t>
            </a:r>
            <a:r>
              <a:rPr lang="en-US" dirty="0" err="1"/>
              <a:t>itu</a:t>
            </a:r>
            <a:r>
              <a:rPr lang="en-US" dirty="0"/>
              <a:t> </a:t>
            </a:r>
            <a:r>
              <a:rPr lang="en-US" dirty="0" err="1"/>
              <a:t>tinggi</a:t>
            </a:r>
            <a:r>
              <a:rPr lang="en-US" dirty="0"/>
              <a:t>, </a:t>
            </a:r>
            <a:r>
              <a:rPr lang="en-US" dirty="0" err="1"/>
              <a:t>hal</a:t>
            </a:r>
            <a:r>
              <a:rPr lang="en-US" dirty="0"/>
              <a:t> </a:t>
            </a:r>
            <a:r>
              <a:rPr lang="en-US" dirty="0" err="1"/>
              <a:t>ini</a:t>
            </a:r>
            <a:r>
              <a:rPr lang="en-US" dirty="0"/>
              <a:t> </a:t>
            </a:r>
            <a:r>
              <a:rPr lang="en-US" dirty="0" err="1"/>
              <a:t>dimungkinkan</a:t>
            </a:r>
            <a:r>
              <a:rPr lang="en-US" dirty="0"/>
              <a:t> </a:t>
            </a:r>
            <a:r>
              <a:rPr lang="en-US" dirty="0" err="1"/>
              <a:t>karena</a:t>
            </a:r>
            <a:r>
              <a:rPr lang="en-US" dirty="0"/>
              <a:t> </a:t>
            </a:r>
            <a:r>
              <a:rPr lang="en-US" dirty="0" err="1"/>
              <a:t>kita</a:t>
            </a:r>
            <a:r>
              <a:rPr lang="en-US" dirty="0"/>
              <a:t> </a:t>
            </a:r>
            <a:r>
              <a:rPr lang="en-US" dirty="0" err="1"/>
              <a:t>masih</a:t>
            </a:r>
            <a:r>
              <a:rPr lang="en-US" dirty="0"/>
              <a:t> </a:t>
            </a:r>
            <a:r>
              <a:rPr lang="en-US" dirty="0" err="1"/>
              <a:t>mempersepsikan</a:t>
            </a:r>
            <a:r>
              <a:rPr lang="en-US" dirty="0"/>
              <a:t> </a:t>
            </a:r>
            <a:r>
              <a:rPr lang="en-US" dirty="0" err="1"/>
              <a:t>secara</a:t>
            </a:r>
            <a:r>
              <a:rPr lang="en-US" dirty="0"/>
              <a:t> </a:t>
            </a:r>
            <a:r>
              <a:rPr lang="en-US" dirty="0" err="1"/>
              <a:t>luas</a:t>
            </a:r>
            <a:r>
              <a:rPr lang="en-US" dirty="0"/>
              <a:t> </a:t>
            </a:r>
            <a:r>
              <a:rPr lang="en-US" dirty="0" err="1"/>
              <a:t>arti</a:t>
            </a:r>
            <a:r>
              <a:rPr lang="en-US" dirty="0"/>
              <a:t> </a:t>
            </a:r>
            <a:r>
              <a:rPr lang="en-US" dirty="0" err="1"/>
              <a:t>tinggi</a:t>
            </a:r>
            <a:r>
              <a:rPr lang="en-US" dirty="0"/>
              <a:t>, lain </a:t>
            </a:r>
            <a:r>
              <a:rPr lang="en-US" dirty="0" err="1"/>
              <a:t>halnya</a:t>
            </a:r>
            <a:r>
              <a:rPr lang="en-US" dirty="0"/>
              <a:t> </a:t>
            </a:r>
            <a:r>
              <a:rPr lang="en-US" dirty="0" err="1"/>
              <a:t>jika</a:t>
            </a:r>
            <a:r>
              <a:rPr lang="en-US" dirty="0"/>
              <a:t> </a:t>
            </a:r>
            <a:r>
              <a:rPr lang="en-US" dirty="0" err="1"/>
              <a:t>dikatakan</a:t>
            </a:r>
            <a:r>
              <a:rPr lang="en-US" dirty="0"/>
              <a:t> </a:t>
            </a:r>
            <a:r>
              <a:rPr lang="en-US" dirty="0" err="1"/>
              <a:t>tinggi</a:t>
            </a:r>
            <a:r>
              <a:rPr lang="en-US" dirty="0"/>
              <a:t> </a:t>
            </a:r>
            <a:r>
              <a:rPr lang="en-US" dirty="0" err="1"/>
              <a:t>si</a:t>
            </a:r>
            <a:r>
              <a:rPr lang="en-US" dirty="0"/>
              <a:t> A </a:t>
            </a:r>
            <a:r>
              <a:rPr lang="en-US" dirty="0" err="1"/>
              <a:t>itu</a:t>
            </a:r>
            <a:r>
              <a:rPr lang="en-US" dirty="0"/>
              <a:t> 180 cm, </a:t>
            </a:r>
            <a:r>
              <a:rPr lang="en-US" dirty="0" err="1"/>
              <a:t>anda</a:t>
            </a:r>
            <a:r>
              <a:rPr lang="en-US" dirty="0"/>
              <a:t> </a:t>
            </a:r>
            <a:r>
              <a:rPr lang="en-US" dirty="0" err="1"/>
              <a:t>akan</a:t>
            </a:r>
            <a:r>
              <a:rPr lang="en-US" dirty="0"/>
              <a:t> </a:t>
            </a:r>
            <a:r>
              <a:rPr lang="en-US" dirty="0" err="1"/>
              <a:t>yakin</a:t>
            </a:r>
            <a:r>
              <a:rPr lang="en-US" dirty="0"/>
              <a:t> </a:t>
            </a:r>
            <a:r>
              <a:rPr lang="en-US" dirty="0" err="1"/>
              <a:t>bahwa</a:t>
            </a:r>
            <a:r>
              <a:rPr lang="en-US" dirty="0"/>
              <a:t> </a:t>
            </a:r>
            <a:r>
              <a:rPr lang="en-US" dirty="0" err="1"/>
              <a:t>si</a:t>
            </a:r>
            <a:r>
              <a:rPr lang="en-US" dirty="0"/>
              <a:t> A </a:t>
            </a:r>
            <a:r>
              <a:rPr lang="en-US" dirty="0" err="1"/>
              <a:t>itu</a:t>
            </a:r>
            <a:r>
              <a:rPr lang="en-US" dirty="0"/>
              <a:t> </a:t>
            </a:r>
            <a:r>
              <a:rPr lang="en-US" dirty="0" err="1"/>
              <a:t>tinggi</a:t>
            </a:r>
            <a:r>
              <a:rPr lang="en-US" dirty="0"/>
              <a:t> </a:t>
            </a:r>
            <a:r>
              <a:rPr lang="en-US" dirty="0" err="1"/>
              <a:t>meskipun</a:t>
            </a:r>
            <a:r>
              <a:rPr lang="en-US" dirty="0"/>
              <a:t> </a:t>
            </a:r>
            <a:r>
              <a:rPr lang="en-US" dirty="0" err="1"/>
              <a:t>anda</a:t>
            </a:r>
            <a:r>
              <a:rPr lang="en-US" dirty="0"/>
              <a:t> </a:t>
            </a:r>
            <a:r>
              <a:rPr lang="en-US" dirty="0" err="1"/>
              <a:t>belum</a:t>
            </a:r>
            <a:r>
              <a:rPr lang="en-US" dirty="0"/>
              <a:t> </a:t>
            </a:r>
            <a:r>
              <a:rPr lang="en-US" dirty="0" err="1"/>
              <a:t>pernah</a:t>
            </a:r>
            <a:r>
              <a:rPr lang="en-US" dirty="0"/>
              <a:t> </a:t>
            </a:r>
            <a:r>
              <a:rPr lang="en-US" dirty="0" err="1"/>
              <a:t>melihat</a:t>
            </a:r>
            <a:r>
              <a:rPr lang="en-US" dirty="0"/>
              <a:t> </a:t>
            </a:r>
            <a:r>
              <a:rPr lang="en-US" dirty="0" err="1"/>
              <a:t>si</a:t>
            </a:r>
            <a:r>
              <a:rPr lang="en-US" dirty="0"/>
              <a:t> A </a:t>
            </a:r>
            <a:r>
              <a:rPr lang="en-US" dirty="0" err="1"/>
              <a:t>sekalipun</a:t>
            </a:r>
            <a:r>
              <a:rPr lang="en-US" dirty="0"/>
              <a:t>.</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640494768"/>
              </p:ext>
            </p:extLst>
          </p:nvPr>
        </p:nvGraphicFramePr>
        <p:xfrm>
          <a:off x="1143000" y="1905000"/>
          <a:ext cx="6857999" cy="3402788"/>
        </p:xfrm>
        <a:graphic>
          <a:graphicData uri="http://schemas.openxmlformats.org/drawingml/2006/table">
            <a:tbl>
              <a:tblPr>
                <a:tableStyleId>{35758FB7-9AC5-4552-8A53-C91805E547FA}</a:tableStyleId>
              </a:tblPr>
              <a:tblGrid>
                <a:gridCol w="702450">
                  <a:extLst>
                    <a:ext uri="{9D8B030D-6E8A-4147-A177-3AD203B41FA5}">
                      <a16:colId xmlns:a16="http://schemas.microsoft.com/office/drawing/2014/main" val="20000"/>
                    </a:ext>
                  </a:extLst>
                </a:gridCol>
                <a:gridCol w="3167532">
                  <a:extLst>
                    <a:ext uri="{9D8B030D-6E8A-4147-A177-3AD203B41FA5}">
                      <a16:colId xmlns:a16="http://schemas.microsoft.com/office/drawing/2014/main" val="20001"/>
                    </a:ext>
                  </a:extLst>
                </a:gridCol>
                <a:gridCol w="2051417">
                  <a:extLst>
                    <a:ext uri="{9D8B030D-6E8A-4147-A177-3AD203B41FA5}">
                      <a16:colId xmlns:a16="http://schemas.microsoft.com/office/drawing/2014/main" val="20002"/>
                    </a:ext>
                  </a:extLst>
                </a:gridCol>
                <a:gridCol w="936600">
                  <a:extLst>
                    <a:ext uri="{9D8B030D-6E8A-4147-A177-3AD203B41FA5}">
                      <a16:colId xmlns:a16="http://schemas.microsoft.com/office/drawing/2014/main" val="20003"/>
                    </a:ext>
                  </a:extLst>
                </a:gridCol>
              </a:tblGrid>
              <a:tr h="538642">
                <a:tc>
                  <a:txBody>
                    <a:bodyPr/>
                    <a:lstStyle/>
                    <a:p>
                      <a:pPr marL="0" marR="0" algn="ctr">
                        <a:lnSpc>
                          <a:spcPct val="150000"/>
                        </a:lnSpc>
                        <a:spcBef>
                          <a:spcPts val="0"/>
                        </a:spcBef>
                        <a:spcAft>
                          <a:spcPts val="0"/>
                        </a:spcAft>
                      </a:pPr>
                      <a:r>
                        <a:rPr lang="en-US" sz="2400" dirty="0"/>
                        <a:t>No</a:t>
                      </a:r>
                      <a:endParaRPr lang="en-US" sz="2400" dirty="0">
                        <a:solidFill>
                          <a:schemeClr val="tx1"/>
                        </a:solidFill>
                        <a:latin typeface="Times New Roman"/>
                        <a:ea typeface="Times New Roman"/>
                        <a:cs typeface="Times New Roman"/>
                      </a:endParaRPr>
                    </a:p>
                  </a:txBody>
                  <a:tcPr marL="68580" marR="68580" marT="0" marB="0" anchor="ctr"/>
                </a:tc>
                <a:tc>
                  <a:txBody>
                    <a:bodyPr/>
                    <a:lstStyle/>
                    <a:p>
                      <a:pPr marL="0" marR="0" algn="ctr">
                        <a:lnSpc>
                          <a:spcPct val="150000"/>
                        </a:lnSpc>
                        <a:spcBef>
                          <a:spcPts val="0"/>
                        </a:spcBef>
                        <a:spcAft>
                          <a:spcPts val="0"/>
                        </a:spcAft>
                      </a:pPr>
                      <a:r>
                        <a:rPr lang="en-US" sz="2400"/>
                        <a:t>Dimensi</a:t>
                      </a:r>
                      <a:endParaRPr lang="en-US" sz="2400">
                        <a:solidFill>
                          <a:schemeClr val="tx1"/>
                        </a:solidFill>
                        <a:latin typeface="Times New Roman"/>
                        <a:ea typeface="Times New Roman"/>
                        <a:cs typeface="Times New Roman"/>
                      </a:endParaRPr>
                    </a:p>
                  </a:txBody>
                  <a:tcPr marL="68580" marR="68580" marT="0" marB="0"/>
                </a:tc>
                <a:tc>
                  <a:txBody>
                    <a:bodyPr/>
                    <a:lstStyle/>
                    <a:p>
                      <a:pPr marL="0" marR="0" algn="ctr">
                        <a:lnSpc>
                          <a:spcPct val="150000"/>
                        </a:lnSpc>
                        <a:spcBef>
                          <a:spcPts val="0"/>
                        </a:spcBef>
                        <a:spcAft>
                          <a:spcPts val="0"/>
                        </a:spcAft>
                      </a:pPr>
                      <a:r>
                        <a:rPr lang="en-US" sz="2400"/>
                        <a:t>No Item</a:t>
                      </a:r>
                      <a:endParaRPr lang="en-US" sz="2400">
                        <a:solidFill>
                          <a:schemeClr val="tx1"/>
                        </a:solidFill>
                        <a:latin typeface="Times New Roman"/>
                        <a:ea typeface="Times New Roman"/>
                        <a:cs typeface="Times New Roman"/>
                      </a:endParaRPr>
                    </a:p>
                  </a:txBody>
                  <a:tcPr marL="68580" marR="68580" marT="0" marB="0" anchor="ctr"/>
                </a:tc>
                <a:tc>
                  <a:txBody>
                    <a:bodyPr/>
                    <a:lstStyle/>
                    <a:p>
                      <a:pPr marL="0" marR="0" algn="ctr">
                        <a:lnSpc>
                          <a:spcPct val="150000"/>
                        </a:lnSpc>
                        <a:spcBef>
                          <a:spcPts val="0"/>
                        </a:spcBef>
                        <a:spcAft>
                          <a:spcPts val="0"/>
                        </a:spcAft>
                      </a:pPr>
                      <a:r>
                        <a:rPr lang="en-US" sz="2400"/>
                        <a:t>Jml</a:t>
                      </a:r>
                      <a:endParaRPr lang="en-US" sz="2400">
                        <a:solidFill>
                          <a:schemeClr val="tx1"/>
                        </a:solidFill>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0"/>
                  </a:ext>
                </a:extLst>
              </a:tr>
              <a:tr h="718190">
                <a:tc>
                  <a:txBody>
                    <a:bodyPr/>
                    <a:lstStyle/>
                    <a:p>
                      <a:pPr marL="0" marR="0" algn="ctr">
                        <a:spcBef>
                          <a:spcPts val="0"/>
                        </a:spcBef>
                        <a:spcAft>
                          <a:spcPts val="0"/>
                        </a:spcAft>
                      </a:pPr>
                      <a:r>
                        <a:rPr lang="en-US" sz="2400"/>
                        <a:t>1</a:t>
                      </a:r>
                      <a:endParaRPr lang="en-US" sz="2400">
                        <a:solidFill>
                          <a:schemeClr val="tx1"/>
                        </a:solidFill>
                        <a:latin typeface="Times New Roman"/>
                        <a:ea typeface="Times New Roman"/>
                        <a:cs typeface="Times New Roman"/>
                      </a:endParaRPr>
                    </a:p>
                  </a:txBody>
                  <a:tcPr marL="68580" marR="68580" marT="0" marB="0" anchor="ctr"/>
                </a:tc>
                <a:tc>
                  <a:txBody>
                    <a:bodyPr/>
                    <a:lstStyle/>
                    <a:p>
                      <a:pPr marL="0" marR="0">
                        <a:spcBef>
                          <a:spcPts val="0"/>
                        </a:spcBef>
                        <a:spcAft>
                          <a:spcPts val="0"/>
                        </a:spcAft>
                        <a:tabLst>
                          <a:tab pos="2743200" algn="ctr"/>
                          <a:tab pos="5486400" algn="r"/>
                          <a:tab pos="457200" algn="l"/>
                        </a:tabLst>
                      </a:pPr>
                      <a:r>
                        <a:rPr lang="en-US" sz="2400" dirty="0"/>
                        <a:t>Mastery Goal Orientation</a:t>
                      </a:r>
                      <a:endParaRPr lang="en-US" sz="2400" dirty="0">
                        <a:solidFill>
                          <a:schemeClr val="tx1"/>
                        </a:solidFill>
                        <a:latin typeface="Times New Roman"/>
                        <a:ea typeface="Times New Roman"/>
                        <a:cs typeface="Times New Roman"/>
                      </a:endParaRPr>
                    </a:p>
                  </a:txBody>
                  <a:tcPr marL="68580" marR="68580" marT="0" marB="0"/>
                </a:tc>
                <a:tc>
                  <a:txBody>
                    <a:bodyPr/>
                    <a:lstStyle/>
                    <a:p>
                      <a:pPr marL="0" marR="0" algn="ctr">
                        <a:spcBef>
                          <a:spcPts val="0"/>
                        </a:spcBef>
                        <a:spcAft>
                          <a:spcPts val="0"/>
                        </a:spcAft>
                      </a:pPr>
                      <a:r>
                        <a:rPr lang="en-US" sz="2400"/>
                        <a:t>1,2,3</a:t>
                      </a:r>
                      <a:endParaRPr lang="en-US" sz="2400">
                        <a:solidFill>
                          <a:schemeClr val="tx1"/>
                        </a:solidFill>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2400"/>
                        <a:t>3</a:t>
                      </a:r>
                      <a:endParaRPr lang="en-US" sz="2400">
                        <a:solidFill>
                          <a:schemeClr val="tx1"/>
                        </a:solidFill>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1"/>
                  </a:ext>
                </a:extLst>
              </a:tr>
              <a:tr h="718190">
                <a:tc>
                  <a:txBody>
                    <a:bodyPr/>
                    <a:lstStyle/>
                    <a:p>
                      <a:pPr marL="0" marR="0" algn="ctr">
                        <a:spcBef>
                          <a:spcPts val="0"/>
                        </a:spcBef>
                        <a:spcAft>
                          <a:spcPts val="0"/>
                        </a:spcAft>
                      </a:pPr>
                      <a:r>
                        <a:rPr lang="en-US" sz="2400"/>
                        <a:t>2</a:t>
                      </a:r>
                      <a:endParaRPr lang="en-US" sz="2400">
                        <a:solidFill>
                          <a:schemeClr val="tx1"/>
                        </a:solidFill>
                        <a:latin typeface="Times New Roman"/>
                        <a:ea typeface="Times New Roman"/>
                        <a:cs typeface="Times New Roman"/>
                      </a:endParaRPr>
                    </a:p>
                  </a:txBody>
                  <a:tcPr marL="68580" marR="68580" marT="0" marB="0" anchor="ctr"/>
                </a:tc>
                <a:tc>
                  <a:txBody>
                    <a:bodyPr/>
                    <a:lstStyle/>
                    <a:p>
                      <a:pPr marL="0" marR="0">
                        <a:spcBef>
                          <a:spcPts val="0"/>
                        </a:spcBef>
                        <a:spcAft>
                          <a:spcPts val="0"/>
                        </a:spcAft>
                      </a:pPr>
                      <a:r>
                        <a:rPr lang="en-US" sz="2400"/>
                        <a:t>Performance Goal Orientation</a:t>
                      </a:r>
                      <a:endParaRPr lang="en-US" sz="2400">
                        <a:solidFill>
                          <a:schemeClr val="tx1"/>
                        </a:solidFill>
                        <a:latin typeface="Times New Roman"/>
                        <a:ea typeface="Times New Roman"/>
                        <a:cs typeface="Times New Roman"/>
                      </a:endParaRPr>
                    </a:p>
                  </a:txBody>
                  <a:tcPr marL="68580" marR="68580" marT="0" marB="0"/>
                </a:tc>
                <a:tc>
                  <a:txBody>
                    <a:bodyPr/>
                    <a:lstStyle/>
                    <a:p>
                      <a:pPr marL="0" marR="0" algn="ctr">
                        <a:spcBef>
                          <a:spcPts val="0"/>
                        </a:spcBef>
                        <a:spcAft>
                          <a:spcPts val="0"/>
                        </a:spcAft>
                      </a:pPr>
                      <a:r>
                        <a:rPr lang="en-US" sz="2400" dirty="0"/>
                        <a:t>4,5,6</a:t>
                      </a:r>
                      <a:endParaRPr lang="en-US" sz="2400" dirty="0">
                        <a:solidFill>
                          <a:schemeClr val="tx1"/>
                        </a:solidFill>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2400" dirty="0"/>
                        <a:t>3</a:t>
                      </a:r>
                      <a:endParaRPr lang="en-US" sz="2400" dirty="0">
                        <a:solidFill>
                          <a:schemeClr val="tx1"/>
                        </a:solidFill>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2"/>
                  </a:ext>
                </a:extLst>
              </a:tr>
              <a:tr h="718190">
                <a:tc>
                  <a:txBody>
                    <a:bodyPr/>
                    <a:lstStyle/>
                    <a:p>
                      <a:pPr marL="0" marR="0" algn="ctr">
                        <a:spcBef>
                          <a:spcPts val="0"/>
                        </a:spcBef>
                        <a:spcAft>
                          <a:spcPts val="0"/>
                        </a:spcAft>
                      </a:pPr>
                      <a:r>
                        <a:rPr lang="en-US" sz="2400" dirty="0"/>
                        <a:t>3</a:t>
                      </a:r>
                      <a:endParaRPr lang="en-US" sz="2400" dirty="0">
                        <a:solidFill>
                          <a:schemeClr val="tx1"/>
                        </a:solidFill>
                        <a:latin typeface="Times New Roman"/>
                        <a:ea typeface="Times New Roman"/>
                        <a:cs typeface="Times New Roman"/>
                      </a:endParaRPr>
                    </a:p>
                  </a:txBody>
                  <a:tcPr marL="68580" marR="68580" marT="0" marB="0" anchor="ctr"/>
                </a:tc>
                <a:tc>
                  <a:txBody>
                    <a:bodyPr/>
                    <a:lstStyle/>
                    <a:p>
                      <a:pPr marL="0" marR="0">
                        <a:spcBef>
                          <a:spcPts val="0"/>
                        </a:spcBef>
                        <a:spcAft>
                          <a:spcPts val="0"/>
                        </a:spcAft>
                      </a:pPr>
                      <a:r>
                        <a:rPr lang="en-US" sz="2400" dirty="0"/>
                        <a:t>Work Avoidance Orientation</a:t>
                      </a:r>
                      <a:endParaRPr lang="en-US" sz="2400" dirty="0">
                        <a:solidFill>
                          <a:schemeClr val="tx1"/>
                        </a:solidFill>
                        <a:latin typeface="Times New Roman"/>
                        <a:ea typeface="Times New Roman"/>
                        <a:cs typeface="Times New Roman"/>
                      </a:endParaRPr>
                    </a:p>
                  </a:txBody>
                  <a:tcPr marL="68580" marR="68580" marT="0" marB="0"/>
                </a:tc>
                <a:tc>
                  <a:txBody>
                    <a:bodyPr/>
                    <a:lstStyle/>
                    <a:p>
                      <a:pPr marL="0" marR="0" algn="ctr">
                        <a:spcBef>
                          <a:spcPts val="0"/>
                        </a:spcBef>
                        <a:spcAft>
                          <a:spcPts val="0"/>
                        </a:spcAft>
                      </a:pPr>
                      <a:r>
                        <a:rPr lang="en-US" sz="2400"/>
                        <a:t>7,8,9</a:t>
                      </a:r>
                      <a:endParaRPr lang="en-US" sz="2400">
                        <a:solidFill>
                          <a:schemeClr val="tx1"/>
                        </a:solidFill>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2400"/>
                        <a:t>3</a:t>
                      </a:r>
                      <a:endParaRPr lang="en-US" sz="2400">
                        <a:solidFill>
                          <a:schemeClr val="tx1"/>
                        </a:solidFill>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3"/>
                  </a:ext>
                </a:extLst>
              </a:tr>
              <a:tr h="659588">
                <a:tc>
                  <a:txBody>
                    <a:bodyPr/>
                    <a:lstStyle/>
                    <a:p>
                      <a:pPr marL="0" marR="0">
                        <a:spcBef>
                          <a:spcPts val="0"/>
                        </a:spcBef>
                        <a:spcAft>
                          <a:spcPts val="0"/>
                        </a:spcAft>
                      </a:pPr>
                      <a:endParaRPr lang="en-US" sz="2400">
                        <a:solidFill>
                          <a:schemeClr val="tx1"/>
                        </a:solidFill>
                        <a:latin typeface="Times New Roman"/>
                        <a:ea typeface="Times New Roman"/>
                        <a:cs typeface="Times New Roman"/>
                      </a:endParaRPr>
                    </a:p>
                  </a:txBody>
                  <a:tcPr marL="68580" marR="68580" marT="0" marB="0"/>
                </a:tc>
                <a:tc>
                  <a:txBody>
                    <a:bodyPr/>
                    <a:lstStyle/>
                    <a:p>
                      <a:pPr marL="0" marR="0">
                        <a:spcBef>
                          <a:spcPts val="0"/>
                        </a:spcBef>
                        <a:spcAft>
                          <a:spcPts val="0"/>
                        </a:spcAft>
                      </a:pPr>
                      <a:r>
                        <a:rPr lang="en-US" sz="2400"/>
                        <a:t>Total Item</a:t>
                      </a:r>
                      <a:endParaRPr lang="en-US" sz="2400">
                        <a:solidFill>
                          <a:schemeClr val="tx1"/>
                        </a:solidFill>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endParaRPr lang="en-US" sz="2400">
                        <a:solidFill>
                          <a:schemeClr val="tx1"/>
                        </a:solidFill>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2400" dirty="0"/>
                        <a:t>9</a:t>
                      </a:r>
                      <a:endParaRPr lang="en-US" sz="2400" dirty="0">
                        <a:solidFill>
                          <a:schemeClr val="tx1"/>
                        </a:solidFill>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4"/>
                  </a:ext>
                </a:extLst>
              </a:tr>
            </a:tbl>
          </a:graphicData>
        </a:graphic>
      </p:graphicFrame>
      <p:sp>
        <p:nvSpPr>
          <p:cNvPr id="118818" name="Rectangle 1"/>
          <p:cNvSpPr>
            <a:spLocks noChangeArrowheads="1"/>
          </p:cNvSpPr>
          <p:nvPr/>
        </p:nvSpPr>
        <p:spPr bwMode="auto">
          <a:xfrm>
            <a:off x="1371600" y="533400"/>
            <a:ext cx="6122988" cy="1177925"/>
          </a:xfrm>
          <a:prstGeom prst="rect">
            <a:avLst/>
          </a:prstGeom>
          <a:noFill/>
          <a:ln w="9525">
            <a:noFill/>
            <a:miter lim="800000"/>
            <a:headEnd/>
            <a:tailEnd/>
          </a:ln>
        </p:spPr>
        <p:txBody>
          <a:bodyPr wrap="none" lIns="0" tIns="0" rIns="0" bIns="38088" anchor="ctr">
            <a:spAutoFit/>
          </a:bodyPr>
          <a:lstStyle/>
          <a:p>
            <a:pPr algn="ctr">
              <a:tabLst>
                <a:tab pos="457200" algn="r"/>
                <a:tab pos="2743200" algn="ctr"/>
                <a:tab pos="5486400" algn="r"/>
              </a:tabLst>
            </a:pPr>
            <a:r>
              <a:rPr lang="en-US" sz="2800" b="1" dirty="0">
                <a:latin typeface="Times New Roman" pitchFamily="18" charset="0"/>
                <a:cs typeface="Times New Roman" pitchFamily="18" charset="0"/>
              </a:rPr>
              <a:t>Kisi-Kisi </a:t>
            </a:r>
          </a:p>
          <a:p>
            <a:pPr algn="ctr">
              <a:tabLst>
                <a:tab pos="457200" algn="r"/>
                <a:tab pos="2743200" algn="ctr"/>
                <a:tab pos="5486400" algn="r"/>
              </a:tabLst>
            </a:pPr>
            <a:r>
              <a:rPr lang="en-US" sz="2800" b="1" dirty="0" err="1">
                <a:latin typeface="Times New Roman" pitchFamily="18" charset="0"/>
                <a:cs typeface="Times New Roman" pitchFamily="18" charset="0"/>
              </a:rPr>
              <a:t>Skala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Strategi</a:t>
            </a:r>
            <a:r>
              <a:rPr lang="en-US" sz="2800" b="1" dirty="0">
                <a:latin typeface="Times New Roman" pitchFamily="18" charset="0"/>
                <a:cs typeface="Times New Roman" pitchFamily="18" charset="0"/>
              </a:rPr>
              <a:t> </a:t>
            </a:r>
            <a:r>
              <a:rPr lang="en-US" sz="2800" b="1" i="1" dirty="0">
                <a:latin typeface="Times New Roman" pitchFamily="18" charset="0"/>
                <a:cs typeface="Times New Roman" pitchFamily="18" charset="0"/>
              </a:rPr>
              <a:t>Multiple Goal Orientation</a:t>
            </a:r>
            <a:endParaRPr lang="en-US" sz="2800" b="1" i="1" dirty="0"/>
          </a:p>
          <a:p>
            <a:pPr algn="ctr" eaLnBrk="0" hangingPunct="0">
              <a:tabLst>
                <a:tab pos="457200" algn="r"/>
                <a:tab pos="2743200" algn="ctr"/>
                <a:tab pos="5486400" algn="r"/>
              </a:tabLst>
            </a:pPr>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1"/>
          <p:cNvSpPr>
            <a:spLocks noChangeArrowheads="1"/>
          </p:cNvSpPr>
          <p:nvPr/>
        </p:nvSpPr>
        <p:spPr bwMode="auto">
          <a:xfrm>
            <a:off x="2362200" y="533400"/>
            <a:ext cx="3919538" cy="1177925"/>
          </a:xfrm>
          <a:prstGeom prst="rect">
            <a:avLst/>
          </a:prstGeom>
          <a:noFill/>
          <a:ln w="9525">
            <a:noFill/>
            <a:miter lim="800000"/>
            <a:headEnd/>
            <a:tailEnd/>
          </a:ln>
        </p:spPr>
        <p:txBody>
          <a:bodyPr wrap="none" lIns="0" tIns="0" rIns="0" bIns="38088" anchor="ctr">
            <a:spAutoFit/>
          </a:bodyPr>
          <a:lstStyle/>
          <a:p>
            <a:pPr algn="ctr">
              <a:tabLst>
                <a:tab pos="457200" algn="r"/>
                <a:tab pos="2743200" algn="ctr"/>
                <a:tab pos="5486400" algn="r"/>
              </a:tabLst>
            </a:pPr>
            <a:r>
              <a:rPr lang="en-US" sz="2800" b="1">
                <a:latin typeface="Times New Roman" pitchFamily="18" charset="0"/>
                <a:cs typeface="Times New Roman" pitchFamily="18" charset="0"/>
              </a:rPr>
              <a:t>Kisi-Kisi </a:t>
            </a:r>
          </a:p>
          <a:p>
            <a:pPr algn="ctr">
              <a:tabLst>
                <a:tab pos="457200" algn="r"/>
                <a:tab pos="2743200" algn="ctr"/>
                <a:tab pos="5486400" algn="r"/>
              </a:tabLst>
            </a:pPr>
            <a:r>
              <a:rPr lang="en-US" sz="2800" b="1">
                <a:latin typeface="Times New Roman" pitchFamily="18" charset="0"/>
                <a:cs typeface="Times New Roman" pitchFamily="18" charset="0"/>
              </a:rPr>
              <a:t>Skala Strategi </a:t>
            </a:r>
            <a:r>
              <a:rPr lang="en-US" sz="2800" b="1" i="1">
                <a:latin typeface="Times New Roman" pitchFamily="18" charset="0"/>
                <a:cs typeface="Times New Roman" pitchFamily="18" charset="0"/>
              </a:rPr>
              <a:t>Efikasi diri</a:t>
            </a:r>
            <a:endParaRPr lang="en-US" sz="2800" b="1" i="1"/>
          </a:p>
          <a:p>
            <a:pPr algn="ctr" eaLnBrk="0" hangingPunct="0">
              <a:tabLst>
                <a:tab pos="457200" algn="r"/>
                <a:tab pos="2743200" algn="ctr"/>
                <a:tab pos="5486400" algn="r"/>
              </a:tabLst>
            </a:pPr>
            <a:endParaRPr lang="en-US"/>
          </a:p>
        </p:txBody>
      </p:sp>
      <p:graphicFrame>
        <p:nvGraphicFramePr>
          <p:cNvPr id="8" name="Table 7"/>
          <p:cNvGraphicFramePr>
            <a:graphicFrameLocks noGrp="1"/>
          </p:cNvGraphicFramePr>
          <p:nvPr>
            <p:extLst>
              <p:ext uri="{D42A27DB-BD31-4B8C-83A1-F6EECF244321}">
                <p14:modId xmlns:p14="http://schemas.microsoft.com/office/powerpoint/2010/main" val="1770723877"/>
              </p:ext>
            </p:extLst>
          </p:nvPr>
        </p:nvGraphicFramePr>
        <p:xfrm>
          <a:off x="1371600" y="1981200"/>
          <a:ext cx="5791201" cy="3537912"/>
        </p:xfrm>
        <a:graphic>
          <a:graphicData uri="http://schemas.openxmlformats.org/drawingml/2006/table">
            <a:tbl>
              <a:tblPr>
                <a:tableStyleId>{3C2FFA5D-87B4-456A-9821-1D502468CF0F}</a:tableStyleId>
              </a:tblPr>
              <a:tblGrid>
                <a:gridCol w="599090">
                  <a:extLst>
                    <a:ext uri="{9D8B030D-6E8A-4147-A177-3AD203B41FA5}">
                      <a16:colId xmlns:a16="http://schemas.microsoft.com/office/drawing/2014/main" val="20000"/>
                    </a:ext>
                  </a:extLst>
                </a:gridCol>
                <a:gridCol w="1996966">
                  <a:extLst>
                    <a:ext uri="{9D8B030D-6E8A-4147-A177-3AD203B41FA5}">
                      <a16:colId xmlns:a16="http://schemas.microsoft.com/office/drawing/2014/main" val="20001"/>
                    </a:ext>
                  </a:extLst>
                </a:gridCol>
                <a:gridCol w="2396359">
                  <a:extLst>
                    <a:ext uri="{9D8B030D-6E8A-4147-A177-3AD203B41FA5}">
                      <a16:colId xmlns:a16="http://schemas.microsoft.com/office/drawing/2014/main" val="20002"/>
                    </a:ext>
                  </a:extLst>
                </a:gridCol>
                <a:gridCol w="798786">
                  <a:extLst>
                    <a:ext uri="{9D8B030D-6E8A-4147-A177-3AD203B41FA5}">
                      <a16:colId xmlns:a16="http://schemas.microsoft.com/office/drawing/2014/main" val="20003"/>
                    </a:ext>
                  </a:extLst>
                </a:gridCol>
              </a:tblGrid>
              <a:tr h="666192">
                <a:tc>
                  <a:txBody>
                    <a:bodyPr/>
                    <a:lstStyle/>
                    <a:p>
                      <a:pPr marL="0" marR="0" algn="ctr">
                        <a:lnSpc>
                          <a:spcPct val="200000"/>
                        </a:lnSpc>
                        <a:spcBef>
                          <a:spcPts val="0"/>
                        </a:spcBef>
                        <a:spcAft>
                          <a:spcPts val="0"/>
                        </a:spcAft>
                      </a:pPr>
                      <a:r>
                        <a:rPr lang="en-US" sz="2400" dirty="0"/>
                        <a:t>No</a:t>
                      </a:r>
                      <a:endParaRPr lang="en-US" sz="2400" dirty="0">
                        <a:solidFill>
                          <a:schemeClr val="tx1"/>
                        </a:solidFill>
                        <a:latin typeface="Times New Roman"/>
                        <a:ea typeface="Times New Roman"/>
                        <a:cs typeface="Times New Roman"/>
                      </a:endParaRPr>
                    </a:p>
                  </a:txBody>
                  <a:tcPr marL="68580" marR="68580" marT="0" marB="0" anchor="ctr"/>
                </a:tc>
                <a:tc>
                  <a:txBody>
                    <a:bodyPr/>
                    <a:lstStyle/>
                    <a:p>
                      <a:pPr marL="0" marR="0" algn="ctr">
                        <a:lnSpc>
                          <a:spcPct val="200000"/>
                        </a:lnSpc>
                        <a:spcBef>
                          <a:spcPts val="0"/>
                        </a:spcBef>
                        <a:spcAft>
                          <a:spcPts val="0"/>
                        </a:spcAft>
                        <a:tabLst>
                          <a:tab pos="2743200" algn="ctr"/>
                          <a:tab pos="5486400" algn="r"/>
                          <a:tab pos="457200" algn="l"/>
                        </a:tabLst>
                      </a:pPr>
                      <a:r>
                        <a:rPr lang="en-US" sz="2400"/>
                        <a:t>Dimensi</a:t>
                      </a:r>
                      <a:endParaRPr lang="en-US" sz="2400">
                        <a:solidFill>
                          <a:schemeClr val="tx1"/>
                        </a:solidFill>
                        <a:latin typeface="Times New Roman"/>
                        <a:ea typeface="Times New Roman"/>
                        <a:cs typeface="Times New Roman"/>
                      </a:endParaRPr>
                    </a:p>
                  </a:txBody>
                  <a:tcPr marL="68580" marR="68580" marT="0" marB="0" anchor="ctr"/>
                </a:tc>
                <a:tc>
                  <a:txBody>
                    <a:bodyPr/>
                    <a:lstStyle/>
                    <a:p>
                      <a:pPr marL="0" marR="0" algn="ctr">
                        <a:lnSpc>
                          <a:spcPct val="200000"/>
                        </a:lnSpc>
                        <a:spcBef>
                          <a:spcPts val="0"/>
                        </a:spcBef>
                        <a:spcAft>
                          <a:spcPts val="0"/>
                        </a:spcAft>
                      </a:pPr>
                      <a:r>
                        <a:rPr lang="en-US" sz="2400"/>
                        <a:t>No Item</a:t>
                      </a:r>
                      <a:endParaRPr lang="en-US" sz="2400">
                        <a:solidFill>
                          <a:schemeClr val="tx1"/>
                        </a:solidFill>
                        <a:latin typeface="Times New Roman"/>
                        <a:ea typeface="Times New Roman"/>
                        <a:cs typeface="Times New Roman"/>
                      </a:endParaRPr>
                    </a:p>
                  </a:txBody>
                  <a:tcPr marL="68580" marR="68580" marT="0" marB="0"/>
                </a:tc>
                <a:tc>
                  <a:txBody>
                    <a:bodyPr/>
                    <a:lstStyle/>
                    <a:p>
                      <a:pPr marL="0" marR="0" algn="ctr">
                        <a:lnSpc>
                          <a:spcPct val="200000"/>
                        </a:lnSpc>
                        <a:spcBef>
                          <a:spcPts val="0"/>
                        </a:spcBef>
                        <a:spcAft>
                          <a:spcPts val="0"/>
                        </a:spcAft>
                      </a:pPr>
                      <a:r>
                        <a:rPr lang="en-US" sz="2400"/>
                        <a:t>jml</a:t>
                      </a:r>
                      <a:endParaRPr lang="en-US" sz="2400">
                        <a:solidFill>
                          <a:schemeClr val="tx1"/>
                        </a:solidFill>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0"/>
                  </a:ext>
                </a:extLst>
              </a:tr>
              <a:tr h="666192">
                <a:tc>
                  <a:txBody>
                    <a:bodyPr/>
                    <a:lstStyle/>
                    <a:p>
                      <a:pPr marL="0" marR="0" algn="ctr">
                        <a:lnSpc>
                          <a:spcPct val="200000"/>
                        </a:lnSpc>
                        <a:spcBef>
                          <a:spcPts val="0"/>
                        </a:spcBef>
                        <a:spcAft>
                          <a:spcPts val="0"/>
                        </a:spcAft>
                      </a:pPr>
                      <a:r>
                        <a:rPr lang="en-US" sz="2400"/>
                        <a:t>1</a:t>
                      </a:r>
                      <a:endParaRPr lang="en-US" sz="2400">
                        <a:solidFill>
                          <a:schemeClr val="tx1"/>
                        </a:solidFill>
                        <a:latin typeface="Times New Roman"/>
                        <a:ea typeface="Times New Roman"/>
                        <a:cs typeface="Times New Roman"/>
                      </a:endParaRPr>
                    </a:p>
                  </a:txBody>
                  <a:tcPr marL="68580" marR="68580" marT="0" marB="0" anchor="ctr"/>
                </a:tc>
                <a:tc>
                  <a:txBody>
                    <a:bodyPr/>
                    <a:lstStyle/>
                    <a:p>
                      <a:pPr marL="0" marR="0">
                        <a:lnSpc>
                          <a:spcPct val="200000"/>
                        </a:lnSpc>
                        <a:spcBef>
                          <a:spcPts val="0"/>
                        </a:spcBef>
                        <a:spcAft>
                          <a:spcPts val="0"/>
                        </a:spcAft>
                        <a:tabLst>
                          <a:tab pos="2743200" algn="ctr"/>
                          <a:tab pos="5486400" algn="r"/>
                          <a:tab pos="457200" algn="l"/>
                        </a:tabLst>
                      </a:pPr>
                      <a:r>
                        <a:rPr lang="en-US" sz="2400"/>
                        <a:t>Tingkat </a:t>
                      </a:r>
                      <a:endParaRPr lang="en-US" sz="2400">
                        <a:solidFill>
                          <a:schemeClr val="tx1"/>
                        </a:solidFill>
                        <a:latin typeface="Times New Roman"/>
                        <a:ea typeface="Times New Roman"/>
                        <a:cs typeface="Times New Roman"/>
                      </a:endParaRPr>
                    </a:p>
                  </a:txBody>
                  <a:tcPr marL="68580" marR="68580" marT="0" marB="0" anchor="ctr"/>
                </a:tc>
                <a:tc>
                  <a:txBody>
                    <a:bodyPr/>
                    <a:lstStyle/>
                    <a:p>
                      <a:pPr marL="0" marR="0" algn="ctr">
                        <a:lnSpc>
                          <a:spcPct val="200000"/>
                        </a:lnSpc>
                        <a:spcBef>
                          <a:spcPts val="0"/>
                        </a:spcBef>
                        <a:spcAft>
                          <a:spcPts val="0"/>
                        </a:spcAft>
                      </a:pPr>
                      <a:r>
                        <a:rPr lang="en-US" sz="2400"/>
                        <a:t>1,2,3</a:t>
                      </a:r>
                      <a:endParaRPr lang="en-US" sz="2400">
                        <a:solidFill>
                          <a:schemeClr val="tx1"/>
                        </a:solidFill>
                        <a:latin typeface="Times New Roman"/>
                        <a:ea typeface="Times New Roman"/>
                        <a:cs typeface="Times New Roman"/>
                      </a:endParaRPr>
                    </a:p>
                  </a:txBody>
                  <a:tcPr marL="68580" marR="68580" marT="0" marB="0"/>
                </a:tc>
                <a:tc>
                  <a:txBody>
                    <a:bodyPr/>
                    <a:lstStyle/>
                    <a:p>
                      <a:pPr marL="0" marR="0" algn="ctr">
                        <a:lnSpc>
                          <a:spcPct val="200000"/>
                        </a:lnSpc>
                        <a:spcBef>
                          <a:spcPts val="0"/>
                        </a:spcBef>
                        <a:spcAft>
                          <a:spcPts val="0"/>
                        </a:spcAft>
                      </a:pPr>
                      <a:r>
                        <a:rPr lang="en-US" sz="2400"/>
                        <a:t>3</a:t>
                      </a:r>
                      <a:endParaRPr lang="en-US" sz="2400">
                        <a:solidFill>
                          <a:schemeClr val="tx1"/>
                        </a:solidFill>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1"/>
                  </a:ext>
                </a:extLst>
              </a:tr>
              <a:tr h="666192">
                <a:tc>
                  <a:txBody>
                    <a:bodyPr/>
                    <a:lstStyle/>
                    <a:p>
                      <a:pPr marL="0" marR="0" algn="ctr">
                        <a:lnSpc>
                          <a:spcPct val="200000"/>
                        </a:lnSpc>
                        <a:spcBef>
                          <a:spcPts val="0"/>
                        </a:spcBef>
                        <a:spcAft>
                          <a:spcPts val="0"/>
                        </a:spcAft>
                      </a:pPr>
                      <a:r>
                        <a:rPr lang="en-US" sz="2400"/>
                        <a:t>2</a:t>
                      </a:r>
                      <a:endParaRPr lang="en-US" sz="2400">
                        <a:solidFill>
                          <a:schemeClr val="tx1"/>
                        </a:solidFill>
                        <a:latin typeface="Times New Roman"/>
                        <a:ea typeface="Times New Roman"/>
                        <a:cs typeface="Times New Roman"/>
                      </a:endParaRPr>
                    </a:p>
                  </a:txBody>
                  <a:tcPr marL="68580" marR="68580" marT="0" marB="0" anchor="ctr"/>
                </a:tc>
                <a:tc>
                  <a:txBody>
                    <a:bodyPr/>
                    <a:lstStyle/>
                    <a:p>
                      <a:pPr marL="0" marR="0">
                        <a:lnSpc>
                          <a:spcPct val="200000"/>
                        </a:lnSpc>
                        <a:spcBef>
                          <a:spcPts val="0"/>
                        </a:spcBef>
                        <a:spcAft>
                          <a:spcPts val="0"/>
                        </a:spcAft>
                      </a:pPr>
                      <a:r>
                        <a:rPr lang="en-US" sz="2400" dirty="0" err="1"/>
                        <a:t>Kekuatan</a:t>
                      </a:r>
                      <a:endParaRPr lang="en-US" sz="2400" dirty="0">
                        <a:solidFill>
                          <a:schemeClr val="tx1"/>
                        </a:solidFill>
                        <a:latin typeface="Times New Roman"/>
                        <a:ea typeface="Times New Roman"/>
                        <a:cs typeface="Times New Roman"/>
                      </a:endParaRPr>
                    </a:p>
                  </a:txBody>
                  <a:tcPr marL="68580" marR="68580" marT="0" marB="0" anchor="ctr"/>
                </a:tc>
                <a:tc>
                  <a:txBody>
                    <a:bodyPr/>
                    <a:lstStyle/>
                    <a:p>
                      <a:pPr marL="0" marR="0" algn="ctr">
                        <a:lnSpc>
                          <a:spcPct val="200000"/>
                        </a:lnSpc>
                        <a:spcBef>
                          <a:spcPts val="0"/>
                        </a:spcBef>
                        <a:spcAft>
                          <a:spcPts val="0"/>
                        </a:spcAft>
                      </a:pPr>
                      <a:r>
                        <a:rPr lang="en-US" sz="2400"/>
                        <a:t>4,5,6,7</a:t>
                      </a:r>
                      <a:endParaRPr lang="en-US" sz="2400">
                        <a:solidFill>
                          <a:schemeClr val="tx1"/>
                        </a:solidFill>
                        <a:latin typeface="Times New Roman"/>
                        <a:ea typeface="Times New Roman"/>
                        <a:cs typeface="Times New Roman"/>
                      </a:endParaRPr>
                    </a:p>
                  </a:txBody>
                  <a:tcPr marL="68580" marR="68580" marT="0" marB="0"/>
                </a:tc>
                <a:tc>
                  <a:txBody>
                    <a:bodyPr/>
                    <a:lstStyle/>
                    <a:p>
                      <a:pPr marL="0" marR="0" algn="ctr">
                        <a:lnSpc>
                          <a:spcPct val="200000"/>
                        </a:lnSpc>
                        <a:spcBef>
                          <a:spcPts val="0"/>
                        </a:spcBef>
                        <a:spcAft>
                          <a:spcPts val="0"/>
                        </a:spcAft>
                      </a:pPr>
                      <a:r>
                        <a:rPr lang="en-US" sz="2400"/>
                        <a:t>4</a:t>
                      </a:r>
                      <a:endParaRPr lang="en-US" sz="2400">
                        <a:solidFill>
                          <a:schemeClr val="tx1"/>
                        </a:solidFill>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2"/>
                  </a:ext>
                </a:extLst>
              </a:tr>
              <a:tr h="666192">
                <a:tc>
                  <a:txBody>
                    <a:bodyPr/>
                    <a:lstStyle/>
                    <a:p>
                      <a:pPr marL="0" marR="0" algn="ctr">
                        <a:lnSpc>
                          <a:spcPct val="200000"/>
                        </a:lnSpc>
                        <a:spcBef>
                          <a:spcPts val="0"/>
                        </a:spcBef>
                        <a:spcAft>
                          <a:spcPts val="0"/>
                        </a:spcAft>
                      </a:pPr>
                      <a:r>
                        <a:rPr lang="en-US" sz="2400"/>
                        <a:t>3</a:t>
                      </a:r>
                      <a:endParaRPr lang="en-US" sz="2400">
                        <a:solidFill>
                          <a:schemeClr val="tx1"/>
                        </a:solidFill>
                        <a:latin typeface="Times New Roman"/>
                        <a:ea typeface="Times New Roman"/>
                        <a:cs typeface="Times New Roman"/>
                      </a:endParaRPr>
                    </a:p>
                  </a:txBody>
                  <a:tcPr marL="68580" marR="68580" marT="0" marB="0" anchor="ctr"/>
                </a:tc>
                <a:tc>
                  <a:txBody>
                    <a:bodyPr/>
                    <a:lstStyle/>
                    <a:p>
                      <a:pPr marL="0" marR="0">
                        <a:lnSpc>
                          <a:spcPct val="200000"/>
                        </a:lnSpc>
                        <a:spcBef>
                          <a:spcPts val="0"/>
                        </a:spcBef>
                        <a:spcAft>
                          <a:spcPts val="0"/>
                        </a:spcAft>
                      </a:pPr>
                      <a:r>
                        <a:rPr lang="en-US" sz="2400"/>
                        <a:t>Generalitas</a:t>
                      </a:r>
                      <a:endParaRPr lang="en-US" sz="2400">
                        <a:solidFill>
                          <a:schemeClr val="tx1"/>
                        </a:solidFill>
                        <a:latin typeface="Times New Roman"/>
                        <a:ea typeface="Times New Roman"/>
                        <a:cs typeface="Times New Roman"/>
                      </a:endParaRPr>
                    </a:p>
                  </a:txBody>
                  <a:tcPr marL="68580" marR="68580" marT="0" marB="0" anchor="ctr"/>
                </a:tc>
                <a:tc>
                  <a:txBody>
                    <a:bodyPr/>
                    <a:lstStyle/>
                    <a:p>
                      <a:pPr marL="0" marR="0" algn="ctr">
                        <a:lnSpc>
                          <a:spcPct val="200000"/>
                        </a:lnSpc>
                        <a:spcBef>
                          <a:spcPts val="0"/>
                        </a:spcBef>
                        <a:spcAft>
                          <a:spcPts val="0"/>
                        </a:spcAft>
                      </a:pPr>
                      <a:r>
                        <a:rPr lang="en-US" sz="2400"/>
                        <a:t>8,9</a:t>
                      </a:r>
                      <a:endParaRPr lang="en-US" sz="2400">
                        <a:solidFill>
                          <a:schemeClr val="tx1"/>
                        </a:solidFill>
                        <a:latin typeface="Times New Roman"/>
                        <a:ea typeface="Times New Roman"/>
                        <a:cs typeface="Times New Roman"/>
                      </a:endParaRPr>
                    </a:p>
                  </a:txBody>
                  <a:tcPr marL="68580" marR="68580" marT="0" marB="0"/>
                </a:tc>
                <a:tc>
                  <a:txBody>
                    <a:bodyPr/>
                    <a:lstStyle/>
                    <a:p>
                      <a:pPr marL="0" marR="0" algn="ctr">
                        <a:lnSpc>
                          <a:spcPct val="200000"/>
                        </a:lnSpc>
                        <a:spcBef>
                          <a:spcPts val="0"/>
                        </a:spcBef>
                        <a:spcAft>
                          <a:spcPts val="0"/>
                        </a:spcAft>
                      </a:pPr>
                      <a:r>
                        <a:rPr lang="en-US" sz="2400"/>
                        <a:t>2</a:t>
                      </a:r>
                      <a:endParaRPr lang="en-US" sz="2400">
                        <a:solidFill>
                          <a:schemeClr val="tx1"/>
                        </a:solidFill>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3"/>
                  </a:ext>
                </a:extLst>
              </a:tr>
              <a:tr h="611832">
                <a:tc>
                  <a:txBody>
                    <a:bodyPr/>
                    <a:lstStyle/>
                    <a:p>
                      <a:pPr marL="0" marR="0">
                        <a:spcBef>
                          <a:spcPts val="0"/>
                        </a:spcBef>
                        <a:spcAft>
                          <a:spcPts val="0"/>
                        </a:spcAft>
                      </a:pPr>
                      <a:endParaRPr lang="en-US" sz="2400">
                        <a:solidFill>
                          <a:schemeClr val="tx1"/>
                        </a:solidFill>
                        <a:latin typeface="Times New Roman"/>
                        <a:ea typeface="Times New Roman"/>
                        <a:cs typeface="Times New Roman"/>
                      </a:endParaRPr>
                    </a:p>
                  </a:txBody>
                  <a:tcPr marL="68580" marR="68580" marT="0" marB="0"/>
                </a:tc>
                <a:tc>
                  <a:txBody>
                    <a:bodyPr/>
                    <a:lstStyle/>
                    <a:p>
                      <a:pPr marL="0" marR="0" algn="ctr">
                        <a:spcBef>
                          <a:spcPts val="0"/>
                        </a:spcBef>
                        <a:spcAft>
                          <a:spcPts val="0"/>
                        </a:spcAft>
                      </a:pPr>
                      <a:endParaRPr lang="en-US" sz="2400">
                        <a:solidFill>
                          <a:schemeClr val="tx1"/>
                        </a:solidFill>
                        <a:latin typeface="Times New Roman"/>
                        <a:ea typeface="Times New Roman"/>
                        <a:cs typeface="Times New Roman"/>
                      </a:endParaRPr>
                    </a:p>
                  </a:txBody>
                  <a:tcPr marL="68580" marR="68580" marT="0" marB="0" anchor="ctr"/>
                </a:tc>
                <a:tc>
                  <a:txBody>
                    <a:bodyPr/>
                    <a:lstStyle/>
                    <a:p>
                      <a:pPr marL="0" marR="0">
                        <a:spcBef>
                          <a:spcPts val="0"/>
                        </a:spcBef>
                        <a:spcAft>
                          <a:spcPts val="0"/>
                        </a:spcAft>
                      </a:pPr>
                      <a:r>
                        <a:rPr lang="en-US" sz="2400"/>
                        <a:t>Total Item</a:t>
                      </a:r>
                      <a:endParaRPr lang="en-US" sz="2400">
                        <a:solidFill>
                          <a:schemeClr val="tx1"/>
                        </a:solidFill>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2400" dirty="0"/>
                        <a:t>9</a:t>
                      </a:r>
                      <a:endParaRPr lang="en-US" sz="2400" dirty="0">
                        <a:solidFill>
                          <a:schemeClr val="tx1"/>
                        </a:solidFill>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4"/>
                  </a:ext>
                </a:extLst>
              </a:tr>
            </a:tbl>
          </a:graphicData>
        </a:graphic>
      </p:graphicFrame>
      <p:sp>
        <p:nvSpPr>
          <p:cNvPr id="119843"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tabLst>
                <a:tab pos="457200" algn="r"/>
                <a:tab pos="2743200" algn="ctr"/>
                <a:tab pos="5486400" algn="r"/>
              </a:tabLst>
            </a:pP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304800" y="762000"/>
            <a:ext cx="8686800" cy="6096000"/>
          </a:xfrm>
        </p:spPr>
        <p:txBody>
          <a:bodyPr>
            <a:normAutofit fontScale="92500"/>
          </a:bodyPr>
          <a:lstStyle/>
          <a:p>
            <a:pPr marL="420624" indent="-384048" algn="just" eaLnBrk="1" fontAlgn="auto" hangingPunct="1">
              <a:spcAft>
                <a:spcPts val="0"/>
              </a:spcAft>
              <a:buFont typeface="Wingdings 2"/>
              <a:buChar char=""/>
              <a:defRPr/>
            </a:pPr>
            <a:r>
              <a:rPr lang="en-US" dirty="0" err="1"/>
              <a:t>Secara</a:t>
            </a:r>
            <a:r>
              <a:rPr lang="en-US" dirty="0"/>
              <a:t> </a:t>
            </a:r>
            <a:r>
              <a:rPr lang="en-US" sz="2800" dirty="0" err="1">
                <a:cs typeface="Arial" charset="0"/>
              </a:rPr>
              <a:t>operasional</a:t>
            </a:r>
            <a:r>
              <a:rPr lang="en-US" sz="2800" dirty="0">
                <a:cs typeface="Arial" charset="0"/>
              </a:rPr>
              <a:t>, </a:t>
            </a:r>
            <a:r>
              <a:rPr lang="en-US" sz="2800" dirty="0" err="1">
                <a:cs typeface="Arial" charset="0"/>
              </a:rPr>
              <a:t>pengukuran</a:t>
            </a:r>
            <a:r>
              <a:rPr lang="en-US" sz="2800" dirty="0">
                <a:cs typeface="Arial" charset="0"/>
              </a:rPr>
              <a:t> </a:t>
            </a:r>
            <a:r>
              <a:rPr lang="en-US" sz="2800" dirty="0" err="1">
                <a:cs typeface="Arial" charset="0"/>
              </a:rPr>
              <a:t>merupakan</a:t>
            </a:r>
            <a:r>
              <a:rPr lang="en-US" sz="2800" dirty="0">
                <a:cs typeface="Arial" charset="0"/>
              </a:rPr>
              <a:t> </a:t>
            </a:r>
            <a:r>
              <a:rPr lang="en-US" sz="2800" dirty="0" err="1">
                <a:cs typeface="Arial" charset="0"/>
              </a:rPr>
              <a:t>suatu</a:t>
            </a:r>
            <a:r>
              <a:rPr lang="en-US" sz="2800" dirty="0">
                <a:cs typeface="Arial" charset="0"/>
              </a:rPr>
              <a:t> </a:t>
            </a:r>
            <a:r>
              <a:rPr lang="en-US" sz="2800" dirty="0" err="1">
                <a:cs typeface="Arial" charset="0"/>
              </a:rPr>
              <a:t>prosedur</a:t>
            </a:r>
            <a:r>
              <a:rPr lang="en-US" sz="2800" dirty="0">
                <a:cs typeface="Arial" charset="0"/>
              </a:rPr>
              <a:t> </a:t>
            </a:r>
            <a:r>
              <a:rPr lang="en-US" sz="2800" dirty="0" err="1">
                <a:cs typeface="Arial" charset="0"/>
              </a:rPr>
              <a:t>pembandingan</a:t>
            </a:r>
            <a:r>
              <a:rPr lang="en-US" sz="2800" dirty="0">
                <a:cs typeface="Arial" charset="0"/>
              </a:rPr>
              <a:t> </a:t>
            </a:r>
            <a:r>
              <a:rPr lang="en-US" sz="2800" dirty="0" err="1">
                <a:cs typeface="Arial" charset="0"/>
              </a:rPr>
              <a:t>antara</a:t>
            </a:r>
            <a:r>
              <a:rPr lang="en-US" sz="2800" dirty="0">
                <a:cs typeface="Arial" charset="0"/>
              </a:rPr>
              <a:t> </a:t>
            </a:r>
            <a:r>
              <a:rPr lang="en-US" sz="2800" dirty="0" err="1">
                <a:cs typeface="Arial" charset="0"/>
              </a:rPr>
              <a:t>atribut</a:t>
            </a:r>
            <a:r>
              <a:rPr lang="en-US" sz="2800" dirty="0">
                <a:cs typeface="Arial" charset="0"/>
              </a:rPr>
              <a:t> yang </a:t>
            </a:r>
            <a:r>
              <a:rPr lang="en-US" sz="2800" dirty="0" err="1">
                <a:cs typeface="Arial" charset="0"/>
              </a:rPr>
              <a:t>akan</a:t>
            </a:r>
            <a:r>
              <a:rPr lang="en-US" sz="2800" dirty="0">
                <a:cs typeface="Arial" charset="0"/>
              </a:rPr>
              <a:t> </a:t>
            </a:r>
            <a:r>
              <a:rPr lang="en-US" sz="2800" dirty="0" err="1">
                <a:cs typeface="Arial" charset="0"/>
              </a:rPr>
              <a:t>diukur</a:t>
            </a:r>
            <a:r>
              <a:rPr lang="en-US" sz="2800" dirty="0">
                <a:cs typeface="Arial" charset="0"/>
              </a:rPr>
              <a:t> </a:t>
            </a:r>
            <a:r>
              <a:rPr lang="en-US" sz="2800" dirty="0" err="1">
                <a:cs typeface="Arial" charset="0"/>
              </a:rPr>
              <a:t>dengan</a:t>
            </a:r>
            <a:r>
              <a:rPr lang="en-US" sz="2800" dirty="0">
                <a:cs typeface="Arial" charset="0"/>
              </a:rPr>
              <a:t> </a:t>
            </a:r>
            <a:r>
              <a:rPr lang="en-US" sz="2800" dirty="0" err="1">
                <a:cs typeface="Arial" charset="0"/>
              </a:rPr>
              <a:t>alat</a:t>
            </a:r>
            <a:r>
              <a:rPr lang="en-US" sz="2800" dirty="0">
                <a:cs typeface="Arial" charset="0"/>
              </a:rPr>
              <a:t> </a:t>
            </a:r>
            <a:r>
              <a:rPr lang="en-US" sz="2800" dirty="0" err="1">
                <a:cs typeface="Arial" charset="0"/>
              </a:rPr>
              <a:t>ukurnya</a:t>
            </a:r>
            <a:r>
              <a:rPr lang="en-US" sz="2800" dirty="0">
                <a:cs typeface="Arial" charset="0"/>
              </a:rPr>
              <a:t>. </a:t>
            </a:r>
          </a:p>
          <a:p>
            <a:pPr marL="420624" indent="-384048" algn="just" eaLnBrk="1" fontAlgn="auto" hangingPunct="1">
              <a:spcAft>
                <a:spcPts val="0"/>
              </a:spcAft>
              <a:buFont typeface="Wingdings 2"/>
              <a:buChar char=""/>
              <a:defRPr/>
            </a:pPr>
            <a:r>
              <a:rPr lang="en-US" sz="2800" dirty="0" err="1">
                <a:cs typeface="Arial" charset="0"/>
              </a:rPr>
              <a:t>Sehingga</a:t>
            </a:r>
            <a:r>
              <a:rPr lang="en-US" sz="2800" dirty="0">
                <a:cs typeface="Arial" charset="0"/>
              </a:rPr>
              <a:t> </a:t>
            </a:r>
            <a:r>
              <a:rPr lang="en-US" sz="2800" dirty="0" err="1">
                <a:cs typeface="Arial" charset="0"/>
              </a:rPr>
              <a:t>karakteristik</a:t>
            </a:r>
            <a:r>
              <a:rPr lang="en-US" sz="2800" dirty="0">
                <a:cs typeface="Arial" charset="0"/>
              </a:rPr>
              <a:t> </a:t>
            </a:r>
            <a:r>
              <a:rPr lang="en-US" sz="2800" dirty="0" err="1">
                <a:cs typeface="Arial" charset="0"/>
              </a:rPr>
              <a:t>pengukuran</a:t>
            </a:r>
            <a:r>
              <a:rPr lang="en-US" sz="2800" dirty="0">
                <a:cs typeface="Arial" charset="0"/>
              </a:rPr>
              <a:t> </a:t>
            </a:r>
            <a:r>
              <a:rPr lang="en-US" sz="2800" dirty="0" err="1">
                <a:cs typeface="Arial" charset="0"/>
              </a:rPr>
              <a:t>adalah</a:t>
            </a:r>
            <a:r>
              <a:rPr lang="en-US" sz="2800" dirty="0">
                <a:cs typeface="Arial" charset="0"/>
              </a:rPr>
              <a:t> :</a:t>
            </a:r>
          </a:p>
          <a:p>
            <a:pPr marL="722376" lvl="1" indent="-274320" algn="just" eaLnBrk="1" fontAlgn="auto" hangingPunct="1">
              <a:spcAft>
                <a:spcPts val="0"/>
              </a:spcAft>
              <a:buFont typeface="Wingdings 2"/>
              <a:buChar char=""/>
              <a:defRPr/>
            </a:pPr>
            <a:r>
              <a:rPr lang="en-US" dirty="0" err="1">
                <a:cs typeface="Arial" charset="0"/>
              </a:rPr>
              <a:t>Merupakan</a:t>
            </a:r>
            <a:r>
              <a:rPr lang="en-US" dirty="0">
                <a:cs typeface="Arial" charset="0"/>
              </a:rPr>
              <a:t> </a:t>
            </a:r>
            <a:r>
              <a:rPr lang="en-US" dirty="0" err="1">
                <a:cs typeface="Arial" charset="0"/>
              </a:rPr>
              <a:t>perbandingan</a:t>
            </a:r>
            <a:r>
              <a:rPr lang="en-US" dirty="0">
                <a:cs typeface="Arial" charset="0"/>
              </a:rPr>
              <a:t> </a:t>
            </a:r>
            <a:r>
              <a:rPr lang="en-US" dirty="0" err="1">
                <a:cs typeface="Arial" charset="0"/>
              </a:rPr>
              <a:t>antara</a:t>
            </a:r>
            <a:r>
              <a:rPr lang="en-US" dirty="0">
                <a:cs typeface="Arial" charset="0"/>
              </a:rPr>
              <a:t> </a:t>
            </a:r>
            <a:r>
              <a:rPr lang="en-US" dirty="0" err="1">
                <a:cs typeface="Arial" charset="0"/>
              </a:rPr>
              <a:t>atribut</a:t>
            </a:r>
            <a:r>
              <a:rPr lang="en-US" dirty="0">
                <a:cs typeface="Arial" charset="0"/>
              </a:rPr>
              <a:t> yang </a:t>
            </a:r>
            <a:r>
              <a:rPr lang="en-US" dirty="0" err="1">
                <a:cs typeface="Arial" charset="0"/>
              </a:rPr>
              <a:t>diukur</a:t>
            </a:r>
            <a:r>
              <a:rPr lang="en-US" dirty="0">
                <a:cs typeface="Arial" charset="0"/>
              </a:rPr>
              <a:t> </a:t>
            </a:r>
            <a:r>
              <a:rPr lang="en-US" dirty="0" err="1">
                <a:cs typeface="Arial" charset="0"/>
              </a:rPr>
              <a:t>dengan</a:t>
            </a:r>
            <a:r>
              <a:rPr lang="en-US" dirty="0">
                <a:cs typeface="Arial" charset="0"/>
              </a:rPr>
              <a:t> </a:t>
            </a:r>
            <a:r>
              <a:rPr lang="en-US" dirty="0" err="1">
                <a:cs typeface="Arial" charset="0"/>
              </a:rPr>
              <a:t>alat</a:t>
            </a:r>
            <a:r>
              <a:rPr lang="en-US" dirty="0">
                <a:cs typeface="Arial" charset="0"/>
              </a:rPr>
              <a:t> </a:t>
            </a:r>
            <a:r>
              <a:rPr lang="en-US" dirty="0" err="1">
                <a:cs typeface="Arial" charset="0"/>
              </a:rPr>
              <a:t>ukurnya</a:t>
            </a:r>
            <a:r>
              <a:rPr lang="en-US" dirty="0">
                <a:cs typeface="Arial" charset="0"/>
              </a:rPr>
              <a:t>. </a:t>
            </a:r>
          </a:p>
          <a:p>
            <a:pPr marL="722376" lvl="1" indent="-274320" algn="just" eaLnBrk="1" fontAlgn="auto" hangingPunct="1">
              <a:spcAft>
                <a:spcPts val="0"/>
              </a:spcAft>
              <a:buFont typeface="Wingdings 2"/>
              <a:buChar char=""/>
              <a:defRPr/>
            </a:pPr>
            <a:r>
              <a:rPr lang="en-US" dirty="0" err="1">
                <a:cs typeface="Arial" charset="0"/>
              </a:rPr>
              <a:t>Hasilnya</a:t>
            </a:r>
            <a:r>
              <a:rPr lang="en-US" dirty="0">
                <a:cs typeface="Arial" charset="0"/>
              </a:rPr>
              <a:t> </a:t>
            </a:r>
            <a:r>
              <a:rPr lang="en-US" dirty="0" err="1">
                <a:cs typeface="Arial" charset="0"/>
              </a:rPr>
              <a:t>dinyatakan</a:t>
            </a:r>
            <a:r>
              <a:rPr lang="en-US" dirty="0">
                <a:cs typeface="Arial" charset="0"/>
              </a:rPr>
              <a:t> </a:t>
            </a:r>
            <a:r>
              <a:rPr lang="en-US" dirty="0" err="1">
                <a:cs typeface="Arial" charset="0"/>
              </a:rPr>
              <a:t>secara</a:t>
            </a:r>
            <a:r>
              <a:rPr lang="en-US" dirty="0">
                <a:cs typeface="Arial" charset="0"/>
              </a:rPr>
              <a:t> </a:t>
            </a:r>
            <a:r>
              <a:rPr lang="en-US" dirty="0" err="1">
                <a:cs typeface="Arial" charset="0"/>
              </a:rPr>
              <a:t>kuantitatif</a:t>
            </a:r>
            <a:r>
              <a:rPr lang="en-US" dirty="0">
                <a:cs typeface="Arial" charset="0"/>
              </a:rPr>
              <a:t>, </a:t>
            </a:r>
            <a:r>
              <a:rPr lang="en-US" dirty="0" err="1">
                <a:cs typeface="Arial" charset="0"/>
              </a:rPr>
              <a:t>artinya</a:t>
            </a:r>
            <a:r>
              <a:rPr lang="en-US" dirty="0">
                <a:cs typeface="Arial" charset="0"/>
              </a:rPr>
              <a:t> </a:t>
            </a:r>
            <a:r>
              <a:rPr lang="en-US" dirty="0" err="1">
                <a:cs typeface="Arial" charset="0"/>
              </a:rPr>
              <a:t>pengukuran</a:t>
            </a:r>
            <a:r>
              <a:rPr lang="en-US" dirty="0">
                <a:cs typeface="Arial" charset="0"/>
              </a:rPr>
              <a:t> </a:t>
            </a:r>
            <a:r>
              <a:rPr lang="en-US" dirty="0" err="1">
                <a:cs typeface="Arial" charset="0"/>
              </a:rPr>
              <a:t>baik</a:t>
            </a:r>
            <a:r>
              <a:rPr lang="en-US" dirty="0">
                <a:cs typeface="Arial" charset="0"/>
              </a:rPr>
              <a:t> </a:t>
            </a:r>
            <a:r>
              <a:rPr lang="en-US" dirty="0" err="1">
                <a:cs typeface="Arial" charset="0"/>
              </a:rPr>
              <a:t>atribut</a:t>
            </a:r>
            <a:r>
              <a:rPr lang="en-US" dirty="0">
                <a:cs typeface="Arial" charset="0"/>
              </a:rPr>
              <a:t> </a:t>
            </a:r>
            <a:r>
              <a:rPr lang="en-US" dirty="0" err="1">
                <a:cs typeface="Arial" charset="0"/>
              </a:rPr>
              <a:t>fisik</a:t>
            </a:r>
            <a:r>
              <a:rPr lang="en-US" dirty="0">
                <a:cs typeface="Arial" charset="0"/>
              </a:rPr>
              <a:t> </a:t>
            </a:r>
            <a:r>
              <a:rPr lang="en-US" dirty="0" err="1">
                <a:cs typeface="Arial" charset="0"/>
              </a:rPr>
              <a:t>maupun</a:t>
            </a:r>
            <a:r>
              <a:rPr lang="en-US" dirty="0">
                <a:cs typeface="Arial" charset="0"/>
              </a:rPr>
              <a:t> </a:t>
            </a:r>
            <a:r>
              <a:rPr lang="en-US" dirty="0" err="1">
                <a:cs typeface="Arial" charset="0"/>
              </a:rPr>
              <a:t>psikologis</a:t>
            </a:r>
            <a:r>
              <a:rPr lang="en-US" dirty="0">
                <a:cs typeface="Arial" charset="0"/>
              </a:rPr>
              <a:t> </a:t>
            </a:r>
            <a:r>
              <a:rPr lang="en-US" dirty="0" err="1">
                <a:cs typeface="Arial" charset="0"/>
              </a:rPr>
              <a:t>selalu</a:t>
            </a:r>
            <a:r>
              <a:rPr lang="en-US" dirty="0">
                <a:cs typeface="Arial" charset="0"/>
              </a:rPr>
              <a:t> </a:t>
            </a:r>
            <a:r>
              <a:rPr lang="en-US" dirty="0" err="1">
                <a:cs typeface="Arial" charset="0"/>
              </a:rPr>
              <a:t>dinyatakan</a:t>
            </a:r>
            <a:r>
              <a:rPr lang="en-US" dirty="0">
                <a:cs typeface="Arial" charset="0"/>
              </a:rPr>
              <a:t> </a:t>
            </a:r>
            <a:r>
              <a:rPr lang="en-US" dirty="0" err="1">
                <a:cs typeface="Arial" charset="0"/>
              </a:rPr>
              <a:t>dalam</a:t>
            </a:r>
            <a:r>
              <a:rPr lang="en-US" dirty="0">
                <a:cs typeface="Arial" charset="0"/>
              </a:rPr>
              <a:t> </a:t>
            </a:r>
            <a:r>
              <a:rPr lang="en-US" dirty="0" err="1">
                <a:cs typeface="Arial" charset="0"/>
              </a:rPr>
              <a:t>bentuk</a:t>
            </a:r>
            <a:r>
              <a:rPr lang="en-US" dirty="0">
                <a:cs typeface="Arial" charset="0"/>
              </a:rPr>
              <a:t> </a:t>
            </a:r>
            <a:r>
              <a:rPr lang="en-US" dirty="0" err="1">
                <a:cs typeface="Arial" charset="0"/>
              </a:rPr>
              <a:t>angka</a:t>
            </a:r>
            <a:r>
              <a:rPr lang="en-US" dirty="0">
                <a:cs typeface="Arial" charset="0"/>
              </a:rPr>
              <a:t>.</a:t>
            </a:r>
          </a:p>
          <a:p>
            <a:pPr marL="722376" lvl="1" indent="-274320" algn="just" eaLnBrk="1" fontAlgn="auto" hangingPunct="1">
              <a:spcAft>
                <a:spcPts val="0"/>
              </a:spcAft>
              <a:buFont typeface="Wingdings 2"/>
              <a:buChar char=""/>
              <a:defRPr/>
            </a:pPr>
            <a:r>
              <a:rPr lang="en-US" dirty="0" err="1">
                <a:cs typeface="Arial" charset="0"/>
              </a:rPr>
              <a:t>Hasilnya</a:t>
            </a:r>
            <a:r>
              <a:rPr lang="en-US" dirty="0">
                <a:cs typeface="Arial" charset="0"/>
              </a:rPr>
              <a:t> </a:t>
            </a:r>
            <a:r>
              <a:rPr lang="en-US" dirty="0" err="1">
                <a:cs typeface="Arial" charset="0"/>
              </a:rPr>
              <a:t>bersifat</a:t>
            </a:r>
            <a:r>
              <a:rPr lang="en-US" dirty="0">
                <a:cs typeface="Arial" charset="0"/>
              </a:rPr>
              <a:t> </a:t>
            </a:r>
            <a:r>
              <a:rPr lang="en-US" dirty="0" err="1">
                <a:cs typeface="Arial" charset="0"/>
              </a:rPr>
              <a:t>deskriptif</a:t>
            </a:r>
            <a:r>
              <a:rPr lang="en-US" dirty="0">
                <a:cs typeface="Arial" charset="0"/>
              </a:rPr>
              <a:t>, </a:t>
            </a:r>
            <a:r>
              <a:rPr lang="en-US" dirty="0" err="1">
                <a:cs typeface="Arial" charset="0"/>
              </a:rPr>
              <a:t>artinya</a:t>
            </a:r>
            <a:r>
              <a:rPr lang="en-US" dirty="0">
                <a:cs typeface="Arial" charset="0"/>
              </a:rPr>
              <a:t> </a:t>
            </a:r>
            <a:r>
              <a:rPr lang="en-US" dirty="0" err="1">
                <a:cs typeface="Arial" charset="0"/>
              </a:rPr>
              <a:t>hanya</a:t>
            </a:r>
            <a:r>
              <a:rPr lang="en-US" dirty="0">
                <a:cs typeface="Arial" charset="0"/>
              </a:rPr>
              <a:t> </a:t>
            </a:r>
            <a:r>
              <a:rPr lang="en-US" dirty="0" err="1">
                <a:cs typeface="Arial" charset="0"/>
              </a:rPr>
              <a:t>sebatas</a:t>
            </a:r>
            <a:r>
              <a:rPr lang="en-US" dirty="0">
                <a:cs typeface="Arial" charset="0"/>
              </a:rPr>
              <a:t> </a:t>
            </a:r>
            <a:r>
              <a:rPr lang="en-US" dirty="0" err="1">
                <a:cs typeface="Arial" charset="0"/>
              </a:rPr>
              <a:t>memberikan</a:t>
            </a:r>
            <a:r>
              <a:rPr lang="en-US" dirty="0">
                <a:cs typeface="Arial" charset="0"/>
              </a:rPr>
              <a:t> </a:t>
            </a:r>
            <a:r>
              <a:rPr lang="en-US" dirty="0" err="1">
                <a:cs typeface="Arial" charset="0"/>
              </a:rPr>
              <a:t>angka</a:t>
            </a:r>
            <a:r>
              <a:rPr lang="en-US" dirty="0">
                <a:cs typeface="Arial" charset="0"/>
              </a:rPr>
              <a:t> </a:t>
            </a:r>
            <a:r>
              <a:rPr lang="en-US" dirty="0" err="1">
                <a:cs typeface="Arial" charset="0"/>
              </a:rPr>
              <a:t>dan</a:t>
            </a:r>
            <a:r>
              <a:rPr lang="en-US" dirty="0">
                <a:cs typeface="Arial" charset="0"/>
              </a:rPr>
              <a:t> </a:t>
            </a:r>
            <a:r>
              <a:rPr lang="en-US" dirty="0" err="1">
                <a:cs typeface="Arial" charset="0"/>
              </a:rPr>
              <a:t>tidak</a:t>
            </a:r>
            <a:r>
              <a:rPr lang="en-US" dirty="0">
                <a:cs typeface="Arial" charset="0"/>
              </a:rPr>
              <a:t> </a:t>
            </a:r>
            <a:r>
              <a:rPr lang="en-US" dirty="0" err="1"/>
              <a:t>memberikan</a:t>
            </a:r>
            <a:r>
              <a:rPr lang="en-US" dirty="0"/>
              <a:t> </a:t>
            </a:r>
            <a:r>
              <a:rPr lang="en-US" dirty="0" err="1"/>
              <a:t>makna</a:t>
            </a:r>
            <a:r>
              <a:rPr lang="en-US" dirty="0"/>
              <a:t> lain.</a:t>
            </a:r>
          </a:p>
          <a:p>
            <a:pPr marL="722376" lvl="1" indent="-274320" algn="just" eaLnBrk="1" fontAlgn="auto" hangingPunct="1">
              <a:spcAft>
                <a:spcPts val="0"/>
              </a:spcAft>
              <a:buFont typeface="Wingdings 2"/>
              <a:buChar char=""/>
              <a:defRPr/>
            </a:pPr>
            <a:r>
              <a:rPr lang="en-US" dirty="0" err="1"/>
              <a:t>Pengukuran</a:t>
            </a:r>
            <a:r>
              <a:rPr lang="en-US" dirty="0"/>
              <a:t> </a:t>
            </a:r>
            <a:r>
              <a:rPr lang="en-US" dirty="0" err="1"/>
              <a:t>selalu</a:t>
            </a:r>
            <a:r>
              <a:rPr lang="en-US" dirty="0"/>
              <a:t> </a:t>
            </a:r>
            <a:r>
              <a:rPr lang="en-US" dirty="0" err="1"/>
              <a:t>menyangkut</a:t>
            </a:r>
            <a:r>
              <a:rPr lang="en-US" dirty="0"/>
              <a:t> </a:t>
            </a:r>
            <a:r>
              <a:rPr lang="en-US" dirty="0" err="1"/>
              <a:t>ciri-ciri</a:t>
            </a:r>
            <a:r>
              <a:rPr lang="en-US" dirty="0"/>
              <a:t>/ </a:t>
            </a:r>
            <a:r>
              <a:rPr lang="en-US" dirty="0" err="1"/>
              <a:t>atribut</a:t>
            </a:r>
            <a:r>
              <a:rPr lang="en-US" dirty="0"/>
              <a:t> </a:t>
            </a:r>
            <a:r>
              <a:rPr lang="en-US" dirty="0" err="1"/>
              <a:t>tertentu</a:t>
            </a:r>
            <a:r>
              <a:rPr lang="en-US" dirty="0"/>
              <a:t> </a:t>
            </a:r>
            <a:r>
              <a:rPr lang="en-US" dirty="0" err="1"/>
              <a:t>dari</a:t>
            </a:r>
            <a:r>
              <a:rPr lang="en-US" dirty="0"/>
              <a:t> </a:t>
            </a:r>
            <a:r>
              <a:rPr lang="en-US" dirty="0" err="1"/>
              <a:t>suatu</a:t>
            </a:r>
            <a:r>
              <a:rPr lang="en-US" dirty="0"/>
              <a:t> </a:t>
            </a:r>
            <a:r>
              <a:rPr lang="en-US" dirty="0" err="1"/>
              <a:t>objek</a:t>
            </a:r>
            <a:r>
              <a:rPr lang="en-US" dirty="0"/>
              <a:t>. </a:t>
            </a:r>
            <a:r>
              <a:rPr lang="en-US" dirty="0" err="1"/>
              <a:t>Jadi</a:t>
            </a:r>
            <a:r>
              <a:rPr lang="en-US" dirty="0"/>
              <a:t> yang </a:t>
            </a:r>
            <a:r>
              <a:rPr lang="en-US" dirty="0" err="1"/>
              <a:t>diukur</a:t>
            </a:r>
            <a:r>
              <a:rPr lang="en-US" dirty="0"/>
              <a:t> </a:t>
            </a:r>
            <a:r>
              <a:rPr lang="en-US" dirty="0" err="1"/>
              <a:t>bukanlah</a:t>
            </a:r>
            <a:r>
              <a:rPr lang="en-US" dirty="0"/>
              <a:t> </a:t>
            </a:r>
            <a:r>
              <a:rPr lang="en-US" dirty="0" err="1"/>
              <a:t>objek</a:t>
            </a:r>
            <a:r>
              <a:rPr lang="en-US" dirty="0"/>
              <a:t> </a:t>
            </a:r>
            <a:r>
              <a:rPr lang="en-US" dirty="0" err="1"/>
              <a:t>itu</a:t>
            </a:r>
            <a:r>
              <a:rPr lang="en-US" dirty="0"/>
              <a:t> </a:t>
            </a:r>
            <a:r>
              <a:rPr lang="en-US" dirty="0" err="1"/>
              <a:t>sendiri</a:t>
            </a:r>
            <a:r>
              <a:rPr lang="en-US" dirty="0"/>
              <a:t> </a:t>
            </a:r>
            <a:r>
              <a:rPr lang="en-US" dirty="0" err="1"/>
              <a:t>melainkan</a:t>
            </a:r>
            <a:r>
              <a:rPr lang="en-US" dirty="0"/>
              <a:t> </a:t>
            </a:r>
            <a:r>
              <a:rPr lang="en-US" dirty="0" err="1"/>
              <a:t>ciri</a:t>
            </a:r>
            <a:r>
              <a:rPr lang="en-US" dirty="0"/>
              <a:t> / </a:t>
            </a:r>
            <a:r>
              <a:rPr lang="en-US" dirty="0" err="1"/>
              <a:t>atribut</a:t>
            </a:r>
            <a:r>
              <a:rPr lang="en-US" dirty="0"/>
              <a:t> </a:t>
            </a:r>
            <a:r>
              <a:rPr lang="en-US" dirty="0" err="1"/>
              <a:t>dari</a:t>
            </a:r>
            <a:r>
              <a:rPr lang="en-US" dirty="0"/>
              <a:t> </a:t>
            </a:r>
            <a:r>
              <a:rPr lang="en-US" dirty="0" err="1"/>
              <a:t>objek</a:t>
            </a:r>
            <a:r>
              <a:rPr lang="en-US" dirty="0"/>
              <a:t> </a:t>
            </a:r>
            <a:r>
              <a:rPr lang="en-US" dirty="0" err="1"/>
              <a:t>tersebut</a:t>
            </a:r>
            <a:r>
              <a:rPr lang="en-US" dirty="0"/>
              <a:t>.</a:t>
            </a:r>
          </a:p>
          <a:p>
            <a:pPr marL="722376" lvl="1" indent="-274320" algn="just" eaLnBrk="1" fontAlgn="auto" hangingPunct="1">
              <a:spcAft>
                <a:spcPts val="0"/>
              </a:spcAft>
              <a:buFont typeface="Wingdings 2"/>
              <a:buChar char=""/>
              <a:defRPr/>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t>Postulat Pengukuran</a:t>
            </a:r>
          </a:p>
        </p:txBody>
      </p:sp>
      <p:sp>
        <p:nvSpPr>
          <p:cNvPr id="19459" name="Content Placeholder 2"/>
          <p:cNvSpPr>
            <a:spLocks noGrp="1"/>
          </p:cNvSpPr>
          <p:nvPr>
            <p:ph idx="1"/>
          </p:nvPr>
        </p:nvSpPr>
        <p:spPr/>
        <p:txBody>
          <a:bodyPr/>
          <a:lstStyle/>
          <a:p>
            <a:pPr eaLnBrk="1" hangingPunct="1"/>
            <a:r>
              <a:rPr lang="en-US"/>
              <a:t>Postulat = pendapat singkat yang dianggap benar.</a:t>
            </a:r>
          </a:p>
          <a:p>
            <a:pPr lvl="1" eaLnBrk="1" hangingPunct="1">
              <a:buFont typeface="Wingdings 2" pitchFamily="18" charset="2"/>
              <a:buNone/>
            </a:pPr>
            <a:r>
              <a:rPr lang="en-US"/>
              <a:t>1. Postulat yang berhubungan dengan   persamaan (equalities) atau identitas.</a:t>
            </a:r>
          </a:p>
          <a:p>
            <a:pPr lvl="1" eaLnBrk="1" hangingPunct="1">
              <a:buFont typeface="Wingdings 2" pitchFamily="18" charset="2"/>
              <a:buNone/>
            </a:pPr>
            <a:r>
              <a:rPr lang="en-US"/>
              <a:t>2. Postulat yang berhubungan dengan sifat rank order.</a:t>
            </a:r>
          </a:p>
          <a:p>
            <a:pPr lvl="1" eaLnBrk="1" hangingPunct="1">
              <a:buFont typeface="Wingdings 2" pitchFamily="18" charset="2"/>
              <a:buNone/>
            </a:pPr>
            <a:r>
              <a:rPr lang="en-US"/>
              <a:t>3. Postulat yang berhubungan dengan sifat additive (penambahan).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7467600" cy="2209800"/>
          </a:xfrm>
        </p:spPr>
        <p:txBody>
          <a:bodyPr>
            <a:normAutofit/>
          </a:bodyPr>
          <a:lstStyle/>
          <a:p>
            <a:pPr marL="420624" indent="-384048" eaLnBrk="1" fontAlgn="auto" hangingPunct="1">
              <a:spcAft>
                <a:spcPts val="0"/>
              </a:spcAft>
              <a:buFont typeface="Wingdings 2"/>
              <a:buNone/>
              <a:defRPr/>
            </a:pPr>
            <a:r>
              <a:rPr lang="en-US" sz="2800" dirty="0" err="1">
                <a:solidFill>
                  <a:schemeClr val="accent2">
                    <a:lumMod val="60000"/>
                    <a:lumOff val="40000"/>
                  </a:schemeClr>
                </a:solidFill>
              </a:rPr>
              <a:t>Postulat</a:t>
            </a:r>
            <a:r>
              <a:rPr lang="en-US" sz="2800" dirty="0">
                <a:solidFill>
                  <a:schemeClr val="accent2">
                    <a:lumMod val="60000"/>
                    <a:lumOff val="40000"/>
                  </a:schemeClr>
                </a:solidFill>
              </a:rPr>
              <a:t> </a:t>
            </a:r>
            <a:r>
              <a:rPr lang="en-US" sz="2800" dirty="0" err="1">
                <a:solidFill>
                  <a:schemeClr val="accent2">
                    <a:lumMod val="60000"/>
                    <a:lumOff val="40000"/>
                  </a:schemeClr>
                </a:solidFill>
              </a:rPr>
              <a:t>Persamaan</a:t>
            </a:r>
            <a:r>
              <a:rPr lang="en-US" sz="2800" dirty="0">
                <a:solidFill>
                  <a:schemeClr val="accent2">
                    <a:lumMod val="60000"/>
                    <a:lumOff val="40000"/>
                  </a:schemeClr>
                </a:solidFill>
              </a:rPr>
              <a:t>/ </a:t>
            </a:r>
            <a:r>
              <a:rPr lang="en-US" sz="2800" dirty="0" err="1">
                <a:solidFill>
                  <a:schemeClr val="accent2">
                    <a:lumMod val="60000"/>
                    <a:lumOff val="40000"/>
                  </a:schemeClr>
                </a:solidFill>
              </a:rPr>
              <a:t>Identitas</a:t>
            </a:r>
            <a:endParaRPr lang="en-US" sz="2800" dirty="0">
              <a:solidFill>
                <a:schemeClr val="accent2">
                  <a:lumMod val="60000"/>
                  <a:lumOff val="40000"/>
                </a:schemeClr>
              </a:solidFill>
            </a:endParaRPr>
          </a:p>
          <a:p>
            <a:pPr marL="722376" lvl="1" indent="-274320" eaLnBrk="1" fontAlgn="auto" hangingPunct="1">
              <a:spcAft>
                <a:spcPts val="0"/>
              </a:spcAft>
              <a:buFont typeface="Wingdings 2"/>
              <a:buNone/>
              <a:defRPr/>
            </a:pPr>
            <a:r>
              <a:rPr lang="pt-BR" sz="2800" dirty="0"/>
              <a:t>1. a = b atau a ≠ b</a:t>
            </a:r>
          </a:p>
          <a:p>
            <a:pPr marL="722376" lvl="1" indent="-274320" eaLnBrk="1" fontAlgn="auto" hangingPunct="1">
              <a:spcAft>
                <a:spcPts val="0"/>
              </a:spcAft>
              <a:buFont typeface="Wingdings 2"/>
              <a:buNone/>
              <a:defRPr/>
            </a:pPr>
            <a:r>
              <a:rPr lang="pl-PL" sz="2800" dirty="0"/>
              <a:t>2. Jika a = b, maka b = a</a:t>
            </a:r>
          </a:p>
          <a:p>
            <a:pPr marL="722376" lvl="1" indent="-274320" eaLnBrk="1" fontAlgn="auto" hangingPunct="1">
              <a:spcAft>
                <a:spcPts val="0"/>
              </a:spcAft>
              <a:buFont typeface="Wingdings 2"/>
              <a:buNone/>
              <a:defRPr/>
            </a:pPr>
            <a:r>
              <a:rPr lang="pl-PL" sz="2800" dirty="0"/>
              <a:t>3. Jika a= b, dan b = c, maka a = c</a:t>
            </a:r>
            <a:endParaRPr lang="en-US" sz="2800" dirty="0"/>
          </a:p>
        </p:txBody>
      </p:sp>
      <p:sp>
        <p:nvSpPr>
          <p:cNvPr id="4" name="Rectangle 3"/>
          <p:cNvSpPr/>
          <p:nvPr/>
        </p:nvSpPr>
        <p:spPr>
          <a:xfrm>
            <a:off x="2590800" y="4419600"/>
            <a:ext cx="6019800" cy="1384300"/>
          </a:xfrm>
          <a:prstGeom prst="rect">
            <a:avLst/>
          </a:prstGeom>
        </p:spPr>
        <p:txBody>
          <a:bodyPr>
            <a:spAutoFit/>
          </a:bodyPr>
          <a:lstStyle/>
          <a:p>
            <a:pPr fontAlgn="auto">
              <a:spcBef>
                <a:spcPts val="0"/>
              </a:spcBef>
              <a:spcAft>
                <a:spcPts val="0"/>
              </a:spcAft>
              <a:defRPr/>
            </a:pPr>
            <a:r>
              <a:rPr lang="en-US" sz="2800" dirty="0" err="1">
                <a:solidFill>
                  <a:schemeClr val="accent2">
                    <a:lumMod val="60000"/>
                    <a:lumOff val="40000"/>
                  </a:schemeClr>
                </a:solidFill>
                <a:latin typeface="+mn-lt"/>
                <a:cs typeface="+mn-cs"/>
              </a:rPr>
              <a:t>Postulat</a:t>
            </a:r>
            <a:r>
              <a:rPr lang="en-US" sz="2800" dirty="0">
                <a:solidFill>
                  <a:schemeClr val="accent2">
                    <a:lumMod val="60000"/>
                    <a:lumOff val="40000"/>
                  </a:schemeClr>
                </a:solidFill>
                <a:latin typeface="+mn-lt"/>
                <a:cs typeface="+mn-cs"/>
              </a:rPr>
              <a:t> Rank Order</a:t>
            </a:r>
          </a:p>
          <a:p>
            <a:pPr lvl="1" fontAlgn="auto">
              <a:spcBef>
                <a:spcPts val="0"/>
              </a:spcBef>
              <a:spcAft>
                <a:spcPts val="0"/>
              </a:spcAft>
              <a:defRPr/>
            </a:pPr>
            <a:r>
              <a:rPr lang="pl-PL" sz="2800" dirty="0">
                <a:latin typeface="+mn-lt"/>
                <a:cs typeface="+mn-cs"/>
              </a:rPr>
              <a:t>1. Jika a &gt; b, maka b </a:t>
            </a:r>
            <a:r>
              <a:rPr lang="id-ID" sz="2800" dirty="0">
                <a:latin typeface="+mn-lt"/>
                <a:cs typeface="+mn-cs"/>
              </a:rPr>
              <a:t>&lt;</a:t>
            </a:r>
            <a:r>
              <a:rPr lang="pl-PL" sz="2800" dirty="0">
                <a:latin typeface="+mn-lt"/>
                <a:cs typeface="+mn-cs"/>
              </a:rPr>
              <a:t> a</a:t>
            </a:r>
          </a:p>
          <a:p>
            <a:pPr lvl="1" fontAlgn="auto">
              <a:spcBef>
                <a:spcPts val="0"/>
              </a:spcBef>
              <a:spcAft>
                <a:spcPts val="0"/>
              </a:spcAft>
              <a:defRPr/>
            </a:pPr>
            <a:r>
              <a:rPr lang="pl-PL" sz="2800" dirty="0">
                <a:latin typeface="+mn-lt"/>
                <a:cs typeface="+mn-cs"/>
              </a:rPr>
              <a:t>2. Jika a &gt; b, b &gt; c, maka a &gt; c</a:t>
            </a:r>
            <a:endParaRPr lang="en-US" sz="2800" dirty="0">
              <a:latin typeface="+mn-l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09600" y="1600200"/>
            <a:ext cx="8077200" cy="3108325"/>
          </a:xfrm>
          <a:prstGeom prst="rect">
            <a:avLst/>
          </a:prstGeom>
        </p:spPr>
        <p:txBody>
          <a:bodyPr>
            <a:spAutoFit/>
          </a:bodyPr>
          <a:lstStyle/>
          <a:p>
            <a:pPr fontAlgn="auto">
              <a:spcBef>
                <a:spcPts val="0"/>
              </a:spcBef>
              <a:spcAft>
                <a:spcPts val="0"/>
              </a:spcAft>
              <a:defRPr/>
            </a:pPr>
            <a:r>
              <a:rPr lang="en-US" sz="2800" dirty="0" err="1">
                <a:solidFill>
                  <a:schemeClr val="accent2">
                    <a:lumMod val="60000"/>
                    <a:lumOff val="40000"/>
                  </a:schemeClr>
                </a:solidFill>
                <a:latin typeface="+mn-lt"/>
                <a:cs typeface="+mn-cs"/>
              </a:rPr>
              <a:t>Postulat</a:t>
            </a:r>
            <a:r>
              <a:rPr lang="en-US" sz="2800" dirty="0">
                <a:solidFill>
                  <a:schemeClr val="accent2">
                    <a:lumMod val="60000"/>
                    <a:lumOff val="40000"/>
                  </a:schemeClr>
                </a:solidFill>
                <a:latin typeface="+mn-lt"/>
                <a:cs typeface="+mn-cs"/>
              </a:rPr>
              <a:t> </a:t>
            </a:r>
            <a:r>
              <a:rPr lang="en-US" sz="2800" dirty="0" err="1">
                <a:solidFill>
                  <a:schemeClr val="accent2">
                    <a:lumMod val="60000"/>
                    <a:lumOff val="40000"/>
                  </a:schemeClr>
                </a:solidFill>
                <a:latin typeface="+mn-lt"/>
                <a:cs typeface="+mn-cs"/>
              </a:rPr>
              <a:t>Sifat</a:t>
            </a:r>
            <a:r>
              <a:rPr lang="en-US" sz="2800" dirty="0">
                <a:solidFill>
                  <a:schemeClr val="accent2">
                    <a:lumMod val="60000"/>
                    <a:lumOff val="40000"/>
                  </a:schemeClr>
                </a:solidFill>
                <a:latin typeface="+mn-lt"/>
                <a:cs typeface="+mn-cs"/>
              </a:rPr>
              <a:t> Additive</a:t>
            </a:r>
          </a:p>
          <a:p>
            <a:pPr lvl="1" fontAlgn="auto">
              <a:spcBef>
                <a:spcPts val="0"/>
              </a:spcBef>
              <a:spcAft>
                <a:spcPts val="0"/>
              </a:spcAft>
              <a:defRPr/>
            </a:pPr>
            <a:r>
              <a:rPr lang="pl-PL" sz="2800" dirty="0">
                <a:latin typeface="+mn-lt"/>
                <a:cs typeface="+mn-cs"/>
              </a:rPr>
              <a:t>1. Jika a = p dan b &gt; a, maka a + b &gt; p</a:t>
            </a:r>
          </a:p>
          <a:p>
            <a:pPr lvl="1" fontAlgn="auto">
              <a:spcBef>
                <a:spcPts val="0"/>
              </a:spcBef>
              <a:spcAft>
                <a:spcPts val="0"/>
              </a:spcAft>
              <a:defRPr/>
            </a:pPr>
            <a:r>
              <a:rPr lang="pt-BR" sz="2800" dirty="0">
                <a:latin typeface="+mn-lt"/>
                <a:cs typeface="+mn-cs"/>
              </a:rPr>
              <a:t>2. a + b = b + a</a:t>
            </a:r>
          </a:p>
          <a:p>
            <a:pPr lvl="1" fontAlgn="auto">
              <a:spcBef>
                <a:spcPts val="0"/>
              </a:spcBef>
              <a:spcAft>
                <a:spcPts val="0"/>
              </a:spcAft>
              <a:defRPr/>
            </a:pPr>
            <a:r>
              <a:rPr lang="pl-PL" sz="2800" dirty="0">
                <a:latin typeface="+mn-lt"/>
                <a:cs typeface="+mn-cs"/>
              </a:rPr>
              <a:t>3. Jika a= p dan b = q, maka a + b = b + q</a:t>
            </a:r>
          </a:p>
          <a:p>
            <a:pPr lvl="1" fontAlgn="auto">
              <a:spcBef>
                <a:spcPts val="0"/>
              </a:spcBef>
              <a:spcAft>
                <a:spcPts val="0"/>
              </a:spcAft>
              <a:defRPr/>
            </a:pPr>
            <a:r>
              <a:rPr lang="sv-SE" sz="2800" dirty="0">
                <a:latin typeface="+mn-lt"/>
                <a:cs typeface="+mn-cs"/>
              </a:rPr>
              <a:t>Bilangan identik atau sama bisa saling menggantikan.</a:t>
            </a:r>
          </a:p>
          <a:p>
            <a:pPr lvl="1" fontAlgn="auto">
              <a:spcBef>
                <a:spcPts val="0"/>
              </a:spcBef>
              <a:spcAft>
                <a:spcPts val="0"/>
              </a:spcAft>
              <a:defRPr/>
            </a:pPr>
            <a:r>
              <a:rPr lang="pt-BR" sz="2800" dirty="0">
                <a:latin typeface="+mn-lt"/>
                <a:cs typeface="+mn-cs"/>
              </a:rPr>
              <a:t>4. ( a + b ) + c = a + ( b + c )</a:t>
            </a:r>
            <a:endParaRPr lang="en-US" sz="2800" dirty="0">
              <a:latin typeface="+mn-l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 calcmode="lin" valueType="num">
                                      <p:cBhvr>
                                        <p:cTn id="9" dur="500" fill="hold"/>
                                        <p:tgtEl>
                                          <p:spTgt spid="6"/>
                                        </p:tgtEl>
                                        <p:attrNameLst>
                                          <p:attrName>style.rotation</p:attrName>
                                        </p:attrNameLst>
                                      </p:cBhvr>
                                      <p:tavLst>
                                        <p:tav tm="0">
                                          <p:val>
                                            <p:fltVal val="360"/>
                                          </p:val>
                                        </p:tav>
                                        <p:tav tm="100000">
                                          <p:val>
                                            <p:fltVal val="0"/>
                                          </p:val>
                                        </p:tav>
                                      </p:tavLst>
                                    </p:anim>
                                    <p:animEffect transition="in" filter="fad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4600" y="2895600"/>
            <a:ext cx="4343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cs typeface="+mn-cs"/>
              </a:rPr>
              <a:t>EVALUASI</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0"/>
            <a:ext cx="5943600" cy="838200"/>
          </a:xfrm>
        </p:spPr>
        <p:txBody>
          <a:bodyPr>
            <a:normAutofit fontScale="90000"/>
          </a:bodyPr>
          <a:lstStyle/>
          <a:p>
            <a:pPr eaLnBrk="1" fontAlgn="auto" hangingPunct="1">
              <a:spcAft>
                <a:spcPts val="0"/>
              </a:spcAft>
              <a:defRPr/>
            </a:pPr>
            <a:r>
              <a:rPr lang="en-US"/>
              <a:t>Apakah orang ini tinggi?</a:t>
            </a:r>
          </a:p>
        </p:txBody>
      </p:sp>
      <p:pic>
        <p:nvPicPr>
          <p:cNvPr id="23555" name="Picture 2"/>
          <p:cNvPicPr>
            <a:picLocks noChangeAspect="1" noChangeArrowheads="1"/>
          </p:cNvPicPr>
          <p:nvPr/>
        </p:nvPicPr>
        <p:blipFill>
          <a:blip r:embed="rId3"/>
          <a:srcRect/>
          <a:stretch>
            <a:fillRect/>
          </a:stretch>
        </p:blipFill>
        <p:spPr bwMode="auto">
          <a:xfrm>
            <a:off x="4697413" y="3200400"/>
            <a:ext cx="1692275" cy="3336925"/>
          </a:xfrm>
          <a:prstGeom prst="rect">
            <a:avLst/>
          </a:prstGeom>
          <a:noFill/>
          <a:ln w="9525">
            <a:noFill/>
            <a:miter lim="800000"/>
            <a:headEnd/>
            <a:tailEnd/>
          </a:ln>
        </p:spPr>
      </p:pic>
      <p:pic>
        <p:nvPicPr>
          <p:cNvPr id="1027" name="Picture 3"/>
          <p:cNvPicPr>
            <a:picLocks noChangeAspect="1" noChangeArrowheads="1"/>
          </p:cNvPicPr>
          <p:nvPr/>
        </p:nvPicPr>
        <p:blipFill>
          <a:blip r:embed="rId4"/>
          <a:srcRect/>
          <a:stretch>
            <a:fillRect/>
          </a:stretch>
        </p:blipFill>
        <p:spPr bwMode="auto">
          <a:xfrm>
            <a:off x="7010400" y="4038600"/>
            <a:ext cx="1781175" cy="2489200"/>
          </a:xfrm>
          <a:prstGeom prst="rect">
            <a:avLst/>
          </a:prstGeom>
          <a:noFill/>
          <a:ln w="9525">
            <a:noFill/>
            <a:miter lim="800000"/>
            <a:headEnd/>
            <a:tailEnd/>
          </a:ln>
        </p:spPr>
      </p:pic>
      <p:pic>
        <p:nvPicPr>
          <p:cNvPr id="1028" name="Picture 4"/>
          <p:cNvPicPr>
            <a:picLocks noChangeAspect="1" noChangeArrowheads="1"/>
          </p:cNvPicPr>
          <p:nvPr/>
        </p:nvPicPr>
        <p:blipFill>
          <a:blip r:embed="rId5"/>
          <a:srcRect/>
          <a:stretch>
            <a:fillRect/>
          </a:stretch>
        </p:blipFill>
        <p:spPr bwMode="auto">
          <a:xfrm>
            <a:off x="381000" y="1585913"/>
            <a:ext cx="3905250" cy="5105400"/>
          </a:xfrm>
          <a:prstGeom prst="rect">
            <a:avLst/>
          </a:prstGeom>
          <a:noFill/>
          <a:ln w="9525">
            <a:noFill/>
            <a:miter lim="800000"/>
            <a:headEnd/>
            <a:tailEnd/>
          </a:ln>
        </p:spPr>
      </p:pic>
      <p:sp>
        <p:nvSpPr>
          <p:cNvPr id="7" name="Oval Callout 6"/>
          <p:cNvSpPr/>
          <p:nvPr/>
        </p:nvSpPr>
        <p:spPr>
          <a:xfrm>
            <a:off x="4495800" y="838200"/>
            <a:ext cx="3657600" cy="1143000"/>
          </a:xfrm>
          <a:prstGeom prst="wedgeEllipseCallout">
            <a:avLst>
              <a:gd name="adj1" fmla="val -52651"/>
              <a:gd name="adj2" fmla="val 84318"/>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dirty="0" err="1"/>
              <a:t>Tidak</a:t>
            </a:r>
            <a:r>
              <a:rPr lang="en-US" sz="2400" dirty="0"/>
              <a:t> </a:t>
            </a:r>
            <a:r>
              <a:rPr lang="en-US" sz="2400" dirty="0" err="1"/>
              <a:t>jika</a:t>
            </a:r>
            <a:r>
              <a:rPr lang="en-US" sz="2400" dirty="0"/>
              <a:t> </a:t>
            </a:r>
            <a:r>
              <a:rPr lang="en-US" sz="2400" dirty="0" err="1"/>
              <a:t>di</a:t>
            </a:r>
            <a:r>
              <a:rPr lang="en-US" sz="2400" dirty="0"/>
              <a:t> banding </a:t>
            </a:r>
            <a:r>
              <a:rPr lang="en-US" sz="2400" dirty="0" err="1"/>
              <a:t>saya</a:t>
            </a:r>
            <a:endParaRPr lang="en-US" sz="2400" dirty="0"/>
          </a:p>
        </p:txBody>
      </p:sp>
      <p:sp>
        <p:nvSpPr>
          <p:cNvPr id="8" name="Oval Callout 7"/>
          <p:cNvSpPr/>
          <p:nvPr/>
        </p:nvSpPr>
        <p:spPr>
          <a:xfrm>
            <a:off x="5486400" y="2051050"/>
            <a:ext cx="3657600" cy="1143000"/>
          </a:xfrm>
          <a:prstGeom prst="wedgeEllipseCallout">
            <a:avLst>
              <a:gd name="adj1" fmla="val 8144"/>
              <a:gd name="adj2" fmla="val 825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dirty="0" err="1"/>
              <a:t>Ya</a:t>
            </a:r>
            <a:r>
              <a:rPr lang="en-US" sz="2400" dirty="0"/>
              <a:t> </a:t>
            </a:r>
            <a:r>
              <a:rPr lang="en-US" sz="2400" dirty="0" err="1"/>
              <a:t>jika</a:t>
            </a:r>
            <a:r>
              <a:rPr lang="en-US" sz="2400" dirty="0"/>
              <a:t> </a:t>
            </a:r>
            <a:r>
              <a:rPr lang="en-US" sz="2400" dirty="0" err="1"/>
              <a:t>di</a:t>
            </a:r>
            <a:r>
              <a:rPr lang="en-US" sz="2400" dirty="0"/>
              <a:t> banding </a:t>
            </a:r>
            <a:r>
              <a:rPr lang="en-US" sz="2400" dirty="0" err="1"/>
              <a:t>saya</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27"/>
                                        </p:tgtEl>
                                        <p:attrNameLst>
                                          <p:attrName>style.visibility</p:attrName>
                                        </p:attrNameLst>
                                      </p:cBhvr>
                                      <p:to>
                                        <p:strVal val="visible"/>
                                      </p:to>
                                    </p:set>
                                    <p:anim calcmode="lin" valueType="num">
                                      <p:cBhvr additive="base">
                                        <p:cTn id="11" dur="500" fill="hold"/>
                                        <p:tgtEl>
                                          <p:spTgt spid="1027"/>
                                        </p:tgtEl>
                                        <p:attrNameLst>
                                          <p:attrName>ppt_x</p:attrName>
                                        </p:attrNameLst>
                                      </p:cBhvr>
                                      <p:tavLst>
                                        <p:tav tm="0">
                                          <p:val>
                                            <p:strVal val="#ppt_x"/>
                                          </p:val>
                                        </p:tav>
                                        <p:tav tm="100000">
                                          <p:val>
                                            <p:strVal val="#ppt_x"/>
                                          </p:val>
                                        </p:tav>
                                      </p:tavLst>
                                    </p:anim>
                                    <p:anim calcmode="lin" valueType="num">
                                      <p:cBhvr additive="base">
                                        <p:cTn id="12"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iterate type="lt">
                                    <p:tmPct val="5000"/>
                                  </p:iterate>
                                  <p:childTnLst>
                                    <p:set>
                                      <p:cBhvr>
                                        <p:cTn id="16" dur="1" fill="hold">
                                          <p:stCondLst>
                                            <p:cond delay="0"/>
                                          </p:stCondLst>
                                        </p:cTn>
                                        <p:tgtEl>
                                          <p:spTgt spid="1028"/>
                                        </p:tgtEl>
                                        <p:attrNameLst>
                                          <p:attrName>style.visibility</p:attrName>
                                        </p:attrNameLst>
                                      </p:cBhvr>
                                      <p:to>
                                        <p:strVal val="visible"/>
                                      </p:to>
                                    </p:set>
                                    <p:anim calcmode="lin" valueType="num">
                                      <p:cBhvr>
                                        <p:cTn id="17" dur="1000" fill="hold"/>
                                        <p:tgtEl>
                                          <p:spTgt spid="1028"/>
                                        </p:tgtEl>
                                        <p:attrNameLst>
                                          <p:attrName>ppt_w</p:attrName>
                                        </p:attrNameLst>
                                      </p:cBhvr>
                                      <p:tavLst>
                                        <p:tav tm="0">
                                          <p:val>
                                            <p:fltVal val="0"/>
                                          </p:val>
                                        </p:tav>
                                        <p:tav tm="100000">
                                          <p:val>
                                            <p:strVal val="#ppt_w"/>
                                          </p:val>
                                        </p:tav>
                                      </p:tavLst>
                                    </p:anim>
                                    <p:anim calcmode="lin" valueType="num">
                                      <p:cBhvr>
                                        <p:cTn id="18" dur="1000" fill="hold"/>
                                        <p:tgtEl>
                                          <p:spTgt spid="1028"/>
                                        </p:tgtEl>
                                        <p:attrNameLst>
                                          <p:attrName>ppt_h</p:attrName>
                                        </p:attrNameLst>
                                      </p:cBhvr>
                                      <p:tavLst>
                                        <p:tav tm="0">
                                          <p:val>
                                            <p:fltVal val="0"/>
                                          </p:val>
                                        </p:tav>
                                        <p:tav tm="100000">
                                          <p:val>
                                            <p:strVal val="#ppt_h"/>
                                          </p:val>
                                        </p:tav>
                                      </p:tavLst>
                                    </p:anim>
                                    <p:anim calcmode="lin" valueType="num">
                                      <p:cBhvr>
                                        <p:cTn id="19" dur="1000" fill="hold"/>
                                        <p:tgtEl>
                                          <p:spTgt spid="1028"/>
                                        </p:tgtEl>
                                        <p:attrNameLst>
                                          <p:attrName>style.rotation</p:attrName>
                                        </p:attrNameLst>
                                      </p:cBhvr>
                                      <p:tavLst>
                                        <p:tav tm="0">
                                          <p:val>
                                            <p:fltVal val="90"/>
                                          </p:val>
                                        </p:tav>
                                        <p:tav tm="100000">
                                          <p:val>
                                            <p:fltVal val="0"/>
                                          </p:val>
                                        </p:tav>
                                      </p:tavLst>
                                    </p:anim>
                                    <p:animEffect transition="in" filter="fade">
                                      <p:cBhvr>
                                        <p:cTn id="20" dur="1000"/>
                                        <p:tgtEl>
                                          <p:spTgt spid="1028"/>
                                        </p:tgtEl>
                                      </p:cBhvr>
                                    </p:animEffect>
                                  </p:childTnLst>
                                </p:cTn>
                              </p:par>
                              <p:par>
                                <p:cTn id="21" presetID="31" presetClass="entr" presetSubtype="0" fill="hold" grpId="0" nodeType="withEffect">
                                  <p:stCondLst>
                                    <p:cond delay="0"/>
                                  </p:stCondLst>
                                  <p:iterate type="lt">
                                    <p:tmPct val="5000"/>
                                  </p:iterate>
                                  <p:childTnLst>
                                    <p:set>
                                      <p:cBhvr>
                                        <p:cTn id="22" dur="1" fill="hold">
                                          <p:stCondLst>
                                            <p:cond delay="0"/>
                                          </p:stCondLst>
                                        </p:cTn>
                                        <p:tgtEl>
                                          <p:spTgt spid="7"/>
                                        </p:tgtEl>
                                        <p:attrNameLst>
                                          <p:attrName>style.visibility</p:attrName>
                                        </p:attrNameLst>
                                      </p:cBhvr>
                                      <p:to>
                                        <p:strVal val="visible"/>
                                      </p:to>
                                    </p:set>
                                    <p:anim calcmode="lin" valueType="num">
                                      <p:cBhvr>
                                        <p:cTn id="23" dur="1000" fill="hold"/>
                                        <p:tgtEl>
                                          <p:spTgt spid="7"/>
                                        </p:tgtEl>
                                        <p:attrNameLst>
                                          <p:attrName>ppt_w</p:attrName>
                                        </p:attrNameLst>
                                      </p:cBhvr>
                                      <p:tavLst>
                                        <p:tav tm="0">
                                          <p:val>
                                            <p:fltVal val="0"/>
                                          </p:val>
                                        </p:tav>
                                        <p:tav tm="100000">
                                          <p:val>
                                            <p:strVal val="#ppt_w"/>
                                          </p:val>
                                        </p:tav>
                                      </p:tavLst>
                                    </p:anim>
                                    <p:anim calcmode="lin" valueType="num">
                                      <p:cBhvr>
                                        <p:cTn id="24" dur="1000" fill="hold"/>
                                        <p:tgtEl>
                                          <p:spTgt spid="7"/>
                                        </p:tgtEl>
                                        <p:attrNameLst>
                                          <p:attrName>ppt_h</p:attrName>
                                        </p:attrNameLst>
                                      </p:cBhvr>
                                      <p:tavLst>
                                        <p:tav tm="0">
                                          <p:val>
                                            <p:fltVal val="0"/>
                                          </p:val>
                                        </p:tav>
                                        <p:tav tm="100000">
                                          <p:val>
                                            <p:strVal val="#ppt_h"/>
                                          </p:val>
                                        </p:tav>
                                      </p:tavLst>
                                    </p:anim>
                                    <p:anim calcmode="lin" valueType="num">
                                      <p:cBhvr>
                                        <p:cTn id="25" dur="1000" fill="hold"/>
                                        <p:tgtEl>
                                          <p:spTgt spid="7"/>
                                        </p:tgtEl>
                                        <p:attrNameLst>
                                          <p:attrName>style.rotation</p:attrName>
                                        </p:attrNameLst>
                                      </p:cBhvr>
                                      <p:tavLst>
                                        <p:tav tm="0">
                                          <p:val>
                                            <p:fltVal val="90"/>
                                          </p:val>
                                        </p:tav>
                                        <p:tav tm="100000">
                                          <p:val>
                                            <p:fltVal val="0"/>
                                          </p:val>
                                        </p:tav>
                                      </p:tavLst>
                                    </p:anim>
                                    <p:animEffect transition="in" filter="fade">
                                      <p:cBhvr>
                                        <p:cTn id="26"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54163"/>
            <a:ext cx="8686800" cy="4922837"/>
          </a:xfrm>
        </p:spPr>
        <p:txBody>
          <a:bodyPr rtlCol="0">
            <a:normAutofit fontScale="92500" lnSpcReduction="20000"/>
          </a:bodyPr>
          <a:lstStyle/>
          <a:p>
            <a:pPr marL="420624" indent="-384048" algn="just" eaLnBrk="1" fontAlgn="auto" hangingPunct="1">
              <a:spcAft>
                <a:spcPts val="0"/>
              </a:spcAft>
              <a:buFont typeface="Arial" pitchFamily="34" charset="0"/>
              <a:buChar char="•"/>
              <a:defRPr/>
            </a:pPr>
            <a:r>
              <a:rPr lang="fi-FI" dirty="0"/>
              <a:t>Jadi dibutuhkan suatu pembanding jika kita ingin memutuskan bahwa seseorang tinggi, sedang atau pendek. </a:t>
            </a:r>
          </a:p>
          <a:p>
            <a:pPr marL="420624" indent="-384048" algn="just" eaLnBrk="1" fontAlgn="auto" hangingPunct="1">
              <a:spcAft>
                <a:spcPts val="0"/>
              </a:spcAft>
              <a:buFont typeface="Arial" pitchFamily="34" charset="0"/>
              <a:buNone/>
              <a:defRPr/>
            </a:pPr>
            <a:endParaRPr lang="fi-FI" dirty="0"/>
          </a:p>
          <a:p>
            <a:pPr marL="420624" indent="-384048" algn="just" eaLnBrk="1" fontAlgn="auto" hangingPunct="1">
              <a:spcAft>
                <a:spcPts val="0"/>
              </a:spcAft>
              <a:buFont typeface="Arial" pitchFamily="34" charset="0"/>
              <a:buChar char="•"/>
              <a:defRPr/>
            </a:pPr>
            <a:r>
              <a:rPr lang="fi-FI" dirty="0"/>
              <a:t>Dalam kasus lain kita membutuhkan pembanding jika ingin mekatakan bahwa si A itu anak yang pandai atau tidak, berbakat atau tidak, dsb</a:t>
            </a:r>
          </a:p>
          <a:p>
            <a:pPr marL="420624" indent="-384048" algn="just" eaLnBrk="1" fontAlgn="auto" hangingPunct="1">
              <a:spcAft>
                <a:spcPts val="0"/>
              </a:spcAft>
              <a:buFont typeface="Arial" pitchFamily="34" charset="0"/>
              <a:buChar char="•"/>
              <a:defRPr/>
            </a:pPr>
            <a:endParaRPr lang="en-US" dirty="0"/>
          </a:p>
          <a:p>
            <a:pPr marL="420624" indent="-384048" algn="just" eaLnBrk="1" fontAlgn="auto" hangingPunct="1">
              <a:spcAft>
                <a:spcPts val="0"/>
              </a:spcAft>
              <a:buFont typeface="Arial" pitchFamily="34" charset="0"/>
              <a:buChar char="•"/>
              <a:defRPr/>
            </a:pPr>
            <a:r>
              <a:rPr lang="fi-FI" dirty="0"/>
              <a:t>Ilustrasi tersebut menjelaskan bahwa intepretasi terhadap suatu pengukuran hanya dapat bersifat evaluatif apabila disandarkan pada suatu norma atau suatu kriteria.</a:t>
            </a:r>
            <a:endParaRPr lang="en-US" dirty="0"/>
          </a:p>
          <a:p>
            <a:pPr marL="420624" indent="-384048" algn="just"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idx="1"/>
          </p:nvPr>
        </p:nvSpPr>
        <p:spPr/>
        <p:txBody>
          <a:bodyPr/>
          <a:lstStyle/>
          <a:p>
            <a:pPr eaLnBrk="1" hangingPunct="1"/>
            <a:r>
              <a:rPr lang="en-US"/>
              <a:t>Karakteristik Evaluasi :</a:t>
            </a:r>
          </a:p>
          <a:p>
            <a:pPr eaLnBrk="1" hangingPunct="1">
              <a:buFont typeface="Arial" charset="0"/>
              <a:buNone/>
            </a:pPr>
            <a:endParaRPr lang="en-US"/>
          </a:p>
          <a:p>
            <a:pPr marL="971550" lvl="1" indent="-514350" eaLnBrk="1" hangingPunct="1">
              <a:buFont typeface="Calibri" pitchFamily="34" charset="0"/>
              <a:buAutoNum type="arabicPeriod"/>
            </a:pPr>
            <a:r>
              <a:rPr lang="en-US"/>
              <a:t>Merupakan perbandingan antara hasil ukur dengan suatu norma atau suatu kriteria</a:t>
            </a:r>
          </a:p>
          <a:p>
            <a:pPr marL="971550" lvl="1" indent="-514350" eaLnBrk="1" hangingPunct="1">
              <a:buFont typeface="Calibri" pitchFamily="34" charset="0"/>
              <a:buAutoNum type="arabicPeriod"/>
            </a:pPr>
            <a:r>
              <a:rPr lang="en-US"/>
              <a:t>Hasilnya bersifat kualitatif</a:t>
            </a:r>
          </a:p>
          <a:p>
            <a:pPr marL="971550" lvl="1" indent="-514350" eaLnBrk="1" hangingPunct="1">
              <a:buFont typeface="Calibri" pitchFamily="34" charset="0"/>
              <a:buAutoNum type="arabicPeriod"/>
            </a:pPr>
            <a:r>
              <a:rPr lang="en-US"/>
              <a:t>Hasilnya dinyatakan secara evaluatif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218">
                                            <p:txEl>
                                              <p:pRg st="0" end="0"/>
                                            </p:txEl>
                                          </p:spTgt>
                                        </p:tgtEl>
                                        <p:attrNameLst>
                                          <p:attrName>style.visibility</p:attrName>
                                        </p:attrNameLst>
                                      </p:cBhvr>
                                      <p:to>
                                        <p:strVal val="visible"/>
                                      </p:to>
                                    </p:set>
                                    <p:animEffect transition="in" filter="blinds(horizontal)">
                                      <p:cBhvr>
                                        <p:cTn id="7" dur="500"/>
                                        <p:tgtEl>
                                          <p:spTgt spid="9218">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218">
                                            <p:txEl>
                                              <p:pRg st="2" end="2"/>
                                            </p:txEl>
                                          </p:spTgt>
                                        </p:tgtEl>
                                        <p:attrNameLst>
                                          <p:attrName>style.visibility</p:attrName>
                                        </p:attrNameLst>
                                      </p:cBhvr>
                                      <p:to>
                                        <p:strVal val="visible"/>
                                      </p:to>
                                    </p:set>
                                    <p:animEffect transition="in" filter="blinds(horizontal)">
                                      <p:cBhvr>
                                        <p:cTn id="10" dur="500"/>
                                        <p:tgtEl>
                                          <p:spTgt spid="9218">
                                            <p:txEl>
                                              <p:pRg st="2" end="2"/>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9218">
                                            <p:txEl>
                                              <p:pRg st="3" end="3"/>
                                            </p:txEl>
                                          </p:spTgt>
                                        </p:tgtEl>
                                        <p:attrNameLst>
                                          <p:attrName>style.visibility</p:attrName>
                                        </p:attrNameLst>
                                      </p:cBhvr>
                                      <p:to>
                                        <p:strVal val="visible"/>
                                      </p:to>
                                    </p:set>
                                    <p:animEffect transition="in" filter="blinds(horizontal)">
                                      <p:cBhvr>
                                        <p:cTn id="13" dur="500"/>
                                        <p:tgtEl>
                                          <p:spTgt spid="9218">
                                            <p:txEl>
                                              <p:pRg st="3" end="3"/>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9218">
                                            <p:txEl>
                                              <p:pRg st="4" end="4"/>
                                            </p:txEl>
                                          </p:spTgt>
                                        </p:tgtEl>
                                        <p:attrNameLst>
                                          <p:attrName>style.visibility</p:attrName>
                                        </p:attrNameLst>
                                      </p:cBhvr>
                                      <p:to>
                                        <p:strVal val="visible"/>
                                      </p:to>
                                    </p:set>
                                    <p:animEffect transition="in" filter="blinds(horizontal)">
                                      <p:cBhvr>
                                        <p:cTn id="16" dur="500"/>
                                        <p:tgtEl>
                                          <p:spTgt spid="921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t>Tujuan Pembelajaran</a:t>
            </a:r>
          </a:p>
        </p:txBody>
      </p:sp>
      <p:sp>
        <p:nvSpPr>
          <p:cNvPr id="8195" name="Content Placeholder 2"/>
          <p:cNvSpPr>
            <a:spLocks noGrp="1"/>
          </p:cNvSpPr>
          <p:nvPr>
            <p:ph idx="1"/>
          </p:nvPr>
        </p:nvSpPr>
        <p:spPr>
          <a:xfrm>
            <a:off x="838200" y="1600200"/>
            <a:ext cx="7467600" cy="4525963"/>
          </a:xfrm>
        </p:spPr>
        <p:txBody>
          <a:bodyPr/>
          <a:lstStyle/>
          <a:p>
            <a:pPr eaLnBrk="1" hangingPunct="1"/>
            <a:r>
              <a:rPr lang="en-US" dirty="0" err="1"/>
              <a:t>Mahasiswa</a:t>
            </a:r>
            <a:r>
              <a:rPr lang="en-US" dirty="0"/>
              <a:t> </a:t>
            </a:r>
            <a:r>
              <a:rPr lang="en-US" dirty="0" err="1"/>
              <a:t>memahami</a:t>
            </a:r>
            <a:r>
              <a:rPr lang="en-US" dirty="0"/>
              <a:t> </a:t>
            </a:r>
            <a:r>
              <a:rPr lang="en-US" dirty="0" err="1"/>
              <a:t>teori-teori</a:t>
            </a:r>
            <a:r>
              <a:rPr lang="en-US" dirty="0"/>
              <a:t> </a:t>
            </a:r>
            <a:r>
              <a:rPr lang="en-US" dirty="0" err="1"/>
              <a:t>dasar</a:t>
            </a:r>
            <a:r>
              <a:rPr lang="en-US" dirty="0"/>
              <a:t> </a:t>
            </a:r>
            <a:r>
              <a:rPr lang="en-US" dirty="0" err="1"/>
              <a:t>pengukuran</a:t>
            </a:r>
            <a:r>
              <a:rPr lang="en-US" dirty="0"/>
              <a:t>.</a:t>
            </a:r>
          </a:p>
          <a:p>
            <a:pPr eaLnBrk="1" hangingPunct="1"/>
            <a:r>
              <a:rPr lang="en-US" dirty="0" err="1"/>
              <a:t>Mahasiswa</a:t>
            </a:r>
            <a:r>
              <a:rPr lang="en-US" dirty="0"/>
              <a:t> </a:t>
            </a:r>
            <a:r>
              <a:rPr lang="en-US" dirty="0" err="1"/>
              <a:t>mampu</a:t>
            </a:r>
            <a:r>
              <a:rPr lang="en-US" dirty="0"/>
              <a:t> </a:t>
            </a:r>
            <a:r>
              <a:rPr lang="en-US" dirty="0" err="1"/>
              <a:t>memahami</a:t>
            </a:r>
            <a:r>
              <a:rPr lang="en-US" dirty="0"/>
              <a:t> </a:t>
            </a:r>
            <a:r>
              <a:rPr lang="en-US" dirty="0" err="1"/>
              <a:t>dan</a:t>
            </a:r>
            <a:r>
              <a:rPr lang="en-US" dirty="0"/>
              <a:t> </a:t>
            </a:r>
            <a:r>
              <a:rPr lang="en-US" dirty="0" err="1"/>
              <a:t>menjelaskan</a:t>
            </a:r>
            <a:r>
              <a:rPr lang="en-US" dirty="0"/>
              <a:t> </a:t>
            </a:r>
            <a:r>
              <a:rPr lang="en-US" dirty="0" err="1"/>
              <a:t>evaluasi</a:t>
            </a:r>
            <a:r>
              <a:rPr lang="en-US" dirty="0"/>
              <a:t> </a:t>
            </a:r>
            <a:r>
              <a:rPr lang="en-US" dirty="0" err="1"/>
              <a:t>rehadap</a:t>
            </a:r>
            <a:r>
              <a:rPr lang="en-US" dirty="0"/>
              <a:t> </a:t>
            </a:r>
            <a:r>
              <a:rPr lang="en-US" dirty="0" err="1"/>
              <a:t>alat</a:t>
            </a:r>
            <a:r>
              <a:rPr lang="en-US" dirty="0"/>
              <a:t> </a:t>
            </a:r>
            <a:r>
              <a:rPr lang="en-US" dirty="0" err="1"/>
              <a:t>ukur</a:t>
            </a:r>
            <a:r>
              <a:rPr lang="en-US" dirty="0"/>
              <a:t> </a:t>
            </a:r>
            <a:r>
              <a:rPr lang="en-US" dirty="0" err="1"/>
              <a:t>psikologi</a:t>
            </a:r>
            <a:r>
              <a:rPr lang="en-US" dirty="0"/>
              <a:t>.</a:t>
            </a:r>
          </a:p>
          <a:p>
            <a:pPr eaLnBrk="1" hangingPunct="1"/>
            <a:r>
              <a:rPr lang="sv-SE" dirty="0"/>
              <a:t>Mahasiswa mampu memahami dan menjelaskan pengembangan alat ukur </a:t>
            </a:r>
            <a:r>
              <a:rPr lang="en-US" dirty="0" err="1"/>
              <a:t>Psikologi</a:t>
            </a:r>
            <a:r>
              <a:rPr lang="en-US"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3000" y="2209800"/>
            <a:ext cx="6553200" cy="1754326"/>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cs typeface="+mn-cs"/>
              </a:rPr>
              <a:t>LEVEL SKALA PENGUKURAN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a:t>NOMINAL</a:t>
            </a:r>
          </a:p>
        </p:txBody>
      </p:sp>
      <p:sp>
        <p:nvSpPr>
          <p:cNvPr id="27651" name="Content Placeholder 2"/>
          <p:cNvSpPr>
            <a:spLocks noGrp="1"/>
          </p:cNvSpPr>
          <p:nvPr>
            <p:ph idx="1"/>
          </p:nvPr>
        </p:nvSpPr>
        <p:spPr>
          <a:xfrm>
            <a:off x="762000" y="1828800"/>
            <a:ext cx="7467600" cy="2895600"/>
          </a:xfrm>
        </p:spPr>
        <p:txBody>
          <a:bodyPr/>
          <a:lstStyle/>
          <a:p>
            <a:pPr eaLnBrk="1" hangingPunct="1"/>
            <a:r>
              <a:rPr lang="en-US"/>
              <a:t>≈ Kategorisasi atau identifikasi.</a:t>
            </a:r>
          </a:p>
          <a:p>
            <a:pPr eaLnBrk="1" hangingPunct="1"/>
            <a:r>
              <a:rPr lang="en-US"/>
              <a:t>≈ Misal jenis kelamin, agama, suku, nomor pemain bola (identifikasi).</a:t>
            </a:r>
          </a:p>
          <a:p>
            <a:pPr eaLnBrk="1" hangingPunct="1"/>
            <a:r>
              <a:rPr lang="fi-FI"/>
              <a:t>→ Menggunakan postulat persamaan atau identitas.</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a:t>ORDINAL</a:t>
            </a:r>
          </a:p>
        </p:txBody>
      </p:sp>
      <p:sp>
        <p:nvSpPr>
          <p:cNvPr id="28675" name="Content Placeholder 2"/>
          <p:cNvSpPr>
            <a:spLocks noGrp="1"/>
          </p:cNvSpPr>
          <p:nvPr>
            <p:ph idx="1"/>
          </p:nvPr>
        </p:nvSpPr>
        <p:spPr>
          <a:xfrm>
            <a:off x="1066800" y="1905000"/>
            <a:ext cx="7467600" cy="2895600"/>
          </a:xfrm>
        </p:spPr>
        <p:txBody>
          <a:bodyPr/>
          <a:lstStyle/>
          <a:p>
            <a:pPr eaLnBrk="1" hangingPunct="1"/>
            <a:r>
              <a:rPr lang="en-US"/>
              <a:t>Perjenjangan.</a:t>
            </a:r>
          </a:p>
          <a:p>
            <a:pPr lvl="1" eaLnBrk="1" hangingPunct="1">
              <a:buFont typeface="Wingdings 2" pitchFamily="18" charset="2"/>
              <a:buNone/>
            </a:pPr>
            <a:r>
              <a:rPr lang="nn-NO"/>
              <a:t>≈ Jarak antar jenjang tidak sama.</a:t>
            </a:r>
          </a:p>
          <a:p>
            <a:pPr lvl="1" eaLnBrk="1" hangingPunct="1">
              <a:buFont typeface="Wingdings 2" pitchFamily="18" charset="2"/>
              <a:buNone/>
            </a:pPr>
            <a:r>
              <a:rPr lang="fi-FI"/>
              <a:t>≈ Misal ranking kelas, prestasi olahraga.</a:t>
            </a:r>
          </a:p>
          <a:p>
            <a:pPr lvl="1" eaLnBrk="1" hangingPunct="1">
              <a:buFont typeface="Wingdings 2" pitchFamily="18" charset="2"/>
              <a:buNone/>
            </a:pPr>
            <a:r>
              <a:rPr lang="en-US"/>
              <a:t>→ Menggunakan postulat yang rank order.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a:t>INTERVAL</a:t>
            </a:r>
          </a:p>
        </p:txBody>
      </p:sp>
      <p:sp>
        <p:nvSpPr>
          <p:cNvPr id="29699" name="Content Placeholder 2"/>
          <p:cNvSpPr>
            <a:spLocks noGrp="1"/>
          </p:cNvSpPr>
          <p:nvPr>
            <p:ph idx="1"/>
          </p:nvPr>
        </p:nvSpPr>
        <p:spPr>
          <a:xfrm>
            <a:off x="838200" y="1600200"/>
            <a:ext cx="8001000" cy="4525963"/>
          </a:xfrm>
        </p:spPr>
        <p:txBody>
          <a:bodyPr/>
          <a:lstStyle/>
          <a:p>
            <a:pPr marL="550863" indent="-514350" eaLnBrk="1" hangingPunct="1">
              <a:buFont typeface="Franklin Gothic Book" pitchFamily="34" charset="0"/>
              <a:buAutoNum type="arabicPeriod"/>
            </a:pPr>
            <a:r>
              <a:rPr lang="en-US" sz="2400"/>
              <a:t>Perjenjangan.</a:t>
            </a:r>
          </a:p>
          <a:p>
            <a:pPr marL="1135063" lvl="2" indent="-514350" eaLnBrk="1" hangingPunct="1">
              <a:buFont typeface="Arial" charset="0"/>
              <a:buNone/>
            </a:pPr>
            <a:r>
              <a:rPr lang="en-US"/>
              <a:t>≈ Jarak/ interval (diasumsikan) sama.</a:t>
            </a:r>
          </a:p>
          <a:p>
            <a:pPr marL="1135063" lvl="2" indent="-514350" eaLnBrk="1" hangingPunct="1">
              <a:buFont typeface="Arial" charset="0"/>
              <a:buNone/>
            </a:pPr>
            <a:r>
              <a:rPr lang="en-US"/>
              <a:t>≈ Nilai nol Tidak mutlak. Berarti objek tidak mempunyai atribut yang diukur.</a:t>
            </a:r>
          </a:p>
          <a:p>
            <a:pPr marL="550863" indent="-514350" eaLnBrk="1" hangingPunct="1">
              <a:buFont typeface="Franklin Gothic Book" pitchFamily="34" charset="0"/>
              <a:buAutoNum type="arabicPeriod"/>
            </a:pPr>
            <a:endParaRPr lang="en-US" sz="2400"/>
          </a:p>
          <a:p>
            <a:pPr marL="550863" indent="-514350" eaLnBrk="1" hangingPunct="1">
              <a:buFont typeface="Franklin Gothic Book" pitchFamily="34" charset="0"/>
              <a:buAutoNum type="arabicPeriod"/>
            </a:pPr>
            <a:r>
              <a:rPr lang="en-US" sz="2400"/>
              <a:t>Tidak dimungkinkan adanya perkalian/ pembagian.</a:t>
            </a:r>
          </a:p>
          <a:p>
            <a:pPr marL="550863" indent="-514350" eaLnBrk="1" hangingPunct="1">
              <a:buFont typeface="Wingdings 2" pitchFamily="18" charset="2"/>
              <a:buNone/>
            </a:pPr>
            <a:r>
              <a:rPr lang="en-US" sz="2400"/>
              <a:t>	≈ Misal nilai ujian, skor kecerdasan.</a:t>
            </a:r>
          </a:p>
          <a:p>
            <a:pPr marL="550863" indent="-514350" eaLnBrk="1" hangingPunct="1">
              <a:buFont typeface="Wingdings 2" pitchFamily="18" charset="2"/>
              <a:buNone/>
            </a:pPr>
            <a:r>
              <a:rPr lang="en-US" sz="2400"/>
              <a:t>	→ Menggunakan postulat rank order (karena perjenjangan) dan additive</a:t>
            </a:r>
          </a:p>
          <a:p>
            <a:pPr marL="550863" indent="-514350" eaLnBrk="1" hangingPunct="1">
              <a:buFont typeface="Wingdings 2" pitchFamily="18" charset="2"/>
              <a:buNone/>
            </a:pPr>
            <a:r>
              <a:rPr lang="en-US" sz="2400"/>
              <a:t>	(karena jarak antar jenjang dianggap sama, rasio).</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a:t>RATIO</a:t>
            </a:r>
          </a:p>
        </p:txBody>
      </p:sp>
      <p:sp>
        <p:nvSpPr>
          <p:cNvPr id="30723" name="Content Placeholder 2"/>
          <p:cNvSpPr>
            <a:spLocks noGrp="1"/>
          </p:cNvSpPr>
          <p:nvPr>
            <p:ph idx="1"/>
          </p:nvPr>
        </p:nvSpPr>
        <p:spPr>
          <a:xfrm>
            <a:off x="990600" y="1905000"/>
            <a:ext cx="7848600" cy="3124200"/>
          </a:xfrm>
        </p:spPr>
        <p:txBody>
          <a:bodyPr/>
          <a:lstStyle/>
          <a:p>
            <a:pPr marL="550863" indent="-514350" eaLnBrk="1" hangingPunct="1">
              <a:buFont typeface="Franklin Gothic Book" pitchFamily="34" charset="0"/>
              <a:buAutoNum type="arabicPeriod"/>
            </a:pPr>
            <a:r>
              <a:rPr lang="en-US"/>
              <a:t>Merupakan skala pengukuran dengan level tertinggi</a:t>
            </a:r>
          </a:p>
          <a:p>
            <a:pPr marL="550863" indent="-514350" eaLnBrk="1" hangingPunct="1">
              <a:buFont typeface="Franklin Gothic Book" pitchFamily="34" charset="0"/>
              <a:buAutoNum type="arabicPeriod"/>
            </a:pPr>
            <a:r>
              <a:rPr lang="en-US"/>
              <a:t>Memiliki harga nol mutlak</a:t>
            </a:r>
          </a:p>
          <a:p>
            <a:pPr marL="550863" indent="-514350" eaLnBrk="1" hangingPunct="1">
              <a:buFont typeface="Franklin Gothic Book" pitchFamily="34" charset="0"/>
              <a:buAutoNum type="arabicPeriod"/>
            </a:pPr>
            <a:r>
              <a:rPr lang="fi-FI"/>
              <a:t>Dapat dikenakan semua operasi hitung    ( + ), ( - ), ( x ), ( : )</a:t>
            </a:r>
            <a:endParaRPr lang="en-US"/>
          </a:p>
          <a:p>
            <a:pPr marL="550863" indent="-514350" eaLnBrk="1" hangingPunct="1">
              <a:buFont typeface="Franklin Gothic Book" pitchFamily="34" charset="0"/>
              <a:buAutoNum type="arabicPeriod"/>
            </a:pPr>
            <a:r>
              <a:rPr lang="en-US"/>
              <a:t>Misalnya ukuran-ukuran berat, panjang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rgbClr val="00B050"/>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04800" y="1752600"/>
          <a:ext cx="8534399" cy="3606165"/>
        </p:xfrm>
        <a:graphic>
          <a:graphicData uri="http://schemas.openxmlformats.org/drawingml/2006/table">
            <a:tbl>
              <a:tblPr/>
              <a:tblGrid>
                <a:gridCol w="3320067">
                  <a:extLst>
                    <a:ext uri="{9D8B030D-6E8A-4147-A177-3AD203B41FA5}">
                      <a16:colId xmlns:a16="http://schemas.microsoft.com/office/drawing/2014/main" val="20000"/>
                    </a:ext>
                  </a:extLst>
                </a:gridCol>
                <a:gridCol w="1303583">
                  <a:extLst>
                    <a:ext uri="{9D8B030D-6E8A-4147-A177-3AD203B41FA5}">
                      <a16:colId xmlns:a16="http://schemas.microsoft.com/office/drawing/2014/main" val="20001"/>
                    </a:ext>
                  </a:extLst>
                </a:gridCol>
                <a:gridCol w="1303583">
                  <a:extLst>
                    <a:ext uri="{9D8B030D-6E8A-4147-A177-3AD203B41FA5}">
                      <a16:colId xmlns:a16="http://schemas.microsoft.com/office/drawing/2014/main" val="20002"/>
                    </a:ext>
                  </a:extLst>
                </a:gridCol>
                <a:gridCol w="1303583">
                  <a:extLst>
                    <a:ext uri="{9D8B030D-6E8A-4147-A177-3AD203B41FA5}">
                      <a16:colId xmlns:a16="http://schemas.microsoft.com/office/drawing/2014/main" val="20003"/>
                    </a:ext>
                  </a:extLst>
                </a:gridCol>
                <a:gridCol w="1303583">
                  <a:extLst>
                    <a:ext uri="{9D8B030D-6E8A-4147-A177-3AD203B41FA5}">
                      <a16:colId xmlns:a16="http://schemas.microsoft.com/office/drawing/2014/main" val="20004"/>
                    </a:ext>
                  </a:extLst>
                </a:gridCol>
              </a:tblGrid>
              <a:tr h="685800">
                <a:tc>
                  <a:txBody>
                    <a:bodyPr/>
                    <a:lstStyle/>
                    <a:p>
                      <a:pPr algn="l" fontAlgn="b"/>
                      <a:r>
                        <a:rPr lang="en-US" sz="2800" b="0" i="0" u="none" strike="noStrike">
                          <a:solidFill>
                            <a:srgbClr val="0000FF"/>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Nominal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Ordinal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Interval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Ratio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85800">
                <a:tc>
                  <a:txBody>
                    <a:bodyPr/>
                    <a:lstStyle/>
                    <a:p>
                      <a:pPr algn="l" fontAlgn="b"/>
                      <a:r>
                        <a:rPr lang="en-US" sz="2800" b="0" i="0" u="none" strike="noStrike">
                          <a:solidFill>
                            <a:srgbClr val="0000FF"/>
                          </a:solidFill>
                          <a:latin typeface="Calibri"/>
                        </a:rPr>
                        <a:t>Membedakan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85800">
                <a:tc>
                  <a:txBody>
                    <a:bodyPr/>
                    <a:lstStyle/>
                    <a:p>
                      <a:pPr algn="l" fontAlgn="b"/>
                      <a:r>
                        <a:rPr lang="en-US" sz="2800" b="0" i="0" u="none" strike="noStrike">
                          <a:solidFill>
                            <a:srgbClr val="0000FF"/>
                          </a:solidFill>
                          <a:latin typeface="Calibri"/>
                        </a:rPr>
                        <a:t>Berjenjang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85800">
                <a:tc>
                  <a:txBody>
                    <a:bodyPr/>
                    <a:lstStyle/>
                    <a:p>
                      <a:pPr algn="l" fontAlgn="b"/>
                      <a:r>
                        <a:rPr lang="en-US" sz="2800" b="0" i="0" u="none" strike="noStrike">
                          <a:solidFill>
                            <a:srgbClr val="0000FF"/>
                          </a:solidFill>
                          <a:latin typeface="Calibri"/>
                        </a:rPr>
                        <a:t>Jarak antar jenjang sama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85800">
                <a:tc>
                  <a:txBody>
                    <a:bodyPr/>
                    <a:lstStyle/>
                    <a:p>
                      <a:pPr algn="l" fontAlgn="b"/>
                      <a:r>
                        <a:rPr lang="en-US" sz="2800" b="0" i="0" u="none" strike="noStrike">
                          <a:solidFill>
                            <a:srgbClr val="0000FF"/>
                          </a:solidFill>
                          <a:latin typeface="Calibri"/>
                        </a:rPr>
                        <a:t>Memiliki nol mutlak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FF"/>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FF"/>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US"/>
              <a:t>Diskusi</a:t>
            </a:r>
          </a:p>
        </p:txBody>
      </p:sp>
      <p:sp>
        <p:nvSpPr>
          <p:cNvPr id="3" name="Content Placeholder 2"/>
          <p:cNvSpPr>
            <a:spLocks noGrp="1"/>
          </p:cNvSpPr>
          <p:nvPr>
            <p:ph idx="1"/>
          </p:nvPr>
        </p:nvSpPr>
        <p:spPr>
          <a:xfrm>
            <a:off x="457200" y="1600200"/>
            <a:ext cx="7467600" cy="1219200"/>
          </a:xfrm>
        </p:spPr>
        <p:txBody>
          <a:bodyPr/>
          <a:lstStyle/>
          <a:p>
            <a:pPr eaLnBrk="1" hangingPunct="1"/>
            <a:r>
              <a:rPr lang="en-US"/>
              <a:t>Level skala apa yang terkandung dalam skala LIKERT ??</a:t>
            </a:r>
          </a:p>
        </p:txBody>
      </p:sp>
      <p:pic>
        <p:nvPicPr>
          <p:cNvPr id="65538" name="Picture 2"/>
          <p:cNvPicPr>
            <a:picLocks noChangeAspect="1" noChangeArrowheads="1"/>
          </p:cNvPicPr>
          <p:nvPr/>
        </p:nvPicPr>
        <p:blipFill>
          <a:blip r:embed="rId3"/>
          <a:srcRect/>
          <a:stretch>
            <a:fillRect/>
          </a:stretch>
        </p:blipFill>
        <p:spPr bwMode="auto">
          <a:xfrm rot="21324315">
            <a:off x="703676" y="3285262"/>
            <a:ext cx="7933051" cy="2667000"/>
          </a:xfrm>
          <a:prstGeom prst="rect">
            <a:avLst/>
          </a:prstGeom>
          <a:ln>
            <a:headEnd/>
            <a:tailEnd/>
          </a:ln>
        </p:spPr>
        <p:style>
          <a:lnRef idx="1">
            <a:schemeClr val="accent1"/>
          </a:lnRef>
          <a:fillRef idx="3">
            <a:schemeClr val="accent1"/>
          </a:fillRef>
          <a:effectRef idx="2">
            <a:schemeClr val="accent1"/>
          </a:effectRef>
          <a:fontRef idx="minor">
            <a:schemeClr val="lt1"/>
          </a:fontRef>
        </p:style>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nodeType="clickEffect">
                                  <p:stCondLst>
                                    <p:cond delay="0"/>
                                  </p:stCondLst>
                                  <p:childTnLst>
                                    <p:set>
                                      <p:cBhvr>
                                        <p:cTn id="11" dur="1" fill="hold">
                                          <p:stCondLst>
                                            <p:cond delay="0"/>
                                          </p:stCondLst>
                                        </p:cTn>
                                        <p:tgtEl>
                                          <p:spTgt spid="65538"/>
                                        </p:tgtEl>
                                        <p:attrNameLst>
                                          <p:attrName>style.visibility</p:attrName>
                                        </p:attrNameLst>
                                      </p:cBhvr>
                                      <p:to>
                                        <p:strVal val="visible"/>
                                      </p:to>
                                    </p:set>
                                    <p:anim calcmode="lin" valueType="num">
                                      <p:cBhvr>
                                        <p:cTn id="12" dur="500" fill="hold"/>
                                        <p:tgtEl>
                                          <p:spTgt spid="65538"/>
                                        </p:tgtEl>
                                        <p:attrNameLst>
                                          <p:attrName>ppt_w</p:attrName>
                                        </p:attrNameLst>
                                      </p:cBhvr>
                                      <p:tavLst>
                                        <p:tav tm="0">
                                          <p:val>
                                            <p:fltVal val="0"/>
                                          </p:val>
                                        </p:tav>
                                        <p:tav tm="100000">
                                          <p:val>
                                            <p:strVal val="#ppt_w"/>
                                          </p:val>
                                        </p:tav>
                                      </p:tavLst>
                                    </p:anim>
                                    <p:anim calcmode="lin" valueType="num">
                                      <p:cBhvr>
                                        <p:cTn id="13" dur="500" fill="hold"/>
                                        <p:tgtEl>
                                          <p:spTgt spid="65538"/>
                                        </p:tgtEl>
                                        <p:attrNameLst>
                                          <p:attrName>ppt_h</p:attrName>
                                        </p:attrNameLst>
                                      </p:cBhvr>
                                      <p:tavLst>
                                        <p:tav tm="0">
                                          <p:val>
                                            <p:fltVal val="0"/>
                                          </p:val>
                                        </p:tav>
                                        <p:tav tm="100000">
                                          <p:val>
                                            <p:strVal val="#ppt_h"/>
                                          </p:val>
                                        </p:tav>
                                      </p:tavLst>
                                    </p:anim>
                                    <p:anim calcmode="lin" valueType="num">
                                      <p:cBhvr>
                                        <p:cTn id="14" dur="500" fill="hold"/>
                                        <p:tgtEl>
                                          <p:spTgt spid="65538"/>
                                        </p:tgtEl>
                                        <p:attrNameLst>
                                          <p:attrName>style.rotation</p:attrName>
                                        </p:attrNameLst>
                                      </p:cBhvr>
                                      <p:tavLst>
                                        <p:tav tm="0">
                                          <p:val>
                                            <p:fltVal val="360"/>
                                          </p:val>
                                        </p:tav>
                                        <p:tav tm="100000">
                                          <p:val>
                                            <p:fltVal val="0"/>
                                          </p:val>
                                        </p:tav>
                                      </p:tavLst>
                                    </p:anim>
                                    <p:animEffect transition="in" filter="fade">
                                      <p:cBhvr>
                                        <p:cTn id="15" dur="500"/>
                                        <p:tgtEl>
                                          <p:spTgt spid="655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1600" y="2590800"/>
            <a:ext cx="65532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cs typeface="+mn-cs"/>
              </a:rPr>
              <a:t>TES PSIKOLOGI</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a:t>Pengertian</a:t>
            </a:r>
          </a:p>
        </p:txBody>
      </p:sp>
      <p:sp>
        <p:nvSpPr>
          <p:cNvPr id="34819" name="Content Placeholder 2"/>
          <p:cNvSpPr>
            <a:spLocks noGrp="1"/>
          </p:cNvSpPr>
          <p:nvPr>
            <p:ph idx="1"/>
          </p:nvPr>
        </p:nvSpPr>
        <p:spPr>
          <a:xfrm>
            <a:off x="457200" y="2133600"/>
            <a:ext cx="8305800" cy="2895600"/>
          </a:xfrm>
        </p:spPr>
        <p:txBody>
          <a:bodyPr/>
          <a:lstStyle/>
          <a:p>
            <a:pPr eaLnBrk="1" hangingPunct="1"/>
            <a:r>
              <a:rPr lang="en-US"/>
              <a:t>Tes berarti suatu prosedur standar untuk mengukur secara kuantitatif (skor) </a:t>
            </a:r>
            <a:r>
              <a:rPr lang="pt-BR"/>
              <a:t>maupun kualitatif (evaluasi) satu / beberapa aspek atribut psikologis dengan </a:t>
            </a:r>
            <a:r>
              <a:rPr lang="en-US"/>
              <a:t>menggunakan sample perilaku verbal maupun non verbal.</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275"/>
            <a:ext cx="7467600" cy="563563"/>
          </a:xfrm>
        </p:spPr>
        <p:txBody>
          <a:bodyPr>
            <a:normAutofit fontScale="90000"/>
          </a:bodyPr>
          <a:lstStyle/>
          <a:p>
            <a:pPr eaLnBrk="1" fontAlgn="auto" hangingPunct="1">
              <a:spcAft>
                <a:spcPts val="0"/>
              </a:spcAft>
              <a:defRPr/>
            </a:pPr>
            <a:r>
              <a:rPr lang="en-US" dirty="0" err="1"/>
              <a:t>Tujuan</a:t>
            </a:r>
            <a:endParaRPr lang="en-US" dirty="0"/>
          </a:p>
        </p:txBody>
      </p:sp>
      <p:sp>
        <p:nvSpPr>
          <p:cNvPr id="3" name="Content Placeholder 2"/>
          <p:cNvSpPr>
            <a:spLocks noGrp="1"/>
          </p:cNvSpPr>
          <p:nvPr>
            <p:ph idx="1"/>
          </p:nvPr>
        </p:nvSpPr>
        <p:spPr>
          <a:xfrm>
            <a:off x="457200" y="803275"/>
            <a:ext cx="7467600" cy="990600"/>
          </a:xfrm>
        </p:spPr>
        <p:txBody>
          <a:bodyPr/>
          <a:lstStyle/>
          <a:p>
            <a:pPr marL="550863" indent="-514350" eaLnBrk="1" hangingPunct="1">
              <a:buClr>
                <a:schemeClr val="tx1"/>
              </a:buClr>
              <a:buSzPct val="100000"/>
              <a:buFont typeface="Franklin Gothic Book" pitchFamily="34" charset="0"/>
              <a:buAutoNum type="arabicPeriod"/>
            </a:pPr>
            <a:r>
              <a:rPr lang="en-US" sz="2400"/>
              <a:t>Membandingkan dua atau lebih aspek atribut psikologis pada individu yang sama.</a:t>
            </a:r>
          </a:p>
        </p:txBody>
      </p:sp>
      <p:sp>
        <p:nvSpPr>
          <p:cNvPr id="4" name="Rectangle 3"/>
          <p:cNvSpPr>
            <a:spLocks noChangeArrowheads="1"/>
          </p:cNvSpPr>
          <p:nvPr/>
        </p:nvSpPr>
        <p:spPr bwMode="auto">
          <a:xfrm>
            <a:off x="838200" y="3859213"/>
            <a:ext cx="6248400" cy="831850"/>
          </a:xfrm>
          <a:prstGeom prst="rect">
            <a:avLst/>
          </a:prstGeom>
          <a:noFill/>
          <a:ln w="9525">
            <a:noFill/>
            <a:miter lim="800000"/>
            <a:headEnd/>
            <a:tailEnd/>
          </a:ln>
        </p:spPr>
        <p:txBody>
          <a:bodyPr>
            <a:spAutoFit/>
          </a:bodyPr>
          <a:lstStyle/>
          <a:p>
            <a:pPr marL="342900" indent="-342900">
              <a:buFont typeface="Franklin Gothic Book" pitchFamily="34" charset="0"/>
              <a:buAutoNum type="arabicPeriod" startAt="2"/>
            </a:pPr>
            <a:r>
              <a:rPr lang="en-US" sz="2400"/>
              <a:t>Membandingkan individu yang berbeda pada aspek atribut psikologis yang sama.</a:t>
            </a:r>
          </a:p>
        </p:txBody>
      </p:sp>
      <p:pic>
        <p:nvPicPr>
          <p:cNvPr id="66562" name="Picture 2"/>
          <p:cNvPicPr>
            <a:picLocks noChangeAspect="1" noChangeArrowheads="1"/>
          </p:cNvPicPr>
          <p:nvPr/>
        </p:nvPicPr>
        <p:blipFill>
          <a:blip r:embed="rId3"/>
          <a:srcRect/>
          <a:stretch>
            <a:fillRect/>
          </a:stretch>
        </p:blipFill>
        <p:spPr bwMode="auto">
          <a:xfrm>
            <a:off x="3429000" y="1847850"/>
            <a:ext cx="1314450" cy="1827213"/>
          </a:xfrm>
          <a:prstGeom prst="rect">
            <a:avLst/>
          </a:prstGeom>
          <a:noFill/>
          <a:ln w="9525">
            <a:noFill/>
            <a:miter lim="800000"/>
            <a:headEnd/>
            <a:tailEnd/>
          </a:ln>
        </p:spPr>
      </p:pic>
      <p:sp>
        <p:nvSpPr>
          <p:cNvPr id="7" name="Rectangular Callout 6"/>
          <p:cNvSpPr/>
          <p:nvPr/>
        </p:nvSpPr>
        <p:spPr>
          <a:xfrm>
            <a:off x="1219200" y="1793875"/>
            <a:ext cx="1524000" cy="762000"/>
          </a:xfrm>
          <a:prstGeom prst="wedgeRectCallout">
            <a:avLst>
              <a:gd name="adj1" fmla="val 69454"/>
              <a:gd name="adj2" fmla="val 9040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err="1"/>
              <a:t>Kecerdasan</a:t>
            </a:r>
            <a:r>
              <a:rPr lang="en-US" dirty="0"/>
              <a:t> </a:t>
            </a:r>
            <a:r>
              <a:rPr lang="en-US" dirty="0" err="1"/>
              <a:t>emosiku</a:t>
            </a:r>
            <a:r>
              <a:rPr lang="en-US" dirty="0"/>
              <a:t> 145</a:t>
            </a:r>
          </a:p>
        </p:txBody>
      </p:sp>
      <p:sp>
        <p:nvSpPr>
          <p:cNvPr id="8" name="Rectangular Callout 7"/>
          <p:cNvSpPr/>
          <p:nvPr/>
        </p:nvSpPr>
        <p:spPr>
          <a:xfrm>
            <a:off x="5334000" y="1717675"/>
            <a:ext cx="1676400" cy="762000"/>
          </a:xfrm>
          <a:prstGeom prst="wedgeRectCallout">
            <a:avLst>
              <a:gd name="adj1" fmla="val -67926"/>
              <a:gd name="adj2" fmla="val 79244"/>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err="1"/>
              <a:t>Inteligensiku</a:t>
            </a:r>
            <a:r>
              <a:rPr lang="en-US" dirty="0"/>
              <a:t> 122</a:t>
            </a:r>
          </a:p>
        </p:txBody>
      </p:sp>
      <p:pic>
        <p:nvPicPr>
          <p:cNvPr id="66563" name="Picture 3"/>
          <p:cNvPicPr>
            <a:picLocks noChangeAspect="1" noChangeArrowheads="1"/>
          </p:cNvPicPr>
          <p:nvPr/>
        </p:nvPicPr>
        <p:blipFill>
          <a:blip r:embed="rId4"/>
          <a:srcRect/>
          <a:stretch>
            <a:fillRect/>
          </a:stretch>
        </p:blipFill>
        <p:spPr bwMode="auto">
          <a:xfrm>
            <a:off x="2620963" y="4849813"/>
            <a:ext cx="1295400" cy="1825625"/>
          </a:xfrm>
          <a:prstGeom prst="rect">
            <a:avLst/>
          </a:prstGeom>
          <a:noFill/>
          <a:ln w="9525">
            <a:noFill/>
            <a:miter lim="800000"/>
            <a:headEnd/>
            <a:tailEnd/>
          </a:ln>
        </p:spPr>
      </p:pic>
      <p:sp>
        <p:nvSpPr>
          <p:cNvPr id="10" name="Rectangular Callout 9"/>
          <p:cNvSpPr/>
          <p:nvPr/>
        </p:nvSpPr>
        <p:spPr>
          <a:xfrm>
            <a:off x="457200" y="4876800"/>
            <a:ext cx="1676400" cy="762000"/>
          </a:xfrm>
          <a:prstGeom prst="wedgeRectCallout">
            <a:avLst>
              <a:gd name="adj1" fmla="val 57655"/>
              <a:gd name="adj2" fmla="val 8482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err="1"/>
              <a:t>Inteligensiku</a:t>
            </a:r>
            <a:r>
              <a:rPr lang="en-US" dirty="0"/>
              <a:t> 126</a:t>
            </a:r>
          </a:p>
        </p:txBody>
      </p:sp>
      <p:pic>
        <p:nvPicPr>
          <p:cNvPr id="66564" name="Picture 4"/>
          <p:cNvPicPr>
            <a:picLocks noChangeAspect="1" noChangeArrowheads="1"/>
          </p:cNvPicPr>
          <p:nvPr/>
        </p:nvPicPr>
        <p:blipFill>
          <a:blip r:embed="rId5"/>
          <a:srcRect/>
          <a:stretch>
            <a:fillRect/>
          </a:stretch>
        </p:blipFill>
        <p:spPr bwMode="auto">
          <a:xfrm>
            <a:off x="4800600" y="5105400"/>
            <a:ext cx="1219200" cy="1712913"/>
          </a:xfrm>
          <a:prstGeom prst="rect">
            <a:avLst/>
          </a:prstGeom>
          <a:noFill/>
          <a:ln w="9525">
            <a:noFill/>
            <a:miter lim="800000"/>
            <a:headEnd/>
            <a:tailEnd/>
          </a:ln>
        </p:spPr>
      </p:pic>
      <p:sp>
        <p:nvSpPr>
          <p:cNvPr id="12" name="Rectangular Callout 11"/>
          <p:cNvSpPr/>
          <p:nvPr/>
        </p:nvSpPr>
        <p:spPr>
          <a:xfrm>
            <a:off x="6553200" y="4800600"/>
            <a:ext cx="1676400" cy="762000"/>
          </a:xfrm>
          <a:prstGeom prst="wedgeRectCallout">
            <a:avLst>
              <a:gd name="adj1" fmla="val -55241"/>
              <a:gd name="adj2" fmla="val 95988"/>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err="1"/>
              <a:t>Inteligensiku</a:t>
            </a:r>
            <a:r>
              <a:rPr lang="en-US" dirty="0"/>
              <a:t> 400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iterate type="lt">
                                    <p:tmPct val="5000"/>
                                  </p:iterate>
                                  <p:childTnLst>
                                    <p:set>
                                      <p:cBhvr>
                                        <p:cTn id="11" dur="1" fill="hold">
                                          <p:stCondLst>
                                            <p:cond delay="0"/>
                                          </p:stCondLst>
                                        </p:cTn>
                                        <p:tgtEl>
                                          <p:spTgt spid="66562"/>
                                        </p:tgtEl>
                                        <p:attrNameLst>
                                          <p:attrName>style.visibility</p:attrName>
                                        </p:attrNameLst>
                                      </p:cBhvr>
                                      <p:to>
                                        <p:strVal val="visible"/>
                                      </p:to>
                                    </p:set>
                                    <p:anim calcmode="lin" valueType="num">
                                      <p:cBhvr>
                                        <p:cTn id="12" dur="1000" fill="hold"/>
                                        <p:tgtEl>
                                          <p:spTgt spid="66562"/>
                                        </p:tgtEl>
                                        <p:attrNameLst>
                                          <p:attrName>ppt_w</p:attrName>
                                        </p:attrNameLst>
                                      </p:cBhvr>
                                      <p:tavLst>
                                        <p:tav tm="0">
                                          <p:val>
                                            <p:fltVal val="0"/>
                                          </p:val>
                                        </p:tav>
                                        <p:tav tm="100000">
                                          <p:val>
                                            <p:strVal val="#ppt_w"/>
                                          </p:val>
                                        </p:tav>
                                      </p:tavLst>
                                    </p:anim>
                                    <p:anim calcmode="lin" valueType="num">
                                      <p:cBhvr>
                                        <p:cTn id="13" dur="1000" fill="hold"/>
                                        <p:tgtEl>
                                          <p:spTgt spid="66562"/>
                                        </p:tgtEl>
                                        <p:attrNameLst>
                                          <p:attrName>ppt_h</p:attrName>
                                        </p:attrNameLst>
                                      </p:cBhvr>
                                      <p:tavLst>
                                        <p:tav tm="0">
                                          <p:val>
                                            <p:fltVal val="0"/>
                                          </p:val>
                                        </p:tav>
                                        <p:tav tm="100000">
                                          <p:val>
                                            <p:strVal val="#ppt_h"/>
                                          </p:val>
                                        </p:tav>
                                      </p:tavLst>
                                    </p:anim>
                                    <p:anim calcmode="lin" valueType="num">
                                      <p:cBhvr>
                                        <p:cTn id="14" dur="1000" fill="hold"/>
                                        <p:tgtEl>
                                          <p:spTgt spid="66562"/>
                                        </p:tgtEl>
                                        <p:attrNameLst>
                                          <p:attrName>style.rotation</p:attrName>
                                        </p:attrNameLst>
                                      </p:cBhvr>
                                      <p:tavLst>
                                        <p:tav tm="0">
                                          <p:val>
                                            <p:fltVal val="90"/>
                                          </p:val>
                                        </p:tav>
                                        <p:tav tm="100000">
                                          <p:val>
                                            <p:fltVal val="0"/>
                                          </p:val>
                                        </p:tav>
                                      </p:tavLst>
                                    </p:anim>
                                    <p:animEffect transition="in" filter="fade">
                                      <p:cBhvr>
                                        <p:cTn id="15" dur="1000"/>
                                        <p:tgtEl>
                                          <p:spTgt spid="66562"/>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linds(horizontal)">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linds(horizontal)">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49" presetClass="entr" presetSubtype="0" decel="100000"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anim calcmode="lin" valueType="num">
                                      <p:cBhvr>
                                        <p:cTn id="30" dur="500" fill="hold"/>
                                        <p:tgtEl>
                                          <p:spTgt spid="4"/>
                                        </p:tgtEl>
                                        <p:attrNameLst>
                                          <p:attrName>ppt_w</p:attrName>
                                        </p:attrNameLst>
                                      </p:cBhvr>
                                      <p:tavLst>
                                        <p:tav tm="0">
                                          <p:val>
                                            <p:fltVal val="0"/>
                                          </p:val>
                                        </p:tav>
                                        <p:tav tm="100000">
                                          <p:val>
                                            <p:strVal val="#ppt_w"/>
                                          </p:val>
                                        </p:tav>
                                      </p:tavLst>
                                    </p:anim>
                                    <p:anim calcmode="lin" valueType="num">
                                      <p:cBhvr>
                                        <p:cTn id="31" dur="500" fill="hold"/>
                                        <p:tgtEl>
                                          <p:spTgt spid="4"/>
                                        </p:tgtEl>
                                        <p:attrNameLst>
                                          <p:attrName>ppt_h</p:attrName>
                                        </p:attrNameLst>
                                      </p:cBhvr>
                                      <p:tavLst>
                                        <p:tav tm="0">
                                          <p:val>
                                            <p:fltVal val="0"/>
                                          </p:val>
                                        </p:tav>
                                        <p:tav tm="100000">
                                          <p:val>
                                            <p:strVal val="#ppt_h"/>
                                          </p:val>
                                        </p:tav>
                                      </p:tavLst>
                                    </p:anim>
                                    <p:anim calcmode="lin" valueType="num">
                                      <p:cBhvr>
                                        <p:cTn id="32" dur="500" fill="hold"/>
                                        <p:tgtEl>
                                          <p:spTgt spid="4"/>
                                        </p:tgtEl>
                                        <p:attrNameLst>
                                          <p:attrName>style.rotation</p:attrName>
                                        </p:attrNameLst>
                                      </p:cBhvr>
                                      <p:tavLst>
                                        <p:tav tm="0">
                                          <p:val>
                                            <p:fltVal val="360"/>
                                          </p:val>
                                        </p:tav>
                                        <p:tav tm="100000">
                                          <p:val>
                                            <p:fltVal val="0"/>
                                          </p:val>
                                        </p:tav>
                                      </p:tavLst>
                                    </p:anim>
                                    <p:animEffect transition="in" filter="fade">
                                      <p:cBhvr>
                                        <p:cTn id="33" dur="500"/>
                                        <p:tgtEl>
                                          <p:spTgt spid="4"/>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66563"/>
                                        </p:tgtEl>
                                        <p:attrNameLst>
                                          <p:attrName>style.visibility</p:attrName>
                                        </p:attrNameLst>
                                      </p:cBhvr>
                                      <p:to>
                                        <p:strVal val="visible"/>
                                      </p:to>
                                    </p:set>
                                    <p:animEffect transition="in" filter="blinds(horizontal)">
                                      <p:cBhvr>
                                        <p:cTn id="38" dur="500"/>
                                        <p:tgtEl>
                                          <p:spTgt spid="66563"/>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blinds(horizontal)">
                                      <p:cBhvr>
                                        <p:cTn id="41" dur="500"/>
                                        <p:tgtEl>
                                          <p:spTgt spid="10"/>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nodeType="clickEffect">
                                  <p:stCondLst>
                                    <p:cond delay="0"/>
                                  </p:stCondLst>
                                  <p:childTnLst>
                                    <p:set>
                                      <p:cBhvr>
                                        <p:cTn id="45" dur="1" fill="hold">
                                          <p:stCondLst>
                                            <p:cond delay="0"/>
                                          </p:stCondLst>
                                        </p:cTn>
                                        <p:tgtEl>
                                          <p:spTgt spid="66564"/>
                                        </p:tgtEl>
                                        <p:attrNameLst>
                                          <p:attrName>style.visibility</p:attrName>
                                        </p:attrNameLst>
                                      </p:cBhvr>
                                      <p:to>
                                        <p:strVal val="visible"/>
                                      </p:to>
                                    </p:set>
                                    <p:animEffect transition="in" filter="blinds(horizontal)">
                                      <p:cBhvr>
                                        <p:cTn id="46" dur="500"/>
                                        <p:tgtEl>
                                          <p:spTgt spid="66564"/>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blinds(horizontal)">
                                      <p:cBhvr>
                                        <p:cTn id="4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7" grpId="0" animBg="1"/>
      <p:bldP spid="8" grpId="0" animBg="1"/>
      <p:bldP spid="10"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8382000" cy="1143000"/>
          </a:xfrm>
        </p:spPr>
        <p:txBody>
          <a:bodyPr/>
          <a:lstStyle/>
          <a:p>
            <a:pPr eaLnBrk="1" hangingPunct="1"/>
            <a:r>
              <a:rPr lang="en-US"/>
              <a:t>Materi</a:t>
            </a:r>
          </a:p>
        </p:txBody>
      </p:sp>
      <p:sp>
        <p:nvSpPr>
          <p:cNvPr id="9219" name="Content Placeholder 2"/>
          <p:cNvSpPr>
            <a:spLocks noGrp="1"/>
          </p:cNvSpPr>
          <p:nvPr>
            <p:ph idx="1"/>
          </p:nvPr>
        </p:nvSpPr>
        <p:spPr>
          <a:xfrm>
            <a:off x="457200" y="1600200"/>
            <a:ext cx="8153400" cy="4525963"/>
          </a:xfrm>
        </p:spPr>
        <p:txBody>
          <a:bodyPr/>
          <a:lstStyle/>
          <a:p>
            <a:pPr eaLnBrk="1" hangingPunct="1">
              <a:buFont typeface="Wingdings 2" pitchFamily="18" charset="2"/>
              <a:buNone/>
            </a:pPr>
            <a:r>
              <a:rPr lang="fi-FI" dirty="0"/>
              <a:t>1. Pengertian Psikometri, Pengukuran, Jenis-jenis Tes.</a:t>
            </a:r>
          </a:p>
          <a:p>
            <a:pPr eaLnBrk="1" hangingPunct="1">
              <a:buFont typeface="Wingdings 2" pitchFamily="18" charset="2"/>
              <a:buNone/>
            </a:pPr>
            <a:r>
              <a:rPr lang="en-US" dirty="0"/>
              <a:t>2. </a:t>
            </a:r>
            <a:r>
              <a:rPr lang="en-US" dirty="0" err="1"/>
              <a:t>Teori</a:t>
            </a:r>
            <a:r>
              <a:rPr lang="en-US" dirty="0"/>
              <a:t> </a:t>
            </a:r>
            <a:r>
              <a:rPr lang="en-US" dirty="0" err="1"/>
              <a:t>Tes</a:t>
            </a:r>
            <a:r>
              <a:rPr lang="en-US" dirty="0"/>
              <a:t> </a:t>
            </a:r>
            <a:r>
              <a:rPr lang="en-US" dirty="0" err="1"/>
              <a:t>Klasik</a:t>
            </a:r>
            <a:r>
              <a:rPr lang="en-US" dirty="0"/>
              <a:t>.</a:t>
            </a:r>
          </a:p>
          <a:p>
            <a:pPr eaLnBrk="1" hangingPunct="1">
              <a:buFont typeface="Wingdings 2" pitchFamily="18" charset="2"/>
              <a:buNone/>
            </a:pPr>
            <a:r>
              <a:rPr lang="en-US" dirty="0"/>
              <a:t>3. </a:t>
            </a:r>
            <a:r>
              <a:rPr lang="en-US" dirty="0" err="1"/>
              <a:t>Reliabilitas</a:t>
            </a:r>
            <a:r>
              <a:rPr lang="en-US" dirty="0"/>
              <a:t>.</a:t>
            </a:r>
          </a:p>
          <a:p>
            <a:pPr eaLnBrk="1" hangingPunct="1">
              <a:buFont typeface="Wingdings 2" pitchFamily="18" charset="2"/>
              <a:buNone/>
            </a:pPr>
            <a:r>
              <a:rPr lang="en-US" dirty="0"/>
              <a:t>4. </a:t>
            </a:r>
            <a:r>
              <a:rPr lang="en-US" dirty="0" err="1"/>
              <a:t>Validitas</a:t>
            </a:r>
            <a:r>
              <a:rPr lang="en-US" dirty="0"/>
              <a:t>.</a:t>
            </a:r>
          </a:p>
          <a:p>
            <a:pPr eaLnBrk="1" hangingPunct="1">
              <a:buFont typeface="Wingdings 2" pitchFamily="18" charset="2"/>
              <a:buNone/>
            </a:pPr>
            <a:r>
              <a:rPr lang="en-US" dirty="0"/>
              <a:t>5. </a:t>
            </a:r>
            <a:r>
              <a:rPr lang="en-US" dirty="0" err="1"/>
              <a:t>Pengantar</a:t>
            </a:r>
            <a:r>
              <a:rPr lang="en-US" dirty="0"/>
              <a:t> </a:t>
            </a:r>
            <a:r>
              <a:rPr lang="en-US" dirty="0" err="1"/>
              <a:t>Analisis</a:t>
            </a:r>
            <a:r>
              <a:rPr lang="en-US" dirty="0"/>
              <a:t> </a:t>
            </a:r>
            <a:r>
              <a:rPr lang="en-US" dirty="0" err="1"/>
              <a:t>Faktor</a:t>
            </a:r>
            <a:r>
              <a:rPr lang="en-US" dirty="0"/>
              <a:t>.</a:t>
            </a:r>
          </a:p>
          <a:p>
            <a:pPr eaLnBrk="1" hangingPunct="1">
              <a:buFont typeface="Wingdings 2" pitchFamily="18" charset="2"/>
              <a:buNone/>
            </a:pPr>
            <a:r>
              <a:rPr lang="en-US" dirty="0"/>
              <a:t>6. </a:t>
            </a:r>
            <a:r>
              <a:rPr lang="en-US" dirty="0" err="1"/>
              <a:t>Pengembangan</a:t>
            </a:r>
            <a:r>
              <a:rPr lang="en-US" dirty="0"/>
              <a:t> </a:t>
            </a:r>
            <a:r>
              <a:rPr lang="en-US" dirty="0" err="1"/>
              <a:t>Alat</a:t>
            </a:r>
            <a:r>
              <a:rPr lang="en-US" dirty="0"/>
              <a:t> </a:t>
            </a:r>
            <a:r>
              <a:rPr lang="en-US" dirty="0" err="1"/>
              <a:t>Ukur</a:t>
            </a:r>
            <a:r>
              <a:rPr lang="en-US" dirty="0"/>
              <a:t>.</a:t>
            </a:r>
          </a:p>
          <a:p>
            <a:pPr eaLnBrk="1" hangingPunct="1">
              <a:buFont typeface="Wingdings 2" pitchFamily="18" charset="2"/>
              <a:buNone/>
            </a:pPr>
            <a:r>
              <a:rPr lang="en-US" dirty="0"/>
              <a:t>7. </a:t>
            </a:r>
            <a:r>
              <a:rPr lang="en-US" dirty="0" err="1"/>
              <a:t>Teori</a:t>
            </a:r>
            <a:r>
              <a:rPr lang="en-US" dirty="0"/>
              <a:t> </a:t>
            </a:r>
            <a:r>
              <a:rPr lang="en-US" dirty="0" err="1"/>
              <a:t>Tes</a:t>
            </a:r>
            <a:r>
              <a:rPr lang="en-US" dirty="0"/>
              <a:t> Modern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25413"/>
            <a:ext cx="8686800" cy="838200"/>
          </a:xfrm>
        </p:spPr>
        <p:txBody>
          <a:bodyPr/>
          <a:lstStyle/>
          <a:p>
            <a:pPr algn="r" eaLnBrk="1" hangingPunct="1"/>
            <a:r>
              <a:rPr lang="en-US"/>
              <a:t>PERMASALAHAN TES PSIKOLOGI</a:t>
            </a:r>
          </a:p>
        </p:txBody>
      </p:sp>
      <p:sp>
        <p:nvSpPr>
          <p:cNvPr id="14337" name="Rectangle 1"/>
          <p:cNvSpPr>
            <a:spLocks noChangeArrowheads="1"/>
          </p:cNvSpPr>
          <p:nvPr/>
        </p:nvSpPr>
        <p:spPr bwMode="auto">
          <a:xfrm>
            <a:off x="609600" y="1143000"/>
            <a:ext cx="8229600" cy="4154488"/>
          </a:xfrm>
          <a:prstGeom prst="rect">
            <a:avLst/>
          </a:prstGeom>
          <a:noFill/>
          <a:ln w="9525">
            <a:noFill/>
            <a:miter lim="800000"/>
            <a:headEnd/>
            <a:tailEnd/>
          </a:ln>
        </p:spPr>
        <p:txBody>
          <a:bodyPr anchor="ctr">
            <a:spAutoFit/>
          </a:bodyPr>
          <a:lstStyle/>
          <a:p>
            <a:pPr marL="457200" indent="-457200" algn="just">
              <a:buFont typeface="Calibri" pitchFamily="34" charset="0"/>
              <a:buAutoNum type="arabicPeriod"/>
              <a:tabLst>
                <a:tab pos="457200" algn="l"/>
              </a:tabLst>
            </a:pPr>
            <a:r>
              <a:rPr lang="sv-SE" sz="2400" i="1">
                <a:cs typeface="Times New Roman" pitchFamily="18" charset="0"/>
              </a:rPr>
              <a:t>Tidak ada pendekatan tunggal dalam pengukuran konstrak apapun yang dapat diterima secara universal.</a:t>
            </a:r>
            <a:endParaRPr lang="en-US" sz="2400">
              <a:cs typeface="Times New Roman" pitchFamily="18" charset="0"/>
            </a:endParaRPr>
          </a:p>
          <a:p>
            <a:pPr marL="457200" indent="-457200" algn="just" eaLnBrk="0" hangingPunct="0">
              <a:buFont typeface="Calibri" pitchFamily="34" charset="0"/>
              <a:buAutoNum type="arabicPeriod"/>
              <a:tabLst>
                <a:tab pos="457200" algn="l"/>
              </a:tabLst>
            </a:pPr>
            <a:r>
              <a:rPr lang="en-US" sz="2400" i="1">
                <a:cs typeface="Times New Roman" pitchFamily="18" charset="0"/>
              </a:rPr>
              <a:t>Pengukuran psikologis pada umumnya didasarkan pada sample perilaku yang jumlahnya terbatas.</a:t>
            </a:r>
            <a:endParaRPr lang="en-US" sz="2400"/>
          </a:p>
          <a:p>
            <a:pPr marL="457200" indent="-457200" algn="just" eaLnBrk="0" hangingPunct="0">
              <a:buFont typeface="Calibri" pitchFamily="34" charset="0"/>
              <a:buAutoNum type="arabicPeriod"/>
              <a:tabLst>
                <a:tab pos="457200" algn="l"/>
              </a:tabLst>
            </a:pPr>
            <a:r>
              <a:rPr lang="sv-SE" sz="2400" i="1">
                <a:cs typeface="Times New Roman" pitchFamily="18" charset="0"/>
              </a:rPr>
              <a:t>Pengukuran selalu mungkin mengandung error.</a:t>
            </a:r>
            <a:endParaRPr lang="en-US" sz="2400"/>
          </a:p>
          <a:p>
            <a:pPr marL="457200" indent="-457200" algn="just" eaLnBrk="0" hangingPunct="0">
              <a:buFont typeface="Calibri" pitchFamily="34" charset="0"/>
              <a:buAutoNum type="arabicPeriod"/>
              <a:tabLst>
                <a:tab pos="457200" algn="l"/>
              </a:tabLst>
            </a:pPr>
            <a:r>
              <a:rPr lang="sv-SE" sz="2400" i="1">
                <a:cs typeface="Times New Roman" pitchFamily="18" charset="0"/>
              </a:rPr>
              <a:t>Satuan dalam skala pengukuran tidak dapat didefinisikan dengan baik.</a:t>
            </a:r>
            <a:endParaRPr lang="en-US" sz="2400"/>
          </a:p>
          <a:p>
            <a:pPr marL="457200" indent="-457200" algn="just" eaLnBrk="0" hangingPunct="0">
              <a:buFont typeface="Calibri" pitchFamily="34" charset="0"/>
              <a:buAutoNum type="arabicPeriod"/>
              <a:tabLst>
                <a:tab pos="457200" algn="l"/>
              </a:tabLst>
            </a:pPr>
            <a:r>
              <a:rPr lang="sv-SE" sz="2400" i="1">
                <a:cs typeface="Times New Roman" pitchFamily="18" charset="0"/>
              </a:rPr>
              <a:t>Konstrak psikologis tidak dapat didefinisikan secara operasional semata tapi harus pula menampakkan hubungan dengan konstrak atau fenomena lain yang dapat diamati.</a:t>
            </a:r>
            <a:endParaRPr lang="sv-SE"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4337"/>
                                        </p:tgtEl>
                                        <p:attrNameLst>
                                          <p:attrName>style.visibility</p:attrName>
                                        </p:attrNameLst>
                                      </p:cBhvr>
                                      <p:to>
                                        <p:strVal val="visible"/>
                                      </p:to>
                                    </p:set>
                                    <p:animEffect transition="in" filter="fade">
                                      <p:cBhvr>
                                        <p:cTn id="7" dur="1000"/>
                                        <p:tgtEl>
                                          <p:spTgt spid="14337"/>
                                        </p:tgtEl>
                                      </p:cBhvr>
                                    </p:animEffect>
                                    <p:anim calcmode="lin" valueType="num">
                                      <p:cBhvr>
                                        <p:cTn id="8" dur="1000" fill="hold"/>
                                        <p:tgtEl>
                                          <p:spTgt spid="14337"/>
                                        </p:tgtEl>
                                        <p:attrNameLst>
                                          <p:attrName>ppt_x</p:attrName>
                                        </p:attrNameLst>
                                      </p:cBhvr>
                                      <p:tavLst>
                                        <p:tav tm="0">
                                          <p:val>
                                            <p:strVal val="#ppt_x"/>
                                          </p:val>
                                        </p:tav>
                                        <p:tav tm="100000">
                                          <p:val>
                                            <p:strVal val="#ppt_x"/>
                                          </p:val>
                                        </p:tav>
                                      </p:tavLst>
                                    </p:anim>
                                    <p:anim calcmode="lin" valueType="num">
                                      <p:cBhvr>
                                        <p:cTn id="9" dur="1000" fill="hold"/>
                                        <p:tgtEl>
                                          <p:spTgt spid="1433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US" sz="4800"/>
              <a:t>JENIS TES</a:t>
            </a:r>
          </a:p>
        </p:txBody>
      </p:sp>
      <p:sp>
        <p:nvSpPr>
          <p:cNvPr id="37891" name="Content Placeholder 2"/>
          <p:cNvSpPr>
            <a:spLocks noGrp="1"/>
          </p:cNvSpPr>
          <p:nvPr>
            <p:ph idx="1"/>
          </p:nvPr>
        </p:nvSpPr>
        <p:spPr>
          <a:xfrm>
            <a:off x="1435100" y="2133600"/>
            <a:ext cx="7499350" cy="4114800"/>
          </a:xfrm>
        </p:spPr>
        <p:txBody>
          <a:bodyPr/>
          <a:lstStyle/>
          <a:p>
            <a:pPr marL="595313" indent="-514350" eaLnBrk="1" hangingPunct="1">
              <a:buFont typeface="Calibri" pitchFamily="34" charset="0"/>
              <a:buAutoNum type="arabicPeriod"/>
            </a:pPr>
            <a:r>
              <a:rPr lang="en-US" sz="4000"/>
              <a:t>Performansi maksimal</a:t>
            </a:r>
          </a:p>
          <a:p>
            <a:pPr marL="595313" indent="-514350" eaLnBrk="1" hangingPunct="1">
              <a:buFont typeface="Calibri" pitchFamily="34" charset="0"/>
              <a:buAutoNum type="arabicPeriod"/>
            </a:pPr>
            <a:r>
              <a:rPr lang="en-US" sz="4000"/>
              <a:t>Performansi tipikal</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533400" y="0"/>
            <a:ext cx="8610600" cy="762000"/>
          </a:xfrm>
        </p:spPr>
        <p:txBody>
          <a:bodyPr>
            <a:normAutofit fontScale="90000"/>
          </a:bodyPr>
          <a:lstStyle/>
          <a:p>
            <a:pPr eaLnBrk="1" fontAlgn="auto" hangingPunct="1">
              <a:spcAft>
                <a:spcPts val="0"/>
              </a:spcAft>
              <a:defRPr/>
            </a:pPr>
            <a:r>
              <a:rPr lang="en-US"/>
              <a:t>Performansi Maksimal</a:t>
            </a:r>
          </a:p>
        </p:txBody>
      </p:sp>
      <p:sp>
        <p:nvSpPr>
          <p:cNvPr id="3" name="Content Placeholder 2"/>
          <p:cNvSpPr>
            <a:spLocks noGrp="1"/>
          </p:cNvSpPr>
          <p:nvPr>
            <p:ph idx="1"/>
          </p:nvPr>
        </p:nvSpPr>
        <p:spPr>
          <a:xfrm>
            <a:off x="304800" y="852488"/>
            <a:ext cx="8629650" cy="5943600"/>
          </a:xfrm>
        </p:spPr>
        <p:txBody>
          <a:bodyPr>
            <a:normAutofit lnSpcReduction="10000"/>
          </a:bodyPr>
          <a:lstStyle/>
          <a:p>
            <a:pPr marL="420624" indent="-384048" eaLnBrk="1" fontAlgn="auto" hangingPunct="1">
              <a:spcAft>
                <a:spcPts val="0"/>
              </a:spcAft>
              <a:buFont typeface="Wingdings 2"/>
              <a:buChar char=""/>
              <a:defRPr/>
            </a:pPr>
            <a:r>
              <a:rPr lang="en-US" sz="2300"/>
              <a:t>Performansi terbaik yang mampu diperlihatkan oleh individu sebagai respons terhadap aitem-aitem dalam suatu tes. </a:t>
            </a:r>
          </a:p>
          <a:p>
            <a:pPr marL="420624" indent="-384048" eaLnBrk="1" fontAlgn="auto" hangingPunct="1">
              <a:spcAft>
                <a:spcPts val="0"/>
              </a:spcAft>
              <a:buFont typeface="Wingdings 2"/>
              <a:buChar char=""/>
              <a:defRPr/>
            </a:pPr>
            <a:r>
              <a:rPr lang="en-US" sz="2300"/>
              <a:t>Performansi maksimal identik dengan kemampuan (abilitas) kognitif.</a:t>
            </a:r>
          </a:p>
          <a:p>
            <a:pPr marL="420624" indent="-384048" eaLnBrk="1" fontAlgn="auto" hangingPunct="1">
              <a:spcAft>
                <a:spcPts val="0"/>
              </a:spcAft>
              <a:buFont typeface="Wingdings 2"/>
              <a:buChar char=""/>
              <a:defRPr/>
            </a:pPr>
            <a:r>
              <a:rPr lang="en-US" sz="2300"/>
              <a:t>Harus dibuat stimulus-stimulus yang berstruktur jelas sehingga tujuan pertanyaan dan arah arah jawaban yang dikehendaki oleh tes dapat difahami betul oleh individu sebelum ia mencoba memberikan responsnya</a:t>
            </a:r>
          </a:p>
          <a:p>
            <a:pPr marL="420624" indent="-384048" eaLnBrk="1" fontAlgn="auto" hangingPunct="1">
              <a:spcAft>
                <a:spcPts val="0"/>
              </a:spcAft>
              <a:buFont typeface="Wingdings 2"/>
              <a:buChar char=""/>
              <a:defRPr/>
            </a:pPr>
            <a:r>
              <a:rPr lang="en-US" sz="2300"/>
              <a:t>Karena respons individu berkaitan dengan kemampuan kognitifnya maka jawsaban yang diberikan oleh individu dapat di katakana sebagai jawaban yang “benar” atau yang “salah”</a:t>
            </a:r>
          </a:p>
          <a:p>
            <a:pPr marL="420624" indent="-384048" eaLnBrk="1" fontAlgn="auto" hangingPunct="1">
              <a:spcAft>
                <a:spcPts val="0"/>
              </a:spcAft>
              <a:buFont typeface="Wingdings 2"/>
              <a:buChar char=""/>
              <a:defRPr/>
            </a:pPr>
            <a:r>
              <a:rPr lang="en-US" sz="2300"/>
              <a:t>Contoh : tes inteligensi (WAIS-R, WISC-R, Stanford-Binet, CFIT, Kauffman ABC, dll.), tes bakat (subtes-subtes FACT, DAT), berbagai tes prestasi belajar (Tes semester, EBTANAS), dan tes potensi belajar (TPA, UMPTN, SAT, GRE)</a:t>
            </a:r>
          </a:p>
          <a:p>
            <a:pPr marL="420624" indent="-384048" eaLnBrk="1" fontAlgn="auto" hangingPunct="1">
              <a:spcAft>
                <a:spcPts val="0"/>
              </a:spcAft>
              <a:buFont typeface="Wingdings 2"/>
              <a:buChar char=""/>
              <a:defRPr/>
            </a:pPr>
            <a:endParaRPr lang="en-US" sz="23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8"/>
            <a:ext cx="8401050" cy="715962"/>
          </a:xfrm>
        </p:spPr>
        <p:txBody>
          <a:bodyPr rtlCol="0">
            <a:normAutofit fontScale="90000"/>
          </a:bodyPr>
          <a:lstStyle/>
          <a:p>
            <a:pPr eaLnBrk="1" fontAlgn="auto" hangingPunct="1">
              <a:spcAft>
                <a:spcPts val="0"/>
              </a:spcAft>
              <a:defRPr/>
            </a:pPr>
            <a:r>
              <a:rPr lang="en-US" dirty="0" err="1"/>
              <a:t>Performansi</a:t>
            </a:r>
            <a:r>
              <a:rPr lang="en-US" dirty="0"/>
              <a:t> </a:t>
            </a:r>
            <a:r>
              <a:rPr lang="en-US" dirty="0" err="1"/>
              <a:t>Tipikal</a:t>
            </a:r>
            <a:endParaRPr lang="en-US" dirty="0"/>
          </a:p>
        </p:txBody>
      </p:sp>
      <p:sp>
        <p:nvSpPr>
          <p:cNvPr id="3" name="Content Placeholder 2"/>
          <p:cNvSpPr>
            <a:spLocks noGrp="1"/>
          </p:cNvSpPr>
          <p:nvPr>
            <p:ph idx="1"/>
          </p:nvPr>
        </p:nvSpPr>
        <p:spPr>
          <a:xfrm>
            <a:off x="381000" y="1019175"/>
            <a:ext cx="8458200" cy="5278438"/>
          </a:xfrm>
        </p:spPr>
        <p:txBody>
          <a:bodyPr>
            <a:normAutofit lnSpcReduction="10000"/>
          </a:bodyPr>
          <a:lstStyle/>
          <a:p>
            <a:pPr marL="420624" indent="-384048" eaLnBrk="1" fontAlgn="auto" hangingPunct="1">
              <a:spcAft>
                <a:spcPts val="0"/>
              </a:spcAft>
              <a:buFont typeface="Wingdings 2"/>
              <a:buChar char=""/>
              <a:defRPr/>
            </a:pPr>
            <a:r>
              <a:rPr lang="en-US" sz="2400" dirty="0" err="1"/>
              <a:t>Merupakan</a:t>
            </a:r>
            <a:r>
              <a:rPr lang="en-US" sz="2400" dirty="0"/>
              <a:t> </a:t>
            </a:r>
            <a:r>
              <a:rPr lang="en-US" sz="2400" dirty="0" err="1"/>
              <a:t>performansi</a:t>
            </a:r>
            <a:r>
              <a:rPr lang="en-US" sz="2400" dirty="0"/>
              <a:t> yang </a:t>
            </a:r>
            <a:r>
              <a:rPr lang="en-US" sz="2400" dirty="0" err="1"/>
              <a:t>ditampakkan</a:t>
            </a:r>
            <a:r>
              <a:rPr lang="en-US" sz="2400" dirty="0"/>
              <a:t> </a:t>
            </a:r>
            <a:r>
              <a:rPr lang="en-US" sz="2400" dirty="0" err="1"/>
              <a:t>oleh</a:t>
            </a:r>
            <a:r>
              <a:rPr lang="en-US" sz="2400" dirty="0"/>
              <a:t> </a:t>
            </a:r>
            <a:r>
              <a:rPr lang="en-US" sz="2400" dirty="0" err="1"/>
              <a:t>individu</a:t>
            </a:r>
            <a:r>
              <a:rPr lang="en-US" sz="2400" dirty="0"/>
              <a:t> </a:t>
            </a:r>
            <a:r>
              <a:rPr lang="en-US" sz="2400" dirty="0" err="1"/>
              <a:t>sebagai</a:t>
            </a:r>
            <a:r>
              <a:rPr lang="en-US" sz="2400" dirty="0"/>
              <a:t> </a:t>
            </a:r>
            <a:r>
              <a:rPr lang="en-US" sz="2400" dirty="0" err="1"/>
              <a:t>proyeksi</a:t>
            </a:r>
            <a:r>
              <a:rPr lang="en-US" sz="2400" dirty="0"/>
              <a:t> </a:t>
            </a:r>
            <a:r>
              <a:rPr lang="en-US" sz="2400" dirty="0" err="1"/>
              <a:t>dari</a:t>
            </a:r>
            <a:r>
              <a:rPr lang="en-US" sz="2400" dirty="0"/>
              <a:t> </a:t>
            </a:r>
            <a:r>
              <a:rPr lang="en-US" sz="2400" dirty="0" err="1"/>
              <a:t>kepribadiannya</a:t>
            </a:r>
            <a:r>
              <a:rPr lang="en-US" sz="2400" dirty="0"/>
              <a:t> </a:t>
            </a:r>
            <a:r>
              <a:rPr lang="en-US" sz="2400" dirty="0" err="1"/>
              <a:t>sendiri</a:t>
            </a:r>
            <a:r>
              <a:rPr lang="en-US" sz="2400" dirty="0"/>
              <a:t> </a:t>
            </a:r>
            <a:r>
              <a:rPr lang="en-US" sz="2400" dirty="0" err="1"/>
              <a:t>sehingga</a:t>
            </a:r>
            <a:r>
              <a:rPr lang="en-US" sz="2400" dirty="0"/>
              <a:t> </a:t>
            </a:r>
            <a:r>
              <a:rPr lang="en-US" sz="2400" dirty="0" err="1"/>
              <a:t>indikator</a:t>
            </a:r>
            <a:r>
              <a:rPr lang="en-US" sz="2400" dirty="0"/>
              <a:t> </a:t>
            </a:r>
            <a:r>
              <a:rPr lang="en-US" sz="2400" dirty="0" err="1"/>
              <a:t>perilaku</a:t>
            </a:r>
            <a:r>
              <a:rPr lang="en-US" sz="2400" dirty="0"/>
              <a:t> yang </a:t>
            </a:r>
            <a:r>
              <a:rPr lang="en-US" sz="2400" dirty="0" err="1"/>
              <a:t>diperlihatkannya</a:t>
            </a:r>
            <a:r>
              <a:rPr lang="en-US" sz="2400" dirty="0"/>
              <a:t> </a:t>
            </a:r>
            <a:r>
              <a:rPr lang="en-US" sz="2400" dirty="0" err="1"/>
              <a:t>merupakan</a:t>
            </a:r>
            <a:r>
              <a:rPr lang="en-US" sz="2400" dirty="0"/>
              <a:t> </a:t>
            </a:r>
            <a:r>
              <a:rPr lang="en-US" sz="2400" dirty="0" err="1"/>
              <a:t>kecenderungan</a:t>
            </a:r>
            <a:r>
              <a:rPr lang="en-US" sz="2400" dirty="0"/>
              <a:t> </a:t>
            </a:r>
            <a:r>
              <a:rPr lang="en-US" sz="2400" dirty="0" err="1"/>
              <a:t>umum</a:t>
            </a:r>
            <a:r>
              <a:rPr lang="en-US" sz="2400" dirty="0"/>
              <a:t> </a:t>
            </a:r>
            <a:r>
              <a:rPr lang="en-US" sz="2400" dirty="0" err="1"/>
              <a:t>dirinya</a:t>
            </a:r>
            <a:r>
              <a:rPr lang="en-US" sz="2400" dirty="0"/>
              <a:t> </a:t>
            </a:r>
            <a:r>
              <a:rPr lang="en-US" sz="2400" dirty="0" err="1"/>
              <a:t>dalam</a:t>
            </a:r>
            <a:r>
              <a:rPr lang="en-US" sz="2400" dirty="0"/>
              <a:t> </a:t>
            </a:r>
            <a:r>
              <a:rPr lang="en-US" sz="2400" dirty="0" err="1"/>
              <a:t>menghadapi</a:t>
            </a:r>
            <a:r>
              <a:rPr lang="en-US" sz="2400" dirty="0"/>
              <a:t> </a:t>
            </a:r>
            <a:r>
              <a:rPr lang="en-US" sz="2400" dirty="0" err="1"/>
              <a:t>situasi</a:t>
            </a:r>
            <a:r>
              <a:rPr lang="en-US" sz="2400" dirty="0"/>
              <a:t> </a:t>
            </a:r>
            <a:r>
              <a:rPr lang="en-US" sz="2400" dirty="0" err="1"/>
              <a:t>tertentu</a:t>
            </a:r>
            <a:endParaRPr lang="en-US" sz="2400" dirty="0"/>
          </a:p>
          <a:p>
            <a:pPr marL="420624" indent="-384048" eaLnBrk="1" fontAlgn="auto" hangingPunct="1">
              <a:spcAft>
                <a:spcPts val="0"/>
              </a:spcAft>
              <a:buFont typeface="Wingdings 2"/>
              <a:buChar char=""/>
              <a:defRPr/>
            </a:pPr>
            <a:r>
              <a:rPr lang="en-US" sz="2400" dirty="0" err="1"/>
              <a:t>Harus</a:t>
            </a:r>
            <a:r>
              <a:rPr lang="en-US" sz="2400" dirty="0"/>
              <a:t> </a:t>
            </a:r>
            <a:r>
              <a:rPr lang="en-US" sz="2400" dirty="0" err="1"/>
              <a:t>dirancang</a:t>
            </a:r>
            <a:r>
              <a:rPr lang="en-US" sz="2400" dirty="0"/>
              <a:t> </a:t>
            </a:r>
            <a:r>
              <a:rPr lang="en-US" sz="2400" dirty="0" err="1"/>
              <a:t>dengan</a:t>
            </a:r>
            <a:r>
              <a:rPr lang="en-US" sz="2400" dirty="0"/>
              <a:t> </a:t>
            </a:r>
            <a:r>
              <a:rPr lang="en-US" sz="2400" dirty="0" err="1"/>
              <a:t>menggunakan</a:t>
            </a:r>
            <a:r>
              <a:rPr lang="en-US" sz="2400" dirty="0"/>
              <a:t> stimulus yang </a:t>
            </a:r>
            <a:r>
              <a:rPr lang="en-US" sz="2400" dirty="0" err="1"/>
              <a:t>tidak</a:t>
            </a:r>
            <a:r>
              <a:rPr lang="en-US" sz="2400" dirty="0"/>
              <a:t> </a:t>
            </a:r>
            <a:r>
              <a:rPr lang="en-US" sz="2400" dirty="0" err="1"/>
              <a:t>berstruktur</a:t>
            </a:r>
            <a:r>
              <a:rPr lang="en-US" sz="2400" dirty="0"/>
              <a:t> </a:t>
            </a:r>
            <a:r>
              <a:rPr lang="en-US" sz="2400" dirty="0" err="1"/>
              <a:t>sehingga</a:t>
            </a:r>
            <a:r>
              <a:rPr lang="en-US" sz="2400" dirty="0"/>
              <a:t> </a:t>
            </a:r>
            <a:r>
              <a:rPr lang="en-US" sz="2400" dirty="0" err="1"/>
              <a:t>individu</a:t>
            </a:r>
            <a:r>
              <a:rPr lang="en-US" sz="2400" dirty="0"/>
              <a:t> </a:t>
            </a:r>
            <a:r>
              <a:rPr lang="en-US" sz="2400" dirty="0" err="1"/>
              <a:t>membuat</a:t>
            </a:r>
            <a:r>
              <a:rPr lang="en-US" sz="2400" dirty="0"/>
              <a:t> </a:t>
            </a:r>
            <a:r>
              <a:rPr lang="en-US" sz="2400" dirty="0" err="1"/>
              <a:t>penafsirannya</a:t>
            </a:r>
            <a:r>
              <a:rPr lang="en-US" sz="2400" dirty="0"/>
              <a:t> </a:t>
            </a:r>
            <a:r>
              <a:rPr lang="en-US" sz="2400" dirty="0" err="1"/>
              <a:t>sendiri</a:t>
            </a:r>
            <a:r>
              <a:rPr lang="en-US" sz="2400" dirty="0"/>
              <a:t> </a:t>
            </a:r>
            <a:r>
              <a:rPr lang="en-US" sz="2400" dirty="0" err="1"/>
              <a:t>terhadap</a:t>
            </a:r>
            <a:r>
              <a:rPr lang="en-US" sz="2400" dirty="0"/>
              <a:t> stimulus </a:t>
            </a:r>
            <a:r>
              <a:rPr lang="en-US" sz="2400" dirty="0" err="1"/>
              <a:t>tersebut</a:t>
            </a:r>
            <a:r>
              <a:rPr lang="en-US" sz="2400" dirty="0"/>
              <a:t> </a:t>
            </a:r>
            <a:r>
              <a:rPr lang="en-US" sz="2400" dirty="0" err="1"/>
              <a:t>dan</a:t>
            </a:r>
            <a:r>
              <a:rPr lang="en-US" sz="2400" dirty="0"/>
              <a:t> </a:t>
            </a:r>
            <a:r>
              <a:rPr lang="en-US" sz="2400" dirty="0" err="1"/>
              <a:t>merespons</a:t>
            </a:r>
            <a:r>
              <a:rPr lang="en-US" sz="2400" dirty="0"/>
              <a:t> </a:t>
            </a:r>
            <a:r>
              <a:rPr lang="en-US" sz="2400" dirty="0" err="1"/>
              <a:t>sesuai</a:t>
            </a:r>
            <a:r>
              <a:rPr lang="en-US" sz="2400" dirty="0"/>
              <a:t> </a:t>
            </a:r>
            <a:r>
              <a:rPr lang="en-US" sz="2400" dirty="0" err="1"/>
              <a:t>dengan</a:t>
            </a:r>
            <a:r>
              <a:rPr lang="en-US" sz="2400" dirty="0"/>
              <a:t> </a:t>
            </a:r>
            <a:r>
              <a:rPr lang="en-US" sz="2400" dirty="0" err="1"/>
              <a:t>aspek</a:t>
            </a:r>
            <a:r>
              <a:rPr lang="en-US" sz="2400" dirty="0"/>
              <a:t> </a:t>
            </a:r>
            <a:r>
              <a:rPr lang="en-US" sz="2400" dirty="0" err="1"/>
              <a:t>afektif</a:t>
            </a:r>
            <a:r>
              <a:rPr lang="en-US" sz="2400" dirty="0"/>
              <a:t> </a:t>
            </a:r>
            <a:r>
              <a:rPr lang="en-US" sz="2400" dirty="0" err="1"/>
              <a:t>dalam</a:t>
            </a:r>
            <a:r>
              <a:rPr lang="en-US" sz="2400" dirty="0"/>
              <a:t> </a:t>
            </a:r>
            <a:r>
              <a:rPr lang="en-US" sz="2400" dirty="0" err="1"/>
              <a:t>dirinya</a:t>
            </a:r>
            <a:r>
              <a:rPr lang="en-US" sz="2400" dirty="0"/>
              <a:t> </a:t>
            </a:r>
            <a:r>
              <a:rPr lang="en-US" sz="2400" dirty="0" err="1"/>
              <a:t>saat</a:t>
            </a:r>
            <a:r>
              <a:rPr lang="en-US" sz="2400" dirty="0"/>
              <a:t> </a:t>
            </a:r>
            <a:r>
              <a:rPr lang="en-US" sz="2400" dirty="0" err="1"/>
              <a:t>itu</a:t>
            </a:r>
            <a:endParaRPr lang="en-US" sz="2400" dirty="0"/>
          </a:p>
          <a:p>
            <a:pPr marL="420624" indent="-384048" eaLnBrk="1" fontAlgn="auto" hangingPunct="1">
              <a:spcAft>
                <a:spcPts val="0"/>
              </a:spcAft>
              <a:buFont typeface="Wingdings 2"/>
              <a:buChar char=""/>
              <a:defRPr/>
            </a:pPr>
            <a:r>
              <a:rPr lang="en-US" sz="2400" dirty="0" err="1"/>
              <a:t>Tidak</a:t>
            </a:r>
            <a:r>
              <a:rPr lang="en-US" sz="2400" dirty="0"/>
              <a:t> </a:t>
            </a:r>
            <a:r>
              <a:rPr lang="en-US" sz="2400" dirty="0" err="1"/>
              <a:t>dapat</a:t>
            </a:r>
            <a:r>
              <a:rPr lang="en-US" sz="2400" dirty="0"/>
              <a:t> </a:t>
            </a:r>
            <a:r>
              <a:rPr lang="en-US" sz="2400" dirty="0" err="1"/>
              <a:t>dikatakan</a:t>
            </a:r>
            <a:r>
              <a:rPr lang="en-US" sz="2400" dirty="0"/>
              <a:t> </a:t>
            </a:r>
            <a:r>
              <a:rPr lang="en-US" sz="2400" dirty="0" err="1"/>
              <a:t>sebagai</a:t>
            </a:r>
            <a:r>
              <a:rPr lang="en-US" sz="2400" dirty="0"/>
              <a:t> “</a:t>
            </a:r>
            <a:r>
              <a:rPr lang="en-US" sz="2400" dirty="0" err="1"/>
              <a:t>Benar</a:t>
            </a:r>
            <a:r>
              <a:rPr lang="en-US" sz="2400" dirty="0"/>
              <a:t>” </a:t>
            </a:r>
            <a:r>
              <a:rPr lang="en-US" sz="2400" dirty="0" err="1"/>
              <a:t>atau</a:t>
            </a:r>
            <a:r>
              <a:rPr lang="en-US" sz="2400" dirty="0"/>
              <a:t>  “</a:t>
            </a:r>
            <a:r>
              <a:rPr lang="en-US" sz="2400" dirty="0" err="1"/>
              <a:t>salah</a:t>
            </a:r>
            <a:r>
              <a:rPr lang="en-US" sz="2400" dirty="0"/>
              <a:t>”</a:t>
            </a:r>
          </a:p>
          <a:p>
            <a:pPr marL="420624" indent="-384048" eaLnBrk="1" fontAlgn="auto" hangingPunct="1">
              <a:spcAft>
                <a:spcPts val="0"/>
              </a:spcAft>
              <a:buFont typeface="Wingdings 2"/>
              <a:buChar char=""/>
              <a:defRPr/>
            </a:pPr>
            <a:r>
              <a:rPr lang="en-US" sz="2400" dirty="0" err="1"/>
              <a:t>Contoh</a:t>
            </a:r>
            <a:r>
              <a:rPr lang="en-US" sz="2400" dirty="0"/>
              <a:t> : </a:t>
            </a:r>
            <a:r>
              <a:rPr lang="en-US" sz="2400" dirty="0" err="1"/>
              <a:t>tes</a:t>
            </a:r>
            <a:r>
              <a:rPr lang="en-US" sz="2400" dirty="0"/>
              <a:t> </a:t>
            </a:r>
            <a:r>
              <a:rPr lang="en-US" sz="2400" dirty="0" err="1"/>
              <a:t>kepribadian</a:t>
            </a:r>
            <a:r>
              <a:rPr lang="en-US" sz="2400" dirty="0"/>
              <a:t> (Rorschach, </a:t>
            </a:r>
            <a:r>
              <a:rPr lang="en-US" sz="2400" dirty="0" err="1"/>
              <a:t>Wartegg</a:t>
            </a:r>
            <a:r>
              <a:rPr lang="en-US" sz="2400" dirty="0"/>
              <a:t>, TAT), </a:t>
            </a:r>
            <a:r>
              <a:rPr lang="en-US" sz="2400" dirty="0" err="1"/>
              <a:t>skala-skala</a:t>
            </a:r>
            <a:r>
              <a:rPr lang="en-US" sz="2400" dirty="0"/>
              <a:t> </a:t>
            </a:r>
            <a:r>
              <a:rPr lang="en-US" sz="2400" dirty="0" err="1"/>
              <a:t>sikap</a:t>
            </a:r>
            <a:r>
              <a:rPr lang="en-US" sz="2400" dirty="0"/>
              <a:t>, </a:t>
            </a:r>
            <a:r>
              <a:rPr lang="en-US" sz="2400" dirty="0" err="1"/>
              <a:t>inventori</a:t>
            </a:r>
            <a:r>
              <a:rPr lang="en-US" sz="2400" dirty="0"/>
              <a:t> </a:t>
            </a:r>
            <a:r>
              <a:rPr lang="en-US" sz="2400" dirty="0" err="1"/>
              <a:t>minat</a:t>
            </a:r>
            <a:r>
              <a:rPr lang="en-US" sz="2400" dirty="0"/>
              <a:t>, </a:t>
            </a:r>
            <a:r>
              <a:rPr lang="en-US" sz="2400" dirty="0" err="1"/>
              <a:t>dan</a:t>
            </a:r>
            <a:r>
              <a:rPr lang="en-US" sz="2400" dirty="0"/>
              <a:t> </a:t>
            </a:r>
            <a:r>
              <a:rPr lang="en-US" sz="2400" dirty="0" err="1"/>
              <a:t>berbagai</a:t>
            </a:r>
            <a:r>
              <a:rPr lang="en-US" sz="2400" dirty="0"/>
              <a:t> </a:t>
            </a:r>
            <a:r>
              <a:rPr lang="en-US" sz="2400" dirty="0" err="1"/>
              <a:t>skala</a:t>
            </a:r>
            <a:r>
              <a:rPr lang="en-US" sz="2400" dirty="0"/>
              <a:t> yang </a:t>
            </a:r>
            <a:r>
              <a:rPr lang="en-US" sz="2400" dirty="0" err="1"/>
              <a:t>disusun</a:t>
            </a:r>
            <a:r>
              <a:rPr lang="en-US" sz="2400" dirty="0"/>
              <a:t> </a:t>
            </a:r>
            <a:r>
              <a:rPr lang="en-US" sz="2400" dirty="0" err="1"/>
              <a:t>untuk</a:t>
            </a:r>
            <a:r>
              <a:rPr lang="en-US" sz="2400" dirty="0"/>
              <a:t> </a:t>
            </a:r>
            <a:r>
              <a:rPr lang="en-US" sz="2400" dirty="0" err="1"/>
              <a:t>mengungkap</a:t>
            </a:r>
            <a:r>
              <a:rPr lang="en-US" sz="2400" dirty="0"/>
              <a:t> </a:t>
            </a:r>
            <a:r>
              <a:rPr lang="en-US" sz="2400" dirty="0" err="1"/>
              <a:t>aspek-aspek</a:t>
            </a:r>
            <a:r>
              <a:rPr lang="en-US" sz="2400" dirty="0"/>
              <a:t> </a:t>
            </a:r>
            <a:r>
              <a:rPr lang="en-US" sz="2400" dirty="0" err="1"/>
              <a:t>afektif</a:t>
            </a:r>
            <a:r>
              <a:rPr lang="en-US" sz="2400" dirty="0"/>
              <a:t> </a:t>
            </a:r>
            <a:r>
              <a:rPr lang="en-US" sz="2400" dirty="0" err="1"/>
              <a:t>dalam</a:t>
            </a:r>
            <a:r>
              <a:rPr lang="en-US" sz="2400" dirty="0"/>
              <a:t> </a:t>
            </a:r>
            <a:r>
              <a:rPr lang="en-US" sz="2400" dirty="0" err="1"/>
              <a:t>kepribadian</a:t>
            </a:r>
            <a:endParaRPr lang="en-US" sz="2400" dirty="0"/>
          </a:p>
          <a:p>
            <a:pPr marL="420624" indent="-384048" eaLnBrk="1" fontAlgn="auto" hangingPunct="1">
              <a:spcAft>
                <a:spcPts val="0"/>
              </a:spcAft>
              <a:buFont typeface="Wingdings 2"/>
              <a:buChar char=""/>
              <a:defRPr/>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57200" y="274638"/>
            <a:ext cx="8382000" cy="1143000"/>
          </a:xfrm>
        </p:spPr>
        <p:txBody>
          <a:bodyPr/>
          <a:lstStyle/>
          <a:p>
            <a:pPr algn="r" eaLnBrk="1" hangingPunct="1"/>
            <a:r>
              <a:rPr lang="en-US"/>
              <a:t>SASARAN UKUR</a:t>
            </a:r>
          </a:p>
        </p:txBody>
      </p:sp>
      <p:sp>
        <p:nvSpPr>
          <p:cNvPr id="40963" name="Content Placeholder 2"/>
          <p:cNvSpPr>
            <a:spLocks noGrp="1"/>
          </p:cNvSpPr>
          <p:nvPr>
            <p:ph idx="1"/>
          </p:nvPr>
        </p:nvSpPr>
        <p:spPr>
          <a:xfrm>
            <a:off x="457200" y="1600200"/>
            <a:ext cx="7467600" cy="838200"/>
          </a:xfrm>
        </p:spPr>
        <p:txBody>
          <a:bodyPr/>
          <a:lstStyle/>
          <a:p>
            <a:pPr eaLnBrk="1" hangingPunct="1">
              <a:buFont typeface="Arial" charset="0"/>
              <a:buNone/>
            </a:pPr>
            <a:r>
              <a:rPr lang="en-US"/>
              <a:t>Apakah semua hal dapat diukur ?</a:t>
            </a:r>
          </a:p>
        </p:txBody>
      </p:sp>
      <p:sp>
        <p:nvSpPr>
          <p:cNvPr id="4" name="Content Placeholder 2"/>
          <p:cNvSpPr txBox="1">
            <a:spLocks/>
          </p:cNvSpPr>
          <p:nvPr/>
        </p:nvSpPr>
        <p:spPr>
          <a:xfrm>
            <a:off x="533400" y="2590800"/>
            <a:ext cx="8305800" cy="3962400"/>
          </a:xfrm>
          <a:prstGeom prst="rect">
            <a:avLst/>
          </a:prstGeom>
        </p:spPr>
        <p:txBody>
          <a:bodyPr>
            <a:normAutofit fontScale="92500" lnSpcReduction="10000"/>
          </a:bodyPr>
          <a:lstStyle/>
          <a:p>
            <a:pPr marL="420624" indent="-384048" fontAlgn="auto">
              <a:spcBef>
                <a:spcPct val="20000"/>
              </a:spcBef>
              <a:spcAft>
                <a:spcPts val="0"/>
              </a:spcAft>
              <a:buClr>
                <a:schemeClr val="accent1"/>
              </a:buClr>
              <a:buSzPct val="80000"/>
              <a:buFont typeface="Wingdings" pitchFamily="2" charset="2"/>
              <a:buChar char="q"/>
              <a:defRPr/>
            </a:pPr>
            <a:r>
              <a:rPr lang="en-US" sz="3000" dirty="0" err="1">
                <a:latin typeface="+mn-lt"/>
                <a:cs typeface="+mn-cs"/>
              </a:rPr>
              <a:t>Jika</a:t>
            </a:r>
            <a:r>
              <a:rPr lang="en-US" sz="3000" dirty="0">
                <a:latin typeface="+mn-lt"/>
                <a:cs typeface="+mn-cs"/>
              </a:rPr>
              <a:t> </a:t>
            </a:r>
            <a:r>
              <a:rPr lang="en-US" sz="3000" dirty="0" err="1">
                <a:latin typeface="+mn-lt"/>
                <a:cs typeface="+mn-cs"/>
              </a:rPr>
              <a:t>sesuatu</a:t>
            </a:r>
            <a:r>
              <a:rPr lang="en-US" sz="3000" dirty="0">
                <a:latin typeface="+mn-lt"/>
                <a:cs typeface="+mn-cs"/>
              </a:rPr>
              <a:t> </a:t>
            </a:r>
            <a:r>
              <a:rPr lang="en-US" sz="3000" dirty="0" err="1">
                <a:latin typeface="+mn-lt"/>
                <a:cs typeface="+mn-cs"/>
              </a:rPr>
              <a:t>itu</a:t>
            </a:r>
            <a:r>
              <a:rPr lang="en-US" sz="3000" dirty="0">
                <a:latin typeface="+mn-lt"/>
                <a:cs typeface="+mn-cs"/>
              </a:rPr>
              <a:t> </a:t>
            </a:r>
            <a:r>
              <a:rPr lang="en-US" sz="3000" dirty="0" err="1">
                <a:latin typeface="+mn-lt"/>
                <a:cs typeface="+mn-cs"/>
              </a:rPr>
              <a:t>ada</a:t>
            </a:r>
            <a:r>
              <a:rPr lang="en-US" sz="3000" dirty="0">
                <a:latin typeface="+mn-lt"/>
                <a:cs typeface="+mn-cs"/>
              </a:rPr>
              <a:t>, </a:t>
            </a:r>
            <a:r>
              <a:rPr lang="en-US" sz="3000" dirty="0" err="1">
                <a:latin typeface="+mn-lt"/>
                <a:cs typeface="+mn-cs"/>
              </a:rPr>
              <a:t>maka</a:t>
            </a:r>
            <a:r>
              <a:rPr lang="en-US" sz="3000" dirty="0">
                <a:latin typeface="+mn-lt"/>
                <a:cs typeface="+mn-cs"/>
              </a:rPr>
              <a:t> </a:t>
            </a:r>
            <a:r>
              <a:rPr lang="en-US" sz="3000" dirty="0" err="1">
                <a:latin typeface="+mn-lt"/>
                <a:cs typeface="+mn-cs"/>
              </a:rPr>
              <a:t>ada</a:t>
            </a:r>
            <a:r>
              <a:rPr lang="en-US" sz="3000" dirty="0">
                <a:latin typeface="+mn-lt"/>
                <a:cs typeface="+mn-cs"/>
              </a:rPr>
              <a:t> </a:t>
            </a:r>
            <a:r>
              <a:rPr lang="en-US" sz="3000" dirty="0" err="1">
                <a:latin typeface="+mn-lt"/>
                <a:cs typeface="+mn-cs"/>
              </a:rPr>
              <a:t>dalam</a:t>
            </a:r>
            <a:r>
              <a:rPr lang="en-US" sz="3000" dirty="0">
                <a:latin typeface="+mn-lt"/>
                <a:cs typeface="+mn-cs"/>
              </a:rPr>
              <a:t> </a:t>
            </a:r>
            <a:r>
              <a:rPr lang="en-US" sz="3000" dirty="0" err="1">
                <a:latin typeface="+mn-lt"/>
                <a:cs typeface="+mn-cs"/>
              </a:rPr>
              <a:t>suatu</a:t>
            </a:r>
            <a:r>
              <a:rPr lang="en-US" sz="3000" dirty="0">
                <a:latin typeface="+mn-lt"/>
                <a:cs typeface="+mn-cs"/>
              </a:rPr>
              <a:t> </a:t>
            </a:r>
            <a:r>
              <a:rPr lang="en-US" sz="3000" dirty="0" err="1">
                <a:latin typeface="+mn-lt"/>
                <a:cs typeface="+mn-cs"/>
              </a:rPr>
              <a:t>jumlah</a:t>
            </a:r>
            <a:r>
              <a:rPr lang="en-US" sz="3000" dirty="0">
                <a:latin typeface="+mn-lt"/>
                <a:cs typeface="+mn-cs"/>
              </a:rPr>
              <a:t>. </a:t>
            </a:r>
            <a:r>
              <a:rPr lang="en-US" sz="3000" dirty="0" err="1">
                <a:latin typeface="+mn-lt"/>
                <a:cs typeface="+mn-cs"/>
              </a:rPr>
              <a:t>Maka</a:t>
            </a:r>
            <a:r>
              <a:rPr lang="en-US" sz="3000" dirty="0">
                <a:latin typeface="+mn-lt"/>
                <a:cs typeface="+mn-cs"/>
              </a:rPr>
              <a:t> </a:t>
            </a:r>
            <a:r>
              <a:rPr lang="en-US" sz="3000" dirty="0" err="1">
                <a:latin typeface="+mn-lt"/>
                <a:cs typeface="+mn-cs"/>
              </a:rPr>
              <a:t>seharusnya</a:t>
            </a:r>
            <a:r>
              <a:rPr lang="en-US" sz="3000" dirty="0">
                <a:latin typeface="+mn-lt"/>
                <a:cs typeface="+mn-cs"/>
              </a:rPr>
              <a:t> </a:t>
            </a:r>
            <a:r>
              <a:rPr lang="en-US" sz="3000" dirty="0" err="1">
                <a:latin typeface="+mn-lt"/>
                <a:cs typeface="+mn-cs"/>
              </a:rPr>
              <a:t>dapat</a:t>
            </a:r>
            <a:r>
              <a:rPr lang="en-US" sz="3000" dirty="0">
                <a:latin typeface="+mn-lt"/>
                <a:cs typeface="+mn-cs"/>
              </a:rPr>
              <a:t> </a:t>
            </a:r>
            <a:r>
              <a:rPr lang="en-US" sz="3000" dirty="0" err="1">
                <a:latin typeface="+mn-lt"/>
                <a:cs typeface="+mn-cs"/>
              </a:rPr>
              <a:t>diukur</a:t>
            </a:r>
            <a:r>
              <a:rPr lang="en-US" sz="3000" dirty="0">
                <a:latin typeface="+mn-lt"/>
                <a:cs typeface="+mn-cs"/>
              </a:rPr>
              <a:t> (</a:t>
            </a:r>
            <a:r>
              <a:rPr lang="en-US" sz="3000" dirty="0" err="1">
                <a:latin typeface="+mn-lt"/>
                <a:cs typeface="+mn-cs"/>
              </a:rPr>
              <a:t>croncbach</a:t>
            </a:r>
            <a:r>
              <a:rPr lang="en-US" sz="3000" dirty="0">
                <a:latin typeface="+mn-lt"/>
                <a:cs typeface="+mn-cs"/>
              </a:rPr>
              <a:t>)</a:t>
            </a:r>
          </a:p>
          <a:p>
            <a:pPr marL="420624" indent="-384048" fontAlgn="auto">
              <a:spcBef>
                <a:spcPct val="20000"/>
              </a:spcBef>
              <a:spcAft>
                <a:spcPts val="0"/>
              </a:spcAft>
              <a:buClr>
                <a:schemeClr val="accent1"/>
              </a:buClr>
              <a:buSzPct val="80000"/>
              <a:buFont typeface="Wingdings" pitchFamily="2" charset="2"/>
              <a:buChar char="q"/>
              <a:defRPr/>
            </a:pPr>
            <a:r>
              <a:rPr lang="en-US" sz="3000" dirty="0" err="1">
                <a:latin typeface="+mn-lt"/>
                <a:cs typeface="+mn-cs"/>
              </a:rPr>
              <a:t>Jika</a:t>
            </a:r>
            <a:r>
              <a:rPr lang="en-US" sz="3000" dirty="0">
                <a:latin typeface="+mn-lt"/>
                <a:cs typeface="+mn-cs"/>
              </a:rPr>
              <a:t> </a:t>
            </a:r>
            <a:r>
              <a:rPr lang="en-US" sz="3000" dirty="0" err="1">
                <a:latin typeface="+mn-lt"/>
                <a:cs typeface="+mn-cs"/>
              </a:rPr>
              <a:t>sesuatu</a:t>
            </a:r>
            <a:r>
              <a:rPr lang="en-US" sz="3000" dirty="0">
                <a:latin typeface="+mn-lt"/>
                <a:cs typeface="+mn-cs"/>
              </a:rPr>
              <a:t> </a:t>
            </a:r>
            <a:r>
              <a:rPr lang="en-US" sz="3000" dirty="0" err="1">
                <a:latin typeface="+mn-lt"/>
                <a:cs typeface="+mn-cs"/>
              </a:rPr>
              <a:t>membuat</a:t>
            </a:r>
            <a:r>
              <a:rPr lang="en-US" sz="3000" dirty="0">
                <a:latin typeface="+mn-lt"/>
                <a:cs typeface="+mn-cs"/>
              </a:rPr>
              <a:t> </a:t>
            </a:r>
            <a:r>
              <a:rPr lang="en-US" sz="3000" dirty="0" err="1">
                <a:latin typeface="+mn-lt"/>
                <a:cs typeface="+mn-cs"/>
              </a:rPr>
              <a:t>perbedaan</a:t>
            </a:r>
            <a:r>
              <a:rPr lang="en-US" sz="3000" dirty="0">
                <a:latin typeface="+mn-lt"/>
                <a:cs typeface="+mn-cs"/>
              </a:rPr>
              <a:t>, </a:t>
            </a:r>
            <a:r>
              <a:rPr lang="en-US" sz="3000" dirty="0" err="1">
                <a:latin typeface="+mn-lt"/>
                <a:cs typeface="+mn-cs"/>
              </a:rPr>
              <a:t>maka</a:t>
            </a:r>
            <a:r>
              <a:rPr lang="en-US" sz="3000" dirty="0">
                <a:latin typeface="+mn-lt"/>
                <a:cs typeface="+mn-cs"/>
              </a:rPr>
              <a:t> </a:t>
            </a:r>
            <a:r>
              <a:rPr lang="en-US" sz="3000" dirty="0" err="1">
                <a:latin typeface="+mn-lt"/>
                <a:cs typeface="+mn-cs"/>
              </a:rPr>
              <a:t>terdapat</a:t>
            </a:r>
            <a:r>
              <a:rPr lang="en-US" sz="3000" dirty="0">
                <a:latin typeface="+mn-lt"/>
                <a:cs typeface="+mn-cs"/>
              </a:rPr>
              <a:t> </a:t>
            </a:r>
            <a:r>
              <a:rPr lang="en-US" sz="3000" dirty="0" err="1">
                <a:latin typeface="+mn-lt"/>
                <a:cs typeface="+mn-cs"/>
              </a:rPr>
              <a:t>dasar</a:t>
            </a:r>
            <a:r>
              <a:rPr lang="en-US" sz="3000" dirty="0">
                <a:latin typeface="+mn-lt"/>
                <a:cs typeface="+mn-cs"/>
              </a:rPr>
              <a:t> </a:t>
            </a:r>
            <a:r>
              <a:rPr lang="en-US" sz="3000" dirty="0" err="1">
                <a:latin typeface="+mn-lt"/>
                <a:cs typeface="+mn-cs"/>
              </a:rPr>
              <a:t>untuk</a:t>
            </a:r>
            <a:r>
              <a:rPr lang="en-US" sz="3000" dirty="0">
                <a:latin typeface="+mn-lt"/>
                <a:cs typeface="+mn-cs"/>
              </a:rPr>
              <a:t> </a:t>
            </a:r>
            <a:r>
              <a:rPr lang="en-US" sz="3000" dirty="0" err="1">
                <a:latin typeface="+mn-lt"/>
                <a:cs typeface="+mn-cs"/>
              </a:rPr>
              <a:t>pengukuran</a:t>
            </a:r>
            <a:r>
              <a:rPr lang="en-US" sz="3000" dirty="0">
                <a:latin typeface="+mn-lt"/>
                <a:cs typeface="+mn-cs"/>
              </a:rPr>
              <a:t> (</a:t>
            </a:r>
            <a:r>
              <a:rPr lang="en-US" sz="3000" dirty="0" err="1">
                <a:latin typeface="+mn-lt"/>
                <a:cs typeface="+mn-cs"/>
              </a:rPr>
              <a:t>ebel</a:t>
            </a:r>
            <a:r>
              <a:rPr lang="en-US" sz="3000" dirty="0">
                <a:latin typeface="+mn-lt"/>
                <a:cs typeface="+mn-cs"/>
              </a:rPr>
              <a:t>)</a:t>
            </a:r>
          </a:p>
          <a:p>
            <a:pPr marL="420624" indent="-384048" fontAlgn="auto">
              <a:spcBef>
                <a:spcPct val="20000"/>
              </a:spcBef>
              <a:spcAft>
                <a:spcPts val="0"/>
              </a:spcAft>
              <a:buClr>
                <a:schemeClr val="accent1"/>
              </a:buClr>
              <a:buSzPct val="80000"/>
              <a:defRPr/>
            </a:pPr>
            <a:endParaRPr lang="en-US" sz="3000" dirty="0">
              <a:latin typeface="+mn-lt"/>
              <a:cs typeface="+mn-cs"/>
            </a:endParaRPr>
          </a:p>
          <a:p>
            <a:pPr marL="420624" indent="-384048" algn="just" fontAlgn="auto">
              <a:spcBef>
                <a:spcPct val="20000"/>
              </a:spcBef>
              <a:spcAft>
                <a:spcPts val="0"/>
              </a:spcAft>
              <a:buClr>
                <a:schemeClr val="accent1"/>
              </a:buClr>
              <a:buSzPct val="80000"/>
              <a:buFont typeface="Wingdings" pitchFamily="2" charset="2"/>
              <a:buChar char="q"/>
              <a:defRPr/>
            </a:pPr>
            <a:r>
              <a:rPr lang="en-US" sz="3000" dirty="0" err="1">
                <a:solidFill>
                  <a:srgbClr val="00B0F0"/>
                </a:solidFill>
                <a:latin typeface="+mn-lt"/>
                <a:cs typeface="+mn-cs"/>
              </a:rPr>
              <a:t>Kalau</a:t>
            </a:r>
            <a:r>
              <a:rPr lang="en-US" sz="3000" dirty="0">
                <a:solidFill>
                  <a:srgbClr val="00B0F0"/>
                </a:solidFill>
                <a:latin typeface="+mn-lt"/>
                <a:cs typeface="+mn-cs"/>
              </a:rPr>
              <a:t> </a:t>
            </a:r>
            <a:r>
              <a:rPr lang="en-US" sz="3000" dirty="0" err="1">
                <a:solidFill>
                  <a:srgbClr val="00B0F0"/>
                </a:solidFill>
                <a:latin typeface="+mn-lt"/>
                <a:cs typeface="+mn-cs"/>
              </a:rPr>
              <a:t>ada</a:t>
            </a:r>
            <a:r>
              <a:rPr lang="en-US" sz="3000" dirty="0">
                <a:solidFill>
                  <a:srgbClr val="00B0F0"/>
                </a:solidFill>
                <a:latin typeface="+mn-lt"/>
                <a:cs typeface="+mn-cs"/>
              </a:rPr>
              <a:t> </a:t>
            </a:r>
            <a:r>
              <a:rPr lang="en-US" sz="3000" dirty="0" err="1">
                <a:solidFill>
                  <a:srgbClr val="00B0F0"/>
                </a:solidFill>
                <a:latin typeface="+mn-lt"/>
                <a:cs typeface="+mn-cs"/>
              </a:rPr>
              <a:t>dalam</a:t>
            </a:r>
            <a:r>
              <a:rPr lang="en-US" sz="3000" dirty="0">
                <a:solidFill>
                  <a:srgbClr val="00B0F0"/>
                </a:solidFill>
                <a:latin typeface="+mn-lt"/>
                <a:cs typeface="+mn-cs"/>
              </a:rPr>
              <a:t> </a:t>
            </a:r>
            <a:r>
              <a:rPr lang="en-US" sz="3000" dirty="0" err="1">
                <a:solidFill>
                  <a:srgbClr val="00B0F0"/>
                </a:solidFill>
                <a:latin typeface="+mn-lt"/>
                <a:cs typeface="+mn-cs"/>
              </a:rPr>
              <a:t>satu</a:t>
            </a:r>
            <a:r>
              <a:rPr lang="en-US" sz="3000" dirty="0">
                <a:solidFill>
                  <a:srgbClr val="00B0F0"/>
                </a:solidFill>
                <a:latin typeface="+mn-lt"/>
                <a:cs typeface="+mn-cs"/>
              </a:rPr>
              <a:t> </a:t>
            </a:r>
            <a:r>
              <a:rPr lang="en-US" sz="3000" dirty="0" err="1">
                <a:solidFill>
                  <a:srgbClr val="00B0F0"/>
                </a:solidFill>
                <a:latin typeface="+mn-lt"/>
                <a:cs typeface="+mn-cs"/>
              </a:rPr>
              <a:t>jumlah</a:t>
            </a:r>
            <a:r>
              <a:rPr lang="en-US" sz="3000" dirty="0">
                <a:solidFill>
                  <a:srgbClr val="00B0F0"/>
                </a:solidFill>
                <a:latin typeface="+mn-lt"/>
                <a:cs typeface="+mn-cs"/>
              </a:rPr>
              <a:t> </a:t>
            </a:r>
            <a:r>
              <a:rPr lang="en-US" sz="3000" dirty="0" err="1">
                <a:solidFill>
                  <a:srgbClr val="00B0F0"/>
                </a:solidFill>
                <a:latin typeface="+mn-lt"/>
                <a:cs typeface="+mn-cs"/>
              </a:rPr>
              <a:t>dan</a:t>
            </a:r>
            <a:r>
              <a:rPr lang="en-US" sz="3000" dirty="0">
                <a:solidFill>
                  <a:srgbClr val="00B0F0"/>
                </a:solidFill>
                <a:latin typeface="+mn-lt"/>
                <a:cs typeface="+mn-cs"/>
              </a:rPr>
              <a:t> </a:t>
            </a:r>
            <a:r>
              <a:rPr lang="en-US" sz="3000" dirty="0" err="1">
                <a:solidFill>
                  <a:srgbClr val="00B0F0"/>
                </a:solidFill>
                <a:latin typeface="+mn-lt"/>
                <a:cs typeface="+mn-cs"/>
              </a:rPr>
              <a:t>menunjukkan</a:t>
            </a:r>
            <a:r>
              <a:rPr lang="en-US" sz="3000" dirty="0">
                <a:solidFill>
                  <a:srgbClr val="00B0F0"/>
                </a:solidFill>
                <a:latin typeface="+mn-lt"/>
                <a:cs typeface="+mn-cs"/>
              </a:rPr>
              <a:t> </a:t>
            </a:r>
            <a:r>
              <a:rPr lang="en-US" sz="3000" dirty="0" err="1">
                <a:solidFill>
                  <a:srgbClr val="00B0F0"/>
                </a:solidFill>
                <a:latin typeface="+mn-lt"/>
                <a:cs typeface="+mn-cs"/>
              </a:rPr>
              <a:t>suatu</a:t>
            </a:r>
            <a:r>
              <a:rPr lang="en-US" sz="3000" dirty="0">
                <a:solidFill>
                  <a:srgbClr val="00B0F0"/>
                </a:solidFill>
                <a:latin typeface="+mn-lt"/>
                <a:cs typeface="+mn-cs"/>
              </a:rPr>
              <a:t> </a:t>
            </a:r>
            <a:r>
              <a:rPr lang="en-US" sz="3000" dirty="0" err="1">
                <a:solidFill>
                  <a:srgbClr val="00B0F0"/>
                </a:solidFill>
                <a:latin typeface="+mn-lt"/>
                <a:cs typeface="+mn-cs"/>
              </a:rPr>
              <a:t>perbedaan</a:t>
            </a:r>
            <a:r>
              <a:rPr lang="en-US" sz="3000" dirty="0">
                <a:solidFill>
                  <a:srgbClr val="00B0F0"/>
                </a:solidFill>
                <a:latin typeface="+mn-lt"/>
                <a:cs typeface="+mn-cs"/>
              </a:rPr>
              <a:t> </a:t>
            </a:r>
            <a:r>
              <a:rPr lang="en-US" sz="3000" dirty="0" err="1">
                <a:solidFill>
                  <a:srgbClr val="00B0F0"/>
                </a:solidFill>
                <a:latin typeface="+mn-lt"/>
                <a:cs typeface="+mn-cs"/>
              </a:rPr>
              <a:t>maka</a:t>
            </a:r>
            <a:r>
              <a:rPr lang="en-US" sz="3000" dirty="0">
                <a:solidFill>
                  <a:srgbClr val="00B0F0"/>
                </a:solidFill>
                <a:latin typeface="+mn-lt"/>
                <a:cs typeface="+mn-cs"/>
              </a:rPr>
              <a:t> </a:t>
            </a:r>
            <a:r>
              <a:rPr lang="en-US" sz="3000" dirty="0" err="1">
                <a:solidFill>
                  <a:srgbClr val="00B0F0"/>
                </a:solidFill>
                <a:latin typeface="+mn-lt"/>
                <a:cs typeface="+mn-cs"/>
              </a:rPr>
              <a:t>dapat</a:t>
            </a:r>
            <a:r>
              <a:rPr lang="en-US" sz="3000" dirty="0">
                <a:solidFill>
                  <a:srgbClr val="00B0F0"/>
                </a:solidFill>
                <a:latin typeface="+mn-lt"/>
                <a:cs typeface="+mn-cs"/>
              </a:rPr>
              <a:t> </a:t>
            </a:r>
            <a:r>
              <a:rPr lang="en-US" sz="3000" dirty="0" err="1">
                <a:solidFill>
                  <a:srgbClr val="00B0F0"/>
                </a:solidFill>
                <a:latin typeface="+mn-lt"/>
                <a:cs typeface="+mn-cs"/>
              </a:rPr>
              <a:t>dicari</a:t>
            </a:r>
            <a:r>
              <a:rPr lang="en-US" sz="3000" dirty="0">
                <a:solidFill>
                  <a:srgbClr val="00B0F0"/>
                </a:solidFill>
                <a:latin typeface="+mn-lt"/>
                <a:cs typeface="+mn-cs"/>
              </a:rPr>
              <a:t> </a:t>
            </a:r>
            <a:r>
              <a:rPr lang="en-US" sz="3000" dirty="0" err="1">
                <a:solidFill>
                  <a:srgbClr val="00B0F0"/>
                </a:solidFill>
                <a:latin typeface="+mn-lt"/>
                <a:cs typeface="+mn-cs"/>
              </a:rPr>
              <a:t>alat</a:t>
            </a:r>
            <a:r>
              <a:rPr lang="en-US" sz="3000" dirty="0">
                <a:solidFill>
                  <a:srgbClr val="00B0F0"/>
                </a:solidFill>
                <a:latin typeface="+mn-lt"/>
                <a:cs typeface="+mn-cs"/>
              </a:rPr>
              <a:t> </a:t>
            </a:r>
            <a:r>
              <a:rPr lang="en-US" sz="3000" dirty="0" err="1">
                <a:solidFill>
                  <a:srgbClr val="00B0F0"/>
                </a:solidFill>
                <a:latin typeface="+mn-lt"/>
                <a:cs typeface="+mn-cs"/>
              </a:rPr>
              <a:t>dan</a:t>
            </a:r>
            <a:r>
              <a:rPr lang="en-US" sz="3000" dirty="0">
                <a:solidFill>
                  <a:srgbClr val="00B0F0"/>
                </a:solidFill>
                <a:latin typeface="+mn-lt"/>
                <a:cs typeface="+mn-cs"/>
              </a:rPr>
              <a:t> </a:t>
            </a:r>
            <a:r>
              <a:rPr lang="en-US" sz="3000" dirty="0" err="1">
                <a:solidFill>
                  <a:srgbClr val="00B0F0"/>
                </a:solidFill>
                <a:latin typeface="+mn-lt"/>
                <a:cs typeface="+mn-cs"/>
              </a:rPr>
              <a:t>skala</a:t>
            </a:r>
            <a:r>
              <a:rPr lang="en-US" sz="3000" dirty="0">
                <a:solidFill>
                  <a:srgbClr val="00B0F0"/>
                </a:solidFill>
                <a:latin typeface="+mn-lt"/>
                <a:cs typeface="+mn-cs"/>
              </a:rPr>
              <a:t> </a:t>
            </a:r>
            <a:r>
              <a:rPr lang="en-US" sz="3000" dirty="0" err="1">
                <a:solidFill>
                  <a:srgbClr val="00B0F0"/>
                </a:solidFill>
                <a:latin typeface="+mn-lt"/>
                <a:cs typeface="+mn-cs"/>
              </a:rPr>
              <a:t>unur</a:t>
            </a:r>
            <a:r>
              <a:rPr lang="en-US" sz="3000" dirty="0">
                <a:solidFill>
                  <a:srgbClr val="00B0F0"/>
                </a:solidFill>
                <a:latin typeface="+mn-lt"/>
                <a:cs typeface="+mn-cs"/>
              </a:rPr>
              <a:t> </a:t>
            </a:r>
            <a:r>
              <a:rPr lang="en-US" sz="3000" dirty="0" err="1">
                <a:solidFill>
                  <a:srgbClr val="00B0F0"/>
                </a:solidFill>
                <a:latin typeface="+mn-lt"/>
                <a:cs typeface="+mn-cs"/>
              </a:rPr>
              <a:t>untuk</a:t>
            </a:r>
            <a:r>
              <a:rPr lang="en-US" sz="3000" dirty="0">
                <a:solidFill>
                  <a:srgbClr val="00B0F0"/>
                </a:solidFill>
                <a:latin typeface="+mn-lt"/>
                <a:cs typeface="+mn-cs"/>
              </a:rPr>
              <a:t> </a:t>
            </a:r>
            <a:r>
              <a:rPr lang="en-US" sz="3000" dirty="0" err="1">
                <a:solidFill>
                  <a:srgbClr val="00B0F0"/>
                </a:solidFill>
                <a:latin typeface="+mn-lt"/>
                <a:cs typeface="+mn-cs"/>
              </a:rPr>
              <a:t>mengukurnya</a:t>
            </a:r>
            <a:endParaRPr lang="en-US" sz="3000" dirty="0">
              <a:solidFill>
                <a:srgbClr val="00B0F0"/>
              </a:solidFill>
              <a:latin typeface="+mn-l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3200400" y="82550"/>
            <a:ext cx="48006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err="1">
                <a:solidFill>
                  <a:srgbClr val="FFFF00"/>
                </a:solidFill>
              </a:rPr>
              <a:t>Jenis</a:t>
            </a:r>
            <a:r>
              <a:rPr lang="en-US" sz="2800" dirty="0">
                <a:solidFill>
                  <a:srgbClr val="FFFF00"/>
                </a:solidFill>
              </a:rPr>
              <a:t> </a:t>
            </a:r>
            <a:r>
              <a:rPr lang="en-US" sz="2800" dirty="0" err="1">
                <a:solidFill>
                  <a:srgbClr val="FFFF00"/>
                </a:solidFill>
              </a:rPr>
              <a:t>sasaran</a:t>
            </a:r>
            <a:r>
              <a:rPr lang="en-US" sz="2800" dirty="0">
                <a:solidFill>
                  <a:srgbClr val="FFFF00"/>
                </a:solidFill>
              </a:rPr>
              <a:t> </a:t>
            </a:r>
            <a:r>
              <a:rPr lang="en-US" sz="2800" dirty="0" err="1">
                <a:solidFill>
                  <a:srgbClr val="FFFF00"/>
                </a:solidFill>
              </a:rPr>
              <a:t>Ukur</a:t>
            </a:r>
            <a:endParaRPr lang="en-US" sz="2800" dirty="0">
              <a:solidFill>
                <a:srgbClr val="FFFF00"/>
              </a:solidFill>
            </a:endParaRPr>
          </a:p>
        </p:txBody>
      </p:sp>
      <p:sp>
        <p:nvSpPr>
          <p:cNvPr id="7" name="Rectangle 6"/>
          <p:cNvSpPr/>
          <p:nvPr/>
        </p:nvSpPr>
        <p:spPr>
          <a:xfrm>
            <a:off x="2860675" y="1758950"/>
            <a:ext cx="2057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dirty="0" err="1"/>
              <a:t>Atribut</a:t>
            </a:r>
            <a:endParaRPr lang="en-US" sz="2400" dirty="0"/>
          </a:p>
        </p:txBody>
      </p:sp>
      <p:sp>
        <p:nvSpPr>
          <p:cNvPr id="8" name="Rectangle 7"/>
          <p:cNvSpPr/>
          <p:nvPr/>
        </p:nvSpPr>
        <p:spPr>
          <a:xfrm>
            <a:off x="6427788" y="1758950"/>
            <a:ext cx="2057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dirty="0" err="1"/>
              <a:t>Responden</a:t>
            </a:r>
            <a:endParaRPr lang="en-US" sz="2400" dirty="0"/>
          </a:p>
        </p:txBody>
      </p:sp>
      <p:sp>
        <p:nvSpPr>
          <p:cNvPr id="9" name="Rectangle 8"/>
          <p:cNvSpPr/>
          <p:nvPr/>
        </p:nvSpPr>
        <p:spPr>
          <a:xfrm>
            <a:off x="2860675" y="2936875"/>
            <a:ext cx="2057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dirty="0" err="1"/>
              <a:t>Variabel</a:t>
            </a:r>
            <a:endParaRPr lang="en-US" sz="2400" dirty="0"/>
          </a:p>
        </p:txBody>
      </p:sp>
      <p:sp>
        <p:nvSpPr>
          <p:cNvPr id="10" name="Snip Single Corner Rectangle 9"/>
          <p:cNvSpPr/>
          <p:nvPr/>
        </p:nvSpPr>
        <p:spPr>
          <a:xfrm>
            <a:off x="3307868" y="4073525"/>
            <a:ext cx="2092325" cy="1058863"/>
          </a:xfrm>
          <a:prstGeom prst="snip1Rect">
            <a:avLst/>
          </a:prstGeom>
        </p:spPr>
        <p:style>
          <a:lnRef idx="1">
            <a:schemeClr val="accent1"/>
          </a:lnRef>
          <a:fillRef idx="2">
            <a:schemeClr val="accent1"/>
          </a:fillRef>
          <a:effectRef idx="1">
            <a:schemeClr val="accent1"/>
          </a:effectRef>
          <a:fontRef idx="minor">
            <a:schemeClr val="dk1"/>
          </a:fontRef>
        </p:style>
        <p:txBody>
          <a:bodyPr anchor="ctr"/>
          <a:lstStyle/>
          <a:p>
            <a:pPr marL="342900" indent="-342900" algn="ctr" fontAlgn="auto">
              <a:spcBef>
                <a:spcPts val="0"/>
              </a:spcBef>
              <a:spcAft>
                <a:spcPts val="0"/>
              </a:spcAft>
              <a:defRPr/>
            </a:pPr>
            <a:r>
              <a:rPr lang="en-US" sz="2000" dirty="0" err="1"/>
              <a:t>Hasil</a:t>
            </a:r>
            <a:r>
              <a:rPr lang="en-US" sz="2000" dirty="0"/>
              <a:t> </a:t>
            </a:r>
            <a:r>
              <a:rPr lang="en-US" sz="2000" dirty="0" err="1"/>
              <a:t>Belajar</a:t>
            </a:r>
            <a:endParaRPr lang="en-US" sz="2000" dirty="0"/>
          </a:p>
          <a:p>
            <a:pPr marL="342900" indent="-342900" algn="ctr" fontAlgn="auto">
              <a:spcBef>
                <a:spcPts val="0"/>
              </a:spcBef>
              <a:spcAft>
                <a:spcPts val="0"/>
              </a:spcAft>
              <a:defRPr/>
            </a:pPr>
            <a:r>
              <a:rPr lang="en-US" sz="2000" dirty="0" err="1"/>
              <a:t>Sikap</a:t>
            </a:r>
            <a:endParaRPr lang="en-US" sz="2000" dirty="0"/>
          </a:p>
        </p:txBody>
      </p:sp>
      <p:sp>
        <p:nvSpPr>
          <p:cNvPr id="11" name="Rectangle 10"/>
          <p:cNvSpPr/>
          <p:nvPr/>
        </p:nvSpPr>
        <p:spPr>
          <a:xfrm>
            <a:off x="180975" y="2930525"/>
            <a:ext cx="182245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dirty="0" err="1"/>
              <a:t>Konstanta</a:t>
            </a:r>
            <a:endParaRPr lang="en-US" sz="2400" dirty="0"/>
          </a:p>
        </p:txBody>
      </p:sp>
      <p:sp>
        <p:nvSpPr>
          <p:cNvPr id="12" name="Snip Single Corner Rectangle 11"/>
          <p:cNvSpPr/>
          <p:nvPr/>
        </p:nvSpPr>
        <p:spPr>
          <a:xfrm>
            <a:off x="6421438" y="4044950"/>
            <a:ext cx="2057400" cy="1060450"/>
          </a:xfrm>
          <a:prstGeom prst="snip1Rect">
            <a:avLst/>
          </a:prstGeom>
        </p:spPr>
        <p:style>
          <a:lnRef idx="1">
            <a:schemeClr val="accent1"/>
          </a:lnRef>
          <a:fillRef idx="2">
            <a:schemeClr val="accent1"/>
          </a:fillRef>
          <a:effectRef idx="1">
            <a:schemeClr val="accent1"/>
          </a:effectRef>
          <a:fontRef idx="minor">
            <a:schemeClr val="dk1"/>
          </a:fontRef>
        </p:style>
        <p:txBody>
          <a:bodyPr anchor="ctr"/>
          <a:lstStyle/>
          <a:p>
            <a:pPr marL="342900" indent="-342900" algn="ctr" fontAlgn="auto">
              <a:spcBef>
                <a:spcPts val="0"/>
              </a:spcBef>
              <a:spcAft>
                <a:spcPts val="0"/>
              </a:spcAft>
              <a:defRPr/>
            </a:pPr>
            <a:r>
              <a:rPr lang="en-US" sz="2000" dirty="0" err="1"/>
              <a:t>Mahasiswa</a:t>
            </a:r>
            <a:endParaRPr lang="en-US" sz="2000" dirty="0"/>
          </a:p>
          <a:p>
            <a:pPr marL="342900" indent="-342900" algn="ctr" fontAlgn="auto">
              <a:spcBef>
                <a:spcPts val="0"/>
              </a:spcBef>
              <a:spcAft>
                <a:spcPts val="0"/>
              </a:spcAft>
              <a:defRPr/>
            </a:pPr>
            <a:r>
              <a:rPr lang="en-US" sz="2000" dirty="0" err="1"/>
              <a:t>Karyawan</a:t>
            </a:r>
            <a:endParaRPr lang="en-US" sz="2000" dirty="0"/>
          </a:p>
        </p:txBody>
      </p:sp>
      <p:sp>
        <p:nvSpPr>
          <p:cNvPr id="13" name="Snip Single Corner Rectangle 12"/>
          <p:cNvSpPr/>
          <p:nvPr/>
        </p:nvSpPr>
        <p:spPr>
          <a:xfrm>
            <a:off x="4250623" y="5629313"/>
            <a:ext cx="3352800" cy="1060450"/>
          </a:xfrm>
          <a:prstGeom prst="snip1Rect">
            <a:avLst/>
          </a:prstGeom>
        </p:spPr>
        <p:style>
          <a:lnRef idx="1">
            <a:schemeClr val="accent2"/>
          </a:lnRef>
          <a:fillRef idx="2">
            <a:schemeClr val="accent2"/>
          </a:fillRef>
          <a:effectRef idx="1">
            <a:schemeClr val="accent2"/>
          </a:effectRef>
          <a:fontRef idx="minor">
            <a:schemeClr val="dk1"/>
          </a:fontRef>
        </p:style>
        <p:txBody>
          <a:bodyPr anchor="ctr"/>
          <a:lstStyle/>
          <a:p>
            <a:pPr marL="342900" indent="-342900" algn="ctr" fontAlgn="auto">
              <a:spcBef>
                <a:spcPts val="0"/>
              </a:spcBef>
              <a:spcAft>
                <a:spcPts val="0"/>
              </a:spcAft>
              <a:defRPr/>
            </a:pPr>
            <a:r>
              <a:rPr lang="en-US" sz="2000" dirty="0" err="1"/>
              <a:t>Hasil</a:t>
            </a:r>
            <a:r>
              <a:rPr lang="en-US" sz="2000" dirty="0"/>
              <a:t> </a:t>
            </a:r>
            <a:r>
              <a:rPr lang="en-US" sz="2000" dirty="0" err="1"/>
              <a:t>Belajar</a:t>
            </a:r>
            <a:r>
              <a:rPr lang="en-US" sz="2000" dirty="0"/>
              <a:t> </a:t>
            </a:r>
            <a:r>
              <a:rPr lang="en-US" sz="2000" dirty="0" err="1"/>
              <a:t>Mahasiswa</a:t>
            </a:r>
            <a:endParaRPr lang="en-US" sz="2000" dirty="0"/>
          </a:p>
          <a:p>
            <a:pPr marL="342900" indent="-342900" algn="ctr" fontAlgn="auto">
              <a:spcBef>
                <a:spcPts val="0"/>
              </a:spcBef>
              <a:spcAft>
                <a:spcPts val="0"/>
              </a:spcAft>
              <a:defRPr/>
            </a:pPr>
            <a:r>
              <a:rPr lang="en-US" sz="2000" dirty="0" err="1"/>
              <a:t>Sikap</a:t>
            </a:r>
            <a:r>
              <a:rPr lang="en-US" sz="2000" dirty="0"/>
              <a:t> </a:t>
            </a:r>
            <a:r>
              <a:rPr lang="en-US" sz="2000" dirty="0" err="1"/>
              <a:t>Karyawan</a:t>
            </a:r>
            <a:endParaRPr lang="en-US" sz="2000" dirty="0"/>
          </a:p>
        </p:txBody>
      </p:sp>
      <p:cxnSp>
        <p:nvCxnSpPr>
          <p:cNvPr id="15" name="Elbow Connector 14"/>
          <p:cNvCxnSpPr>
            <a:stCxn id="6" idx="4"/>
            <a:endCxn id="7" idx="0"/>
          </p:cNvCxnSpPr>
          <p:nvPr/>
        </p:nvCxnSpPr>
        <p:spPr>
          <a:xfrm rot="5400000">
            <a:off x="4402138" y="560387"/>
            <a:ext cx="685800" cy="1711325"/>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Elbow Connector 16"/>
          <p:cNvCxnSpPr>
            <a:stCxn id="6" idx="4"/>
            <a:endCxn id="8" idx="0"/>
          </p:cNvCxnSpPr>
          <p:nvPr/>
        </p:nvCxnSpPr>
        <p:spPr>
          <a:xfrm rot="16200000" flipH="1">
            <a:off x="6185694" y="488156"/>
            <a:ext cx="685800" cy="185578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7" idx="2"/>
            <a:endCxn id="9" idx="0"/>
          </p:cNvCxnSpPr>
          <p:nvPr/>
        </p:nvCxnSpPr>
        <p:spPr>
          <a:xfrm rot="5400000">
            <a:off x="3644106" y="2691607"/>
            <a:ext cx="49212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Elbow Connector 20"/>
          <p:cNvCxnSpPr>
            <a:stCxn id="7" idx="2"/>
            <a:endCxn id="11" idx="0"/>
          </p:cNvCxnSpPr>
          <p:nvPr/>
        </p:nvCxnSpPr>
        <p:spPr>
          <a:xfrm rot="5400000">
            <a:off x="2247900" y="1289050"/>
            <a:ext cx="485775" cy="2797175"/>
          </a:xfrm>
          <a:prstGeom prst="bentConnector3">
            <a:avLst>
              <a:gd name="adj1" fmla="val 50000"/>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endCxn id="0" idx="3"/>
          </p:cNvCxnSpPr>
          <p:nvPr/>
        </p:nvCxnSpPr>
        <p:spPr>
          <a:xfrm rot="5400000">
            <a:off x="4113213" y="3822700"/>
            <a:ext cx="492125" cy="95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8" idx="2"/>
            <a:endCxn id="0" idx="3"/>
          </p:cNvCxnSpPr>
          <p:nvPr/>
        </p:nvCxnSpPr>
        <p:spPr>
          <a:xfrm rot="5400000">
            <a:off x="6653213" y="3241675"/>
            <a:ext cx="1600200" cy="6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0" idx="0"/>
            <a:endCxn id="0" idx="2"/>
          </p:cNvCxnSpPr>
          <p:nvPr/>
        </p:nvCxnSpPr>
        <p:spPr>
          <a:xfrm flipV="1">
            <a:off x="5400675" y="4575175"/>
            <a:ext cx="1020763" cy="28575"/>
          </a:xfrm>
          <a:prstGeom prst="straightConnector1">
            <a:avLst/>
          </a:prstGeom>
          <a:ln>
            <a:prstDash val="dashDot"/>
            <a:headEnd type="arrow"/>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endCxn id="0" idx="3"/>
          </p:cNvCxnSpPr>
          <p:nvPr/>
        </p:nvCxnSpPr>
        <p:spPr>
          <a:xfrm rot="5400000">
            <a:off x="5407025" y="5092700"/>
            <a:ext cx="1057275" cy="15875"/>
          </a:xfrm>
          <a:prstGeom prst="straightConnector1">
            <a:avLst/>
          </a:prstGeom>
          <a:ln>
            <a:prstDash val="dashDot"/>
            <a:tailEnd type="arrow"/>
          </a:ln>
        </p:spPr>
        <p:style>
          <a:lnRef idx="1">
            <a:schemeClr val="accent1"/>
          </a:lnRef>
          <a:fillRef idx="0">
            <a:schemeClr val="accent1"/>
          </a:fillRef>
          <a:effectRef idx="0">
            <a:schemeClr val="accent1"/>
          </a:effectRef>
          <a:fontRef idx="minor">
            <a:schemeClr val="tx1"/>
          </a:fontRef>
        </p:style>
      </p:cxnSp>
      <p:sp>
        <p:nvSpPr>
          <p:cNvPr id="20" name="Snip Single Corner Rectangle 19"/>
          <p:cNvSpPr/>
          <p:nvPr/>
        </p:nvSpPr>
        <p:spPr>
          <a:xfrm>
            <a:off x="262271" y="4191001"/>
            <a:ext cx="1676400" cy="533400"/>
          </a:xfrm>
          <a:prstGeom prst="snip1Rect">
            <a:avLst/>
          </a:prstGeom>
        </p:spPr>
        <p:style>
          <a:lnRef idx="1">
            <a:schemeClr val="accent1"/>
          </a:lnRef>
          <a:fillRef idx="2">
            <a:schemeClr val="accent1"/>
          </a:fillRef>
          <a:effectRef idx="1">
            <a:schemeClr val="accent1"/>
          </a:effectRef>
          <a:fontRef idx="minor">
            <a:schemeClr val="dk1"/>
          </a:fontRef>
        </p:style>
        <p:txBody>
          <a:bodyPr anchor="ctr"/>
          <a:lstStyle/>
          <a:p>
            <a:pPr marL="342900" indent="-342900" algn="ctr" fontAlgn="auto">
              <a:spcBef>
                <a:spcPts val="0"/>
              </a:spcBef>
              <a:spcAft>
                <a:spcPts val="0"/>
              </a:spcAft>
              <a:defRPr/>
            </a:pPr>
            <a:r>
              <a:rPr lang="en-US" sz="2000" dirty="0" err="1"/>
              <a:t>Komunikasi</a:t>
            </a:r>
            <a:endParaRPr lang="en-US" sz="2000" dirty="0"/>
          </a:p>
        </p:txBody>
      </p:sp>
      <p:cxnSp>
        <p:nvCxnSpPr>
          <p:cNvPr id="24" name="Straight Arrow Connector 23"/>
          <p:cNvCxnSpPr>
            <a:stCxn id="11" idx="2"/>
            <a:endCxn id="0" idx="3"/>
          </p:cNvCxnSpPr>
          <p:nvPr/>
        </p:nvCxnSpPr>
        <p:spPr>
          <a:xfrm rot="16200000" flipH="1">
            <a:off x="808831" y="3899694"/>
            <a:ext cx="574675" cy="793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a:off x="350875" y="5248940"/>
            <a:ext cx="1524000" cy="609600"/>
          </a:xfrm>
          <a:prstGeom prst="ellipse">
            <a:avLst/>
          </a:prstGeom>
        </p:spPr>
        <p:style>
          <a:lnRef idx="3">
            <a:schemeClr val="lt1"/>
          </a:lnRef>
          <a:fillRef idx="1">
            <a:schemeClr val="accent4"/>
          </a:fillRef>
          <a:effectRef idx="1">
            <a:schemeClr val="accent4"/>
          </a:effectRef>
          <a:fontRef idx="minor">
            <a:schemeClr val="lt1"/>
          </a:fontRef>
        </p:style>
        <p:txBody>
          <a:bodyPr anchor="ctr"/>
          <a:lstStyle/>
          <a:p>
            <a:pPr algn="ctr" fontAlgn="auto">
              <a:spcBef>
                <a:spcPts val="0"/>
              </a:spcBef>
              <a:spcAft>
                <a:spcPts val="0"/>
              </a:spcAft>
              <a:defRPr/>
            </a:pPr>
            <a:r>
              <a:rPr lang="en-US" dirty="0" err="1"/>
              <a:t>Spesifik</a:t>
            </a:r>
            <a:endParaRPr lang="en-US" dirty="0"/>
          </a:p>
        </p:txBody>
      </p:sp>
      <p:cxnSp>
        <p:nvCxnSpPr>
          <p:cNvPr id="29" name="Straight Arrow Connector 28"/>
          <p:cNvCxnSpPr>
            <a:stCxn id="0" idx="1"/>
            <a:endCxn id="0" idx="0"/>
          </p:cNvCxnSpPr>
          <p:nvPr/>
        </p:nvCxnSpPr>
        <p:spPr>
          <a:xfrm rot="16200000" flipH="1">
            <a:off x="844550" y="4979988"/>
            <a:ext cx="523875" cy="12700"/>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35" name="Elbow Connector 34"/>
          <p:cNvCxnSpPr>
            <a:stCxn id="26" idx="6"/>
            <a:endCxn id="9" idx="1"/>
          </p:cNvCxnSpPr>
          <p:nvPr/>
        </p:nvCxnSpPr>
        <p:spPr>
          <a:xfrm flipV="1">
            <a:off x="1874838" y="3279775"/>
            <a:ext cx="985837" cy="2273300"/>
          </a:xfrm>
          <a:prstGeom prst="bentConnector3">
            <a:avLst>
              <a:gd name="adj1" fmla="val 50000"/>
            </a:avLst>
          </a:prstGeom>
          <a:ln>
            <a:prstDash val="dashDot"/>
            <a:tailEnd type="arrow"/>
          </a:ln>
        </p:spPr>
        <p:style>
          <a:lnRef idx="1">
            <a:schemeClr val="accent1"/>
          </a:lnRef>
          <a:fillRef idx="0">
            <a:schemeClr val="accent1"/>
          </a:fillRef>
          <a:effectRef idx="0">
            <a:schemeClr val="accent1"/>
          </a:effectRef>
          <a:fontRef idx="minor">
            <a:schemeClr val="tx1"/>
          </a:fontRef>
        </p:style>
      </p:cxnSp>
      <p:sp>
        <p:nvSpPr>
          <p:cNvPr id="36" name="Snip Single Corner Rectangle 35"/>
          <p:cNvSpPr/>
          <p:nvPr/>
        </p:nvSpPr>
        <p:spPr>
          <a:xfrm>
            <a:off x="1959935" y="5849680"/>
            <a:ext cx="2057400" cy="838200"/>
          </a:xfrm>
          <a:prstGeom prst="snip1Rect">
            <a:avLst/>
          </a:prstGeom>
        </p:spPr>
        <p:style>
          <a:lnRef idx="1">
            <a:schemeClr val="accent1"/>
          </a:lnRef>
          <a:fillRef idx="2">
            <a:schemeClr val="accent1"/>
          </a:fillRef>
          <a:effectRef idx="1">
            <a:schemeClr val="accent1"/>
          </a:effectRef>
          <a:fontRef idx="minor">
            <a:schemeClr val="dk1"/>
          </a:fontRef>
        </p:style>
        <p:txBody>
          <a:bodyPr anchor="ctr"/>
          <a:lstStyle/>
          <a:p>
            <a:pPr marL="342900" indent="-342900" algn="ctr" fontAlgn="auto">
              <a:spcBef>
                <a:spcPts val="0"/>
              </a:spcBef>
              <a:spcAft>
                <a:spcPts val="0"/>
              </a:spcAft>
              <a:defRPr/>
            </a:pPr>
            <a:r>
              <a:rPr lang="en-US" sz="2000" dirty="0" err="1"/>
              <a:t>Intensitas</a:t>
            </a:r>
            <a:r>
              <a:rPr lang="en-US" sz="2000" dirty="0"/>
              <a:t> </a:t>
            </a:r>
            <a:r>
              <a:rPr lang="en-US" sz="2000" dirty="0" err="1"/>
              <a:t>Komunikasi</a:t>
            </a:r>
            <a:endParaRPr lang="en-US" sz="2000" dirty="0"/>
          </a:p>
        </p:txBody>
      </p:sp>
      <p:cxnSp>
        <p:nvCxnSpPr>
          <p:cNvPr id="38" name="Straight Arrow Connector 37"/>
          <p:cNvCxnSpPr/>
          <p:nvPr/>
        </p:nvCxnSpPr>
        <p:spPr>
          <a:xfrm rot="5400000">
            <a:off x="1981994" y="4723606"/>
            <a:ext cx="2286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linds(horizontal)">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blinds(horizontal)">
                                      <p:cBhvr>
                                        <p:cTn id="20" dur="500"/>
                                        <p:tgtEl>
                                          <p:spTgt spid="19"/>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linds(horizontal)">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blinds(horizontal)">
                                      <p:cBhvr>
                                        <p:cTn id="28" dur="500"/>
                                        <p:tgtEl>
                                          <p:spTgt spid="21"/>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blinds(horizontal)">
                                      <p:cBhvr>
                                        <p:cTn id="31" dur="5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23"/>
                                        </p:tgtEl>
                                        <p:attrNameLst>
                                          <p:attrName>style.visibility</p:attrName>
                                        </p:attrNameLst>
                                      </p:cBhvr>
                                      <p:to>
                                        <p:strVal val="visible"/>
                                      </p:to>
                                    </p:set>
                                    <p:animEffect transition="in" filter="blinds(horizontal)">
                                      <p:cBhvr>
                                        <p:cTn id="36" dur="500"/>
                                        <p:tgtEl>
                                          <p:spTgt spid="23"/>
                                        </p:tgtEl>
                                      </p:cBhvr>
                                    </p:animEffect>
                                  </p:childTnLst>
                                </p:cTn>
                              </p:par>
                              <p:par>
                                <p:cTn id="37" presetID="3" presetClass="entr" presetSubtype="10" fill="hold" nodeType="with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blinds(horizontal)">
                                      <p:cBhvr>
                                        <p:cTn id="39" dur="500"/>
                                        <p:tgtEl>
                                          <p:spTgt spid="10"/>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nodeType="click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blinds(horizontal)">
                                      <p:cBhvr>
                                        <p:cTn id="44" dur="500"/>
                                        <p:tgtEl>
                                          <p:spTgt spid="17"/>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blinds(horizontal)">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25"/>
                                        </p:tgtEl>
                                        <p:attrNameLst>
                                          <p:attrName>style.visibility</p:attrName>
                                        </p:attrNameLst>
                                      </p:cBhvr>
                                      <p:to>
                                        <p:strVal val="visible"/>
                                      </p:to>
                                    </p:set>
                                    <p:animEffect transition="in" filter="blinds(horizontal)">
                                      <p:cBhvr>
                                        <p:cTn id="52" dur="500"/>
                                        <p:tgtEl>
                                          <p:spTgt spid="25"/>
                                        </p:tgtEl>
                                      </p:cBhvr>
                                    </p:animEffect>
                                  </p:childTnLst>
                                </p:cTn>
                              </p:par>
                              <p:par>
                                <p:cTn id="53" presetID="3" presetClass="entr" presetSubtype="10" fill="hold" nodeType="with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blinds(horizontal)">
                                      <p:cBhvr>
                                        <p:cTn id="55" dur="500"/>
                                        <p:tgtEl>
                                          <p:spTgt spid="12"/>
                                        </p:tgtEl>
                                      </p:cBhvr>
                                    </p:animEffect>
                                  </p:childTnLst>
                                </p:cTn>
                              </p:par>
                            </p:childTnLst>
                          </p:cTn>
                        </p:par>
                      </p:childTnLst>
                    </p:cTn>
                  </p:par>
                  <p:par>
                    <p:cTn id="56" fill="hold">
                      <p:stCondLst>
                        <p:cond delay="indefinite"/>
                      </p:stCondLst>
                      <p:childTnLst>
                        <p:par>
                          <p:cTn id="57" fill="hold">
                            <p:stCondLst>
                              <p:cond delay="0"/>
                            </p:stCondLst>
                            <p:childTnLst>
                              <p:par>
                                <p:cTn id="58" presetID="31" presetClass="entr" presetSubtype="0" fill="hold" nodeType="clickEffect">
                                  <p:stCondLst>
                                    <p:cond delay="0"/>
                                  </p:stCondLst>
                                  <p:iterate type="lt">
                                    <p:tmPct val="5000"/>
                                  </p:iterate>
                                  <p:childTnLst>
                                    <p:set>
                                      <p:cBhvr>
                                        <p:cTn id="59" dur="1" fill="hold">
                                          <p:stCondLst>
                                            <p:cond delay="0"/>
                                          </p:stCondLst>
                                        </p:cTn>
                                        <p:tgtEl>
                                          <p:spTgt spid="31"/>
                                        </p:tgtEl>
                                        <p:attrNameLst>
                                          <p:attrName>style.visibility</p:attrName>
                                        </p:attrNameLst>
                                      </p:cBhvr>
                                      <p:to>
                                        <p:strVal val="visible"/>
                                      </p:to>
                                    </p:set>
                                    <p:anim calcmode="lin" valueType="num">
                                      <p:cBhvr>
                                        <p:cTn id="60" dur="1000" fill="hold"/>
                                        <p:tgtEl>
                                          <p:spTgt spid="31"/>
                                        </p:tgtEl>
                                        <p:attrNameLst>
                                          <p:attrName>ppt_w</p:attrName>
                                        </p:attrNameLst>
                                      </p:cBhvr>
                                      <p:tavLst>
                                        <p:tav tm="0">
                                          <p:val>
                                            <p:fltVal val="0"/>
                                          </p:val>
                                        </p:tav>
                                        <p:tav tm="100000">
                                          <p:val>
                                            <p:strVal val="#ppt_w"/>
                                          </p:val>
                                        </p:tav>
                                      </p:tavLst>
                                    </p:anim>
                                    <p:anim calcmode="lin" valueType="num">
                                      <p:cBhvr>
                                        <p:cTn id="61" dur="1000" fill="hold"/>
                                        <p:tgtEl>
                                          <p:spTgt spid="31"/>
                                        </p:tgtEl>
                                        <p:attrNameLst>
                                          <p:attrName>ppt_h</p:attrName>
                                        </p:attrNameLst>
                                      </p:cBhvr>
                                      <p:tavLst>
                                        <p:tav tm="0">
                                          <p:val>
                                            <p:fltVal val="0"/>
                                          </p:val>
                                        </p:tav>
                                        <p:tav tm="100000">
                                          <p:val>
                                            <p:strVal val="#ppt_h"/>
                                          </p:val>
                                        </p:tav>
                                      </p:tavLst>
                                    </p:anim>
                                    <p:anim calcmode="lin" valueType="num">
                                      <p:cBhvr>
                                        <p:cTn id="62" dur="1000" fill="hold"/>
                                        <p:tgtEl>
                                          <p:spTgt spid="31"/>
                                        </p:tgtEl>
                                        <p:attrNameLst>
                                          <p:attrName>style.rotation</p:attrName>
                                        </p:attrNameLst>
                                      </p:cBhvr>
                                      <p:tavLst>
                                        <p:tav tm="0">
                                          <p:val>
                                            <p:fltVal val="90"/>
                                          </p:val>
                                        </p:tav>
                                        <p:tav tm="100000">
                                          <p:val>
                                            <p:fltVal val="0"/>
                                          </p:val>
                                        </p:tav>
                                      </p:tavLst>
                                    </p:anim>
                                    <p:animEffect transition="in" filter="fade">
                                      <p:cBhvr>
                                        <p:cTn id="63" dur="1000"/>
                                        <p:tgtEl>
                                          <p:spTgt spid="31"/>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nodeType="clickEffect">
                                  <p:stCondLst>
                                    <p:cond delay="0"/>
                                  </p:stCondLst>
                                  <p:childTnLst>
                                    <p:set>
                                      <p:cBhvr>
                                        <p:cTn id="67" dur="1" fill="hold">
                                          <p:stCondLst>
                                            <p:cond delay="0"/>
                                          </p:stCondLst>
                                        </p:cTn>
                                        <p:tgtEl>
                                          <p:spTgt spid="13"/>
                                        </p:tgtEl>
                                        <p:attrNameLst>
                                          <p:attrName>style.visibility</p:attrName>
                                        </p:attrNameLst>
                                      </p:cBhvr>
                                      <p:to>
                                        <p:strVal val="visible"/>
                                      </p:to>
                                    </p:set>
                                    <p:animEffect transition="in" filter="blinds(horizontal)">
                                      <p:cBhvr>
                                        <p:cTn id="68" dur="500"/>
                                        <p:tgtEl>
                                          <p:spTgt spid="13"/>
                                        </p:tgtEl>
                                      </p:cBhvr>
                                    </p:animEffect>
                                  </p:childTnLst>
                                </p:cTn>
                              </p:par>
                              <p:par>
                                <p:cTn id="69" presetID="31" presetClass="entr" presetSubtype="0" fill="hold" nodeType="withEffect">
                                  <p:stCondLst>
                                    <p:cond delay="0"/>
                                  </p:stCondLst>
                                  <p:iterate type="lt">
                                    <p:tmPct val="5000"/>
                                  </p:iterate>
                                  <p:childTnLst>
                                    <p:set>
                                      <p:cBhvr>
                                        <p:cTn id="70" dur="1" fill="hold">
                                          <p:stCondLst>
                                            <p:cond delay="0"/>
                                          </p:stCondLst>
                                        </p:cTn>
                                        <p:tgtEl>
                                          <p:spTgt spid="33"/>
                                        </p:tgtEl>
                                        <p:attrNameLst>
                                          <p:attrName>style.visibility</p:attrName>
                                        </p:attrNameLst>
                                      </p:cBhvr>
                                      <p:to>
                                        <p:strVal val="visible"/>
                                      </p:to>
                                    </p:set>
                                    <p:anim calcmode="lin" valueType="num">
                                      <p:cBhvr>
                                        <p:cTn id="71" dur="1000" fill="hold"/>
                                        <p:tgtEl>
                                          <p:spTgt spid="33"/>
                                        </p:tgtEl>
                                        <p:attrNameLst>
                                          <p:attrName>ppt_w</p:attrName>
                                        </p:attrNameLst>
                                      </p:cBhvr>
                                      <p:tavLst>
                                        <p:tav tm="0">
                                          <p:val>
                                            <p:fltVal val="0"/>
                                          </p:val>
                                        </p:tav>
                                        <p:tav tm="100000">
                                          <p:val>
                                            <p:strVal val="#ppt_w"/>
                                          </p:val>
                                        </p:tav>
                                      </p:tavLst>
                                    </p:anim>
                                    <p:anim calcmode="lin" valueType="num">
                                      <p:cBhvr>
                                        <p:cTn id="72" dur="1000" fill="hold"/>
                                        <p:tgtEl>
                                          <p:spTgt spid="33"/>
                                        </p:tgtEl>
                                        <p:attrNameLst>
                                          <p:attrName>ppt_h</p:attrName>
                                        </p:attrNameLst>
                                      </p:cBhvr>
                                      <p:tavLst>
                                        <p:tav tm="0">
                                          <p:val>
                                            <p:fltVal val="0"/>
                                          </p:val>
                                        </p:tav>
                                        <p:tav tm="100000">
                                          <p:val>
                                            <p:strVal val="#ppt_h"/>
                                          </p:val>
                                        </p:tav>
                                      </p:tavLst>
                                    </p:anim>
                                    <p:anim calcmode="lin" valueType="num">
                                      <p:cBhvr>
                                        <p:cTn id="73" dur="1000" fill="hold"/>
                                        <p:tgtEl>
                                          <p:spTgt spid="33"/>
                                        </p:tgtEl>
                                        <p:attrNameLst>
                                          <p:attrName>style.rotation</p:attrName>
                                        </p:attrNameLst>
                                      </p:cBhvr>
                                      <p:tavLst>
                                        <p:tav tm="0">
                                          <p:val>
                                            <p:fltVal val="90"/>
                                          </p:val>
                                        </p:tav>
                                        <p:tav tm="100000">
                                          <p:val>
                                            <p:fltVal val="0"/>
                                          </p:val>
                                        </p:tav>
                                      </p:tavLst>
                                    </p:anim>
                                    <p:animEffect transition="in" filter="fade">
                                      <p:cBhvr>
                                        <p:cTn id="74" dur="1000"/>
                                        <p:tgtEl>
                                          <p:spTgt spid="33"/>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nodeType="clickEffect">
                                  <p:stCondLst>
                                    <p:cond delay="0"/>
                                  </p:stCondLst>
                                  <p:childTnLst>
                                    <p:set>
                                      <p:cBhvr>
                                        <p:cTn id="78" dur="1" fill="hold">
                                          <p:stCondLst>
                                            <p:cond delay="0"/>
                                          </p:stCondLst>
                                        </p:cTn>
                                        <p:tgtEl>
                                          <p:spTgt spid="24"/>
                                        </p:tgtEl>
                                        <p:attrNameLst>
                                          <p:attrName>style.visibility</p:attrName>
                                        </p:attrNameLst>
                                      </p:cBhvr>
                                      <p:to>
                                        <p:strVal val="visible"/>
                                      </p:to>
                                    </p:set>
                                    <p:animEffect transition="in" filter="blinds(horizontal)">
                                      <p:cBhvr>
                                        <p:cTn id="79" dur="500"/>
                                        <p:tgtEl>
                                          <p:spTgt spid="24"/>
                                        </p:tgtEl>
                                      </p:cBhvr>
                                    </p:animEffect>
                                  </p:childTnLst>
                                </p:cTn>
                              </p:par>
                              <p:par>
                                <p:cTn id="80" presetID="3" presetClass="entr" presetSubtype="10" fill="hold" nodeType="withEffect">
                                  <p:stCondLst>
                                    <p:cond delay="0"/>
                                  </p:stCondLst>
                                  <p:childTnLst>
                                    <p:set>
                                      <p:cBhvr>
                                        <p:cTn id="81" dur="1" fill="hold">
                                          <p:stCondLst>
                                            <p:cond delay="0"/>
                                          </p:stCondLst>
                                        </p:cTn>
                                        <p:tgtEl>
                                          <p:spTgt spid="20"/>
                                        </p:tgtEl>
                                        <p:attrNameLst>
                                          <p:attrName>style.visibility</p:attrName>
                                        </p:attrNameLst>
                                      </p:cBhvr>
                                      <p:to>
                                        <p:strVal val="visible"/>
                                      </p:to>
                                    </p:set>
                                    <p:animEffect transition="in" filter="blinds(horizontal)">
                                      <p:cBhvr>
                                        <p:cTn id="82" dur="500"/>
                                        <p:tgtEl>
                                          <p:spTgt spid="20"/>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29"/>
                                        </p:tgtEl>
                                        <p:attrNameLst>
                                          <p:attrName>style.visibility</p:attrName>
                                        </p:attrNameLst>
                                      </p:cBhvr>
                                      <p:to>
                                        <p:strVal val="visible"/>
                                      </p:to>
                                    </p:set>
                                    <p:animEffect transition="in" filter="blinds(horizontal)">
                                      <p:cBhvr>
                                        <p:cTn id="87" dur="500"/>
                                        <p:tgtEl>
                                          <p:spTgt spid="29"/>
                                        </p:tgtEl>
                                      </p:cBhvr>
                                    </p:animEffect>
                                  </p:childTnLst>
                                </p:cTn>
                              </p:par>
                              <p:par>
                                <p:cTn id="88" presetID="3" presetClass="entr" presetSubtype="10" fill="hold" nodeType="withEffect">
                                  <p:stCondLst>
                                    <p:cond delay="0"/>
                                  </p:stCondLst>
                                  <p:childTnLst>
                                    <p:set>
                                      <p:cBhvr>
                                        <p:cTn id="89" dur="1" fill="hold">
                                          <p:stCondLst>
                                            <p:cond delay="0"/>
                                          </p:stCondLst>
                                        </p:cTn>
                                        <p:tgtEl>
                                          <p:spTgt spid="26"/>
                                        </p:tgtEl>
                                        <p:attrNameLst>
                                          <p:attrName>style.visibility</p:attrName>
                                        </p:attrNameLst>
                                      </p:cBhvr>
                                      <p:to>
                                        <p:strVal val="visible"/>
                                      </p:to>
                                    </p:set>
                                    <p:animEffect transition="in" filter="blinds(horizontal)">
                                      <p:cBhvr>
                                        <p:cTn id="90" dur="500"/>
                                        <p:tgtEl>
                                          <p:spTgt spid="26"/>
                                        </p:tgtEl>
                                      </p:cBhvr>
                                    </p:animEffect>
                                  </p:childTnLst>
                                </p:cTn>
                              </p:par>
                              <p:par>
                                <p:cTn id="91" presetID="3" presetClass="entr" presetSubtype="10" fill="hold" nodeType="withEffect">
                                  <p:stCondLst>
                                    <p:cond delay="0"/>
                                  </p:stCondLst>
                                  <p:childTnLst>
                                    <p:set>
                                      <p:cBhvr>
                                        <p:cTn id="92" dur="1" fill="hold">
                                          <p:stCondLst>
                                            <p:cond delay="0"/>
                                          </p:stCondLst>
                                        </p:cTn>
                                        <p:tgtEl>
                                          <p:spTgt spid="35"/>
                                        </p:tgtEl>
                                        <p:attrNameLst>
                                          <p:attrName>style.visibility</p:attrName>
                                        </p:attrNameLst>
                                      </p:cBhvr>
                                      <p:to>
                                        <p:strVal val="visible"/>
                                      </p:to>
                                    </p:set>
                                    <p:animEffect transition="in" filter="blinds(horizontal)">
                                      <p:cBhvr>
                                        <p:cTn id="93" dur="500"/>
                                        <p:tgtEl>
                                          <p:spTgt spid="35"/>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nodeType="clickEffect">
                                  <p:stCondLst>
                                    <p:cond delay="0"/>
                                  </p:stCondLst>
                                  <p:childTnLst>
                                    <p:set>
                                      <p:cBhvr>
                                        <p:cTn id="97" dur="1" fill="hold">
                                          <p:stCondLst>
                                            <p:cond delay="0"/>
                                          </p:stCondLst>
                                        </p:cTn>
                                        <p:tgtEl>
                                          <p:spTgt spid="38"/>
                                        </p:tgtEl>
                                        <p:attrNameLst>
                                          <p:attrName>style.visibility</p:attrName>
                                        </p:attrNameLst>
                                      </p:cBhvr>
                                      <p:to>
                                        <p:strVal val="visible"/>
                                      </p:to>
                                    </p:set>
                                    <p:animEffect transition="in" filter="blinds(horizontal)">
                                      <p:cBhvr>
                                        <p:cTn id="98" dur="500"/>
                                        <p:tgtEl>
                                          <p:spTgt spid="38"/>
                                        </p:tgtEl>
                                      </p:cBhvr>
                                    </p:animEffect>
                                  </p:childTnLst>
                                </p:cTn>
                              </p:par>
                              <p:par>
                                <p:cTn id="99" presetID="3" presetClass="entr" presetSubtype="10" fill="hold" nodeType="withEffect">
                                  <p:stCondLst>
                                    <p:cond delay="0"/>
                                  </p:stCondLst>
                                  <p:childTnLst>
                                    <p:set>
                                      <p:cBhvr>
                                        <p:cTn id="100" dur="1" fill="hold">
                                          <p:stCondLst>
                                            <p:cond delay="0"/>
                                          </p:stCondLst>
                                        </p:cTn>
                                        <p:tgtEl>
                                          <p:spTgt spid="36"/>
                                        </p:tgtEl>
                                        <p:attrNameLst>
                                          <p:attrName>style.visibility</p:attrName>
                                        </p:attrNameLst>
                                      </p:cBhvr>
                                      <p:to>
                                        <p:strVal val="visible"/>
                                      </p:to>
                                    </p:set>
                                    <p:animEffect transition="in" filter="blinds(horizontal)">
                                      <p:cBhvr>
                                        <p:cTn id="101"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1"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US"/>
              <a:t>VARIABEL</a:t>
            </a:r>
          </a:p>
        </p:txBody>
      </p:sp>
      <p:sp>
        <p:nvSpPr>
          <p:cNvPr id="17411" name="Content Placeholder 2"/>
          <p:cNvSpPr>
            <a:spLocks noGrp="1"/>
          </p:cNvSpPr>
          <p:nvPr>
            <p:ph idx="1"/>
          </p:nvPr>
        </p:nvSpPr>
        <p:spPr>
          <a:xfrm>
            <a:off x="457200" y="1600200"/>
            <a:ext cx="8001000" cy="4525963"/>
          </a:xfrm>
        </p:spPr>
        <p:txBody>
          <a:bodyPr/>
          <a:lstStyle/>
          <a:p>
            <a:pPr eaLnBrk="1" hangingPunct="1"/>
            <a:r>
              <a:rPr lang="en-US"/>
              <a:t>Konsep yang memiliki variasi nilai</a:t>
            </a:r>
          </a:p>
          <a:p>
            <a:pPr eaLnBrk="1" hangingPunct="1"/>
            <a:r>
              <a:rPr lang="en-US"/>
              <a:t>Dalam banyak hal, pengukuran dilakukan terhadap variabel dengan menghasilkan hasil ukur</a:t>
            </a:r>
          </a:p>
          <a:p>
            <a:pPr eaLnBrk="1" hangingPunct="1"/>
            <a:r>
              <a:rPr lang="en-US"/>
              <a:t>Pengukuran dapat dilakukan terhadap satu atau lebih dimensi (Unidimensi dan Multidimensi)</a:t>
            </a:r>
          </a:p>
          <a:p>
            <a:pPr eaLnBrk="1" hangingPunct="1"/>
            <a:endParaRPr lang="en-US"/>
          </a:p>
          <a:p>
            <a:pPr eaLnBrk="1" hangingPunct="1"/>
            <a:endParaRPr lang="en-US"/>
          </a:p>
          <a:p>
            <a:pPr eaLnBrk="1" hangingPunct="1"/>
            <a:endParaRPr lang="en-US"/>
          </a:p>
          <a:p>
            <a:pPr eaLnBrk="1" hangingPunct="1"/>
            <a:endParaRPr lang="en-US"/>
          </a:p>
          <a:p>
            <a:pPr eaLnBrk="1" hangingPunct="1"/>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linds(horizontal)">
                                      <p:cBhvr>
                                        <p:cTn id="7" dur="5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blinds(horizontal)">
                                      <p:cBhvr>
                                        <p:cTn id="12" dur="500"/>
                                        <p:tgtEl>
                                          <p:spTgt spid="174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blinds(horizontal)">
                                      <p:cBhvr>
                                        <p:cTn id="17" dur="500"/>
                                        <p:tgtEl>
                                          <p:spTgt spid="174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pPr eaLnBrk="1" hangingPunct="1"/>
            <a:r>
              <a:rPr lang="en-US"/>
              <a:t>UNIDIMENSI</a:t>
            </a:r>
          </a:p>
        </p:txBody>
      </p:sp>
      <p:sp>
        <p:nvSpPr>
          <p:cNvPr id="44035" name="Content Placeholder 2"/>
          <p:cNvSpPr>
            <a:spLocks noGrp="1"/>
          </p:cNvSpPr>
          <p:nvPr>
            <p:ph idx="1"/>
          </p:nvPr>
        </p:nvSpPr>
        <p:spPr/>
        <p:txBody>
          <a:bodyPr/>
          <a:lstStyle/>
          <a:p>
            <a:pPr eaLnBrk="1" hangingPunct="1"/>
            <a:r>
              <a:rPr lang="en-US"/>
              <a:t>Mengukur satu dimensi saja </a:t>
            </a:r>
          </a:p>
          <a:p>
            <a:pPr eaLnBrk="1" hangingPunct="1"/>
            <a:r>
              <a:rPr lang="en-US"/>
              <a:t>Misal : </a:t>
            </a:r>
          </a:p>
          <a:p>
            <a:pPr lvl="1" eaLnBrk="1" hangingPunct="1"/>
            <a:r>
              <a:rPr lang="en-US"/>
              <a:t>Kemampuan matematika</a:t>
            </a:r>
          </a:p>
          <a:p>
            <a:pPr lvl="1" eaLnBrk="1" hangingPunct="1"/>
            <a:r>
              <a:rPr lang="en-US"/>
              <a:t>Kemampuan bahasa</a:t>
            </a:r>
          </a:p>
          <a:p>
            <a:pPr lvl="1" eaLnBrk="1" hangingPunct="1"/>
            <a:r>
              <a:rPr lang="en-US"/>
              <a:t>Minat belajar</a:t>
            </a:r>
          </a:p>
          <a:p>
            <a:pPr lvl="1" eaLnBrk="1" hangingPunct="1"/>
            <a:r>
              <a:rPr lang="en-US"/>
              <a:t>Bakat melukis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pPr eaLnBrk="1" hangingPunct="1"/>
            <a:r>
              <a:rPr lang="en-US"/>
              <a:t>MULTI DIMENSI</a:t>
            </a:r>
          </a:p>
        </p:txBody>
      </p:sp>
      <p:sp>
        <p:nvSpPr>
          <p:cNvPr id="45059" name="Content Placeholder 2"/>
          <p:cNvSpPr>
            <a:spLocks noGrp="1"/>
          </p:cNvSpPr>
          <p:nvPr>
            <p:ph idx="1"/>
          </p:nvPr>
        </p:nvSpPr>
        <p:spPr>
          <a:xfrm>
            <a:off x="457200" y="1981200"/>
            <a:ext cx="7467600" cy="4144963"/>
          </a:xfrm>
        </p:spPr>
        <p:txBody>
          <a:bodyPr/>
          <a:lstStyle/>
          <a:p>
            <a:pPr eaLnBrk="1" hangingPunct="1"/>
            <a:r>
              <a:rPr lang="en-US"/>
              <a:t>Mengukur lebih dari satu dimensi</a:t>
            </a:r>
          </a:p>
          <a:p>
            <a:pPr eaLnBrk="1" hangingPunct="1"/>
            <a:r>
              <a:rPr lang="en-US"/>
              <a:t>Misal :</a:t>
            </a:r>
          </a:p>
          <a:p>
            <a:pPr lvl="1" eaLnBrk="1" hangingPunct="1"/>
            <a:r>
              <a:rPr lang="en-US"/>
              <a:t>Inteligensi</a:t>
            </a:r>
          </a:p>
          <a:p>
            <a:pPr lvl="1" eaLnBrk="1" hangingPunct="1"/>
            <a:r>
              <a:rPr lang="en-US"/>
              <a:t>Kecerdasan emosional</a:t>
            </a:r>
          </a:p>
          <a:p>
            <a:pPr lvl="1" eaLnBrk="1" hangingPunct="1"/>
            <a:r>
              <a:rPr lang="en-US"/>
              <a:t>Kecemasan menghadapi ujian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eaLnBrk="1" hangingPunct="1"/>
            <a:r>
              <a:rPr lang="en-US"/>
              <a:t>JENIS VARIABEL</a:t>
            </a:r>
          </a:p>
        </p:txBody>
      </p:sp>
      <p:sp>
        <p:nvSpPr>
          <p:cNvPr id="20483" name="Content Placeholder 2"/>
          <p:cNvSpPr>
            <a:spLocks noGrp="1"/>
          </p:cNvSpPr>
          <p:nvPr>
            <p:ph idx="1"/>
          </p:nvPr>
        </p:nvSpPr>
        <p:spPr/>
        <p:txBody>
          <a:bodyPr/>
          <a:lstStyle/>
          <a:p>
            <a:pPr eaLnBrk="1" hangingPunct="1"/>
            <a:r>
              <a:rPr lang="en-US"/>
              <a:t>Variabel Manifes</a:t>
            </a:r>
          </a:p>
          <a:p>
            <a:pPr lvl="1" eaLnBrk="1" hangingPunct="1"/>
            <a:r>
              <a:rPr lang="en-US"/>
              <a:t>Langsung dapat di ukur</a:t>
            </a:r>
          </a:p>
          <a:p>
            <a:pPr lvl="1" eaLnBrk="1" hangingPunct="1"/>
            <a:r>
              <a:rPr lang="en-US"/>
              <a:t>Misal : Skor ujian, skor IQ, skor kecerdasan emosi</a:t>
            </a:r>
          </a:p>
          <a:p>
            <a:pPr eaLnBrk="1" hangingPunct="1"/>
            <a:r>
              <a:rPr lang="en-US"/>
              <a:t>Variabel Laten</a:t>
            </a:r>
          </a:p>
          <a:p>
            <a:pPr lvl="1" eaLnBrk="1" hangingPunct="1"/>
            <a:r>
              <a:rPr lang="en-US"/>
              <a:t>Tidak langsung dapat di ukur</a:t>
            </a:r>
          </a:p>
          <a:p>
            <a:pPr lvl="1" eaLnBrk="1" hangingPunct="1"/>
            <a:r>
              <a:rPr lang="en-US"/>
              <a:t>Misal : Keberhasilan belajar, IQ, Kecerdasan emosi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blinds(horizontal)">
                                      <p:cBhvr>
                                        <p:cTn id="7" dur="500"/>
                                        <p:tgtEl>
                                          <p:spTgt spid="2048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0483">
                                            <p:txEl>
                                              <p:pRg st="1" end="1"/>
                                            </p:txEl>
                                          </p:spTgt>
                                        </p:tgtEl>
                                        <p:attrNameLst>
                                          <p:attrName>style.visibility</p:attrName>
                                        </p:attrNameLst>
                                      </p:cBhvr>
                                      <p:to>
                                        <p:strVal val="visible"/>
                                      </p:to>
                                    </p:set>
                                    <p:animEffect transition="in" filter="blinds(horizontal)">
                                      <p:cBhvr>
                                        <p:cTn id="10" dur="500"/>
                                        <p:tgtEl>
                                          <p:spTgt spid="2048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20483">
                                            <p:txEl>
                                              <p:pRg st="2" end="2"/>
                                            </p:txEl>
                                          </p:spTgt>
                                        </p:tgtEl>
                                        <p:attrNameLst>
                                          <p:attrName>style.visibility</p:attrName>
                                        </p:attrNameLst>
                                      </p:cBhvr>
                                      <p:to>
                                        <p:strVal val="visible"/>
                                      </p:to>
                                    </p:set>
                                    <p:animEffect transition="in" filter="blinds(horizontal)">
                                      <p:cBhvr>
                                        <p:cTn id="13" dur="500"/>
                                        <p:tgtEl>
                                          <p:spTgt spid="2048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20483">
                                            <p:txEl>
                                              <p:pRg st="3" end="3"/>
                                            </p:txEl>
                                          </p:spTgt>
                                        </p:tgtEl>
                                        <p:attrNameLst>
                                          <p:attrName>style.visibility</p:attrName>
                                        </p:attrNameLst>
                                      </p:cBhvr>
                                      <p:to>
                                        <p:strVal val="visible"/>
                                      </p:to>
                                    </p:set>
                                    <p:animEffect transition="in" filter="blinds(horizontal)">
                                      <p:cBhvr>
                                        <p:cTn id="18" dur="500"/>
                                        <p:tgtEl>
                                          <p:spTgt spid="20483">
                                            <p:txEl>
                                              <p:pRg st="3" end="3"/>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20483">
                                            <p:txEl>
                                              <p:pRg st="4" end="4"/>
                                            </p:txEl>
                                          </p:spTgt>
                                        </p:tgtEl>
                                        <p:attrNameLst>
                                          <p:attrName>style.visibility</p:attrName>
                                        </p:attrNameLst>
                                      </p:cBhvr>
                                      <p:to>
                                        <p:strVal val="visible"/>
                                      </p:to>
                                    </p:set>
                                    <p:animEffect transition="in" filter="blinds(horizontal)">
                                      <p:cBhvr>
                                        <p:cTn id="21" dur="500"/>
                                        <p:tgtEl>
                                          <p:spTgt spid="20483">
                                            <p:txEl>
                                              <p:pRg st="4" end="4"/>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20483">
                                            <p:txEl>
                                              <p:pRg st="5" end="5"/>
                                            </p:txEl>
                                          </p:spTgt>
                                        </p:tgtEl>
                                        <p:attrNameLst>
                                          <p:attrName>style.visibility</p:attrName>
                                        </p:attrNameLst>
                                      </p:cBhvr>
                                      <p:to>
                                        <p:strVal val="visible"/>
                                      </p:to>
                                    </p:set>
                                    <p:animEffect transition="in" filter="blinds(horizontal)">
                                      <p:cBhvr>
                                        <p:cTn id="24" dur="500"/>
                                        <p:tgtEl>
                                          <p:spTgt spid="204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t>Referensi</a:t>
            </a:r>
          </a:p>
        </p:txBody>
      </p:sp>
      <p:sp>
        <p:nvSpPr>
          <p:cNvPr id="10243" name="Content Placeholder 2"/>
          <p:cNvSpPr>
            <a:spLocks noGrp="1"/>
          </p:cNvSpPr>
          <p:nvPr>
            <p:ph idx="1"/>
          </p:nvPr>
        </p:nvSpPr>
        <p:spPr>
          <a:xfrm>
            <a:off x="862013" y="1600200"/>
            <a:ext cx="7467600" cy="4525963"/>
          </a:xfrm>
        </p:spPr>
        <p:txBody>
          <a:bodyPr/>
          <a:lstStyle/>
          <a:p>
            <a:pPr eaLnBrk="1" hangingPunct="1">
              <a:buFont typeface="Wingdings 2" pitchFamily="18" charset="2"/>
              <a:buNone/>
            </a:pPr>
            <a:r>
              <a:rPr lang="en-US"/>
              <a:t>1. Penulis : Saifuddin Azwar</a:t>
            </a:r>
          </a:p>
          <a:p>
            <a:pPr eaLnBrk="1" hangingPunct="1">
              <a:buFont typeface="Wingdings 2" pitchFamily="18" charset="2"/>
              <a:buNone/>
            </a:pPr>
            <a:r>
              <a:rPr lang="en-US"/>
              <a:t>    Judul buku : Dasar-dasar Psikometri</a:t>
            </a:r>
          </a:p>
          <a:p>
            <a:pPr eaLnBrk="1" hangingPunct="1">
              <a:buFont typeface="Wingdings 2" pitchFamily="18" charset="2"/>
              <a:buNone/>
            </a:pPr>
            <a:r>
              <a:rPr lang="en-US"/>
              <a:t>2. Penulis : Guilford</a:t>
            </a:r>
          </a:p>
          <a:p>
            <a:pPr eaLnBrk="1" hangingPunct="1">
              <a:buFont typeface="Wingdings 2" pitchFamily="18" charset="2"/>
              <a:buNone/>
            </a:pPr>
            <a:r>
              <a:rPr lang="en-US"/>
              <a:t>    Judul buku : Psychometric Method</a:t>
            </a:r>
          </a:p>
          <a:p>
            <a:pPr eaLnBrk="1" hangingPunct="1">
              <a:buFont typeface="Wingdings 2" pitchFamily="18" charset="2"/>
              <a:buNone/>
            </a:pPr>
            <a:r>
              <a:rPr lang="en-US"/>
              <a:t>3. Penulis : Nunnally</a:t>
            </a:r>
          </a:p>
          <a:p>
            <a:pPr eaLnBrk="1" hangingPunct="1">
              <a:buFont typeface="Wingdings 2" pitchFamily="18" charset="2"/>
              <a:buNone/>
            </a:pPr>
            <a:r>
              <a:rPr lang="en-US"/>
              <a:t>    Judul buku : Psychometric Theory</a:t>
            </a:r>
          </a:p>
          <a:p>
            <a:pPr eaLnBrk="1" hangingPunct="1">
              <a:buFont typeface="Wingdings 2" pitchFamily="18" charset="2"/>
              <a:buNone/>
            </a:pPr>
            <a:r>
              <a:rPr lang="en-US"/>
              <a:t>4. Penulis : Kuncono</a:t>
            </a:r>
          </a:p>
          <a:p>
            <a:pPr eaLnBrk="1" hangingPunct="1">
              <a:buFont typeface="Wingdings 2" pitchFamily="18" charset="2"/>
              <a:buNone/>
            </a:pPr>
            <a:r>
              <a:rPr lang="en-US"/>
              <a:t>    Judul buku : Analisis Butir</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762000" y="1447800"/>
            <a:ext cx="6400800" cy="1143000"/>
          </a:xfrm>
        </p:spPr>
        <p:txBody>
          <a:bodyPr>
            <a:normAutofit fontScale="90000"/>
          </a:bodyPr>
          <a:lstStyle/>
          <a:p>
            <a:pPr eaLnBrk="1" fontAlgn="auto" hangingPunct="1">
              <a:spcAft>
                <a:spcPts val="0"/>
              </a:spcAft>
              <a:defRPr/>
            </a:pPr>
            <a:r>
              <a:rPr lang="en-US" sz="3600"/>
              <a:t>Bagaimana cara mengukur variabel laten ??</a:t>
            </a:r>
          </a:p>
        </p:txBody>
      </p:sp>
      <p:sp>
        <p:nvSpPr>
          <p:cNvPr id="4" name="Rounded Rectangular Callout 3"/>
          <p:cNvSpPr/>
          <p:nvPr/>
        </p:nvSpPr>
        <p:spPr>
          <a:xfrm>
            <a:off x="685800" y="1066800"/>
            <a:ext cx="6248400" cy="1981200"/>
          </a:xfrm>
          <a:prstGeom prst="wedgeRoundRectCallout">
            <a:avLst>
              <a:gd name="adj1" fmla="val 39150"/>
              <a:gd name="adj2" fmla="val 78868"/>
              <a:gd name="adj3" fmla="val 16667"/>
            </a:avLst>
          </a:prstGeom>
          <a:solidFill>
            <a:schemeClr val="accent1">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47108" name="Picture 2"/>
          <p:cNvPicPr>
            <a:picLocks noChangeAspect="1" noChangeArrowheads="1"/>
          </p:cNvPicPr>
          <p:nvPr/>
        </p:nvPicPr>
        <p:blipFill>
          <a:blip r:embed="rId3"/>
          <a:srcRect/>
          <a:stretch>
            <a:fillRect/>
          </a:stretch>
        </p:blipFill>
        <p:spPr bwMode="auto">
          <a:xfrm>
            <a:off x="6553200" y="4038600"/>
            <a:ext cx="1809750" cy="2536825"/>
          </a:xfrm>
          <a:prstGeom prst="rect">
            <a:avLst/>
          </a:prstGeom>
          <a:noFill/>
          <a:ln w="9525">
            <a:noFill/>
            <a:miter lim="800000"/>
            <a:headEnd/>
            <a:tailEnd/>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568325" y="263525"/>
            <a:ext cx="2286000" cy="1143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err="1"/>
              <a:t>Variabel</a:t>
            </a:r>
            <a:r>
              <a:rPr lang="en-US" dirty="0"/>
              <a:t> </a:t>
            </a:r>
            <a:r>
              <a:rPr lang="en-US" dirty="0" err="1"/>
              <a:t>Laten</a:t>
            </a:r>
            <a:endParaRPr lang="en-US" dirty="0"/>
          </a:p>
        </p:txBody>
      </p:sp>
      <p:sp>
        <p:nvSpPr>
          <p:cNvPr id="5" name="Oval 4"/>
          <p:cNvSpPr/>
          <p:nvPr/>
        </p:nvSpPr>
        <p:spPr>
          <a:xfrm>
            <a:off x="5873750" y="339725"/>
            <a:ext cx="2286000" cy="1143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err="1"/>
              <a:t>Variabel</a:t>
            </a:r>
            <a:r>
              <a:rPr lang="en-US" dirty="0"/>
              <a:t> </a:t>
            </a:r>
            <a:r>
              <a:rPr lang="en-US" dirty="0" err="1"/>
              <a:t>Manifes</a:t>
            </a:r>
            <a:endParaRPr lang="en-US" dirty="0"/>
          </a:p>
        </p:txBody>
      </p:sp>
      <p:sp>
        <p:nvSpPr>
          <p:cNvPr id="6" name="Left-Right Arrow 5"/>
          <p:cNvSpPr/>
          <p:nvPr/>
        </p:nvSpPr>
        <p:spPr>
          <a:xfrm>
            <a:off x="3352800" y="491834"/>
            <a:ext cx="2209800" cy="762000"/>
          </a:xfrm>
          <a:prstGeom prst="leftRightArrow">
            <a:avLst/>
          </a:prstGeom>
        </p:spPr>
        <p:style>
          <a:lnRef idx="0">
            <a:schemeClr val="accent2"/>
          </a:lnRef>
          <a:fillRef idx="3">
            <a:schemeClr val="accent2"/>
          </a:fillRef>
          <a:effectRef idx="3">
            <a:schemeClr val="accent2"/>
          </a:effectRef>
          <a:fontRef idx="minor">
            <a:schemeClr val="lt1"/>
          </a:fontRef>
        </p:style>
        <p:txBody>
          <a:bodyPr anchor="ctr"/>
          <a:lstStyle/>
          <a:p>
            <a:pPr algn="ctr" fontAlgn="auto">
              <a:spcBef>
                <a:spcPts val="0"/>
              </a:spcBef>
              <a:spcAft>
                <a:spcPts val="0"/>
              </a:spcAft>
              <a:defRPr/>
            </a:pPr>
            <a:r>
              <a:rPr lang="en-US" dirty="0" err="1"/>
              <a:t>Kesepadanan</a:t>
            </a:r>
            <a:endParaRPr lang="en-US" dirty="0"/>
          </a:p>
        </p:txBody>
      </p:sp>
      <p:sp>
        <p:nvSpPr>
          <p:cNvPr id="7" name="Oval 6"/>
          <p:cNvSpPr/>
          <p:nvPr/>
        </p:nvSpPr>
        <p:spPr>
          <a:xfrm>
            <a:off x="574675" y="1911350"/>
            <a:ext cx="2286000" cy="1143000"/>
          </a:xfrm>
          <a:prstGeom prst="ellipse">
            <a:avLst/>
          </a:prstGeom>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r>
              <a:rPr lang="en-US" dirty="0" err="1"/>
              <a:t>Keberhasilan</a:t>
            </a:r>
            <a:r>
              <a:rPr lang="en-US" dirty="0"/>
              <a:t> </a:t>
            </a:r>
            <a:r>
              <a:rPr lang="en-US" dirty="0" err="1"/>
              <a:t>Belajar</a:t>
            </a:r>
            <a:endParaRPr lang="en-US" dirty="0"/>
          </a:p>
        </p:txBody>
      </p:sp>
      <p:sp>
        <p:nvSpPr>
          <p:cNvPr id="8" name="Oval 7"/>
          <p:cNvSpPr/>
          <p:nvPr/>
        </p:nvSpPr>
        <p:spPr>
          <a:xfrm>
            <a:off x="5881688" y="1987550"/>
            <a:ext cx="2286000" cy="1143000"/>
          </a:xfrm>
          <a:prstGeom prst="ellipse">
            <a:avLst/>
          </a:prstGeom>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r>
              <a:rPr lang="en-US" dirty="0" err="1"/>
              <a:t>Skor</a:t>
            </a:r>
            <a:r>
              <a:rPr lang="en-US" dirty="0"/>
              <a:t> </a:t>
            </a:r>
            <a:r>
              <a:rPr lang="en-US" dirty="0" err="1"/>
              <a:t>Ujian</a:t>
            </a:r>
            <a:endParaRPr lang="en-US" dirty="0"/>
          </a:p>
        </p:txBody>
      </p:sp>
      <p:sp>
        <p:nvSpPr>
          <p:cNvPr id="9" name="Left-Right Arrow 8"/>
          <p:cNvSpPr/>
          <p:nvPr/>
        </p:nvSpPr>
        <p:spPr>
          <a:xfrm>
            <a:off x="3359726" y="2140538"/>
            <a:ext cx="2209800" cy="762000"/>
          </a:xfrm>
          <a:prstGeom prst="leftRightArrow">
            <a:avLst/>
          </a:prstGeom>
        </p:spPr>
        <p:style>
          <a:lnRef idx="0">
            <a:schemeClr val="accent2"/>
          </a:lnRef>
          <a:fillRef idx="3">
            <a:schemeClr val="accent2"/>
          </a:fillRef>
          <a:effectRef idx="3">
            <a:schemeClr val="accent2"/>
          </a:effectRef>
          <a:fontRef idx="minor">
            <a:schemeClr val="lt1"/>
          </a:fontRef>
        </p:style>
        <p:txBody>
          <a:bodyPr anchor="ctr"/>
          <a:lstStyle/>
          <a:p>
            <a:pPr algn="ctr" fontAlgn="auto">
              <a:spcBef>
                <a:spcPts val="0"/>
              </a:spcBef>
              <a:spcAft>
                <a:spcPts val="0"/>
              </a:spcAft>
              <a:defRPr/>
            </a:pPr>
            <a:r>
              <a:rPr lang="en-US" dirty="0" err="1"/>
              <a:t>Kesepadanan</a:t>
            </a:r>
            <a:endParaRPr lang="en-US" dirty="0"/>
          </a:p>
        </p:txBody>
      </p:sp>
      <p:sp>
        <p:nvSpPr>
          <p:cNvPr id="10" name="Snip Diagonal Corner Rectangle 9"/>
          <p:cNvSpPr/>
          <p:nvPr/>
        </p:nvSpPr>
        <p:spPr>
          <a:xfrm>
            <a:off x="395288" y="3775075"/>
            <a:ext cx="2667000" cy="1295400"/>
          </a:xfrm>
          <a:prstGeom prst="snip2DiagRect">
            <a:avLst/>
          </a:prstGeom>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r>
              <a:rPr lang="en-US" dirty="0" err="1"/>
              <a:t>Sebarapa</a:t>
            </a:r>
            <a:r>
              <a:rPr lang="en-US" dirty="0"/>
              <a:t> </a:t>
            </a:r>
            <a:r>
              <a:rPr lang="en-US" dirty="0" err="1"/>
              <a:t>baik</a:t>
            </a:r>
            <a:r>
              <a:rPr lang="en-US" dirty="0"/>
              <a:t> </a:t>
            </a:r>
            <a:r>
              <a:rPr lang="en-US" dirty="0" err="1"/>
              <a:t>siswa</a:t>
            </a:r>
            <a:r>
              <a:rPr lang="en-US" dirty="0"/>
              <a:t> </a:t>
            </a:r>
            <a:r>
              <a:rPr lang="en-US" dirty="0" err="1"/>
              <a:t>menguasai</a:t>
            </a:r>
            <a:r>
              <a:rPr lang="en-US" dirty="0"/>
              <a:t> </a:t>
            </a:r>
            <a:r>
              <a:rPr lang="en-US" dirty="0" err="1"/>
              <a:t>materi</a:t>
            </a:r>
            <a:r>
              <a:rPr lang="en-US" dirty="0"/>
              <a:t> yang </a:t>
            </a:r>
            <a:r>
              <a:rPr lang="en-US" dirty="0" err="1"/>
              <a:t>diberikan</a:t>
            </a:r>
            <a:endParaRPr lang="en-US" dirty="0"/>
          </a:p>
        </p:txBody>
      </p:sp>
      <p:sp>
        <p:nvSpPr>
          <p:cNvPr id="11" name="Snip Diagonal Corner Rectangle 10"/>
          <p:cNvSpPr/>
          <p:nvPr/>
        </p:nvSpPr>
        <p:spPr>
          <a:xfrm>
            <a:off x="5691188" y="3789040"/>
            <a:ext cx="2667000" cy="1295400"/>
          </a:xfrm>
          <a:prstGeom prst="snip2DiagRect">
            <a:avLst/>
          </a:prstGeom>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r>
              <a:rPr lang="en-US" dirty="0" err="1"/>
              <a:t>Semakin</a:t>
            </a:r>
            <a:r>
              <a:rPr lang="en-US" dirty="0"/>
              <a:t> </a:t>
            </a:r>
            <a:r>
              <a:rPr lang="en-US" dirty="0" err="1"/>
              <a:t>banyak</a:t>
            </a:r>
            <a:r>
              <a:rPr lang="en-US" dirty="0"/>
              <a:t> </a:t>
            </a:r>
            <a:r>
              <a:rPr lang="en-US" dirty="0" err="1"/>
              <a:t>soal</a:t>
            </a:r>
            <a:r>
              <a:rPr lang="en-US" dirty="0"/>
              <a:t> yang </a:t>
            </a:r>
            <a:r>
              <a:rPr lang="en-US" dirty="0" err="1"/>
              <a:t>dijawab</a:t>
            </a:r>
            <a:r>
              <a:rPr lang="en-US" dirty="0"/>
              <a:t> </a:t>
            </a:r>
            <a:r>
              <a:rPr lang="en-US" dirty="0" err="1"/>
              <a:t>benar</a:t>
            </a:r>
            <a:r>
              <a:rPr lang="en-US" dirty="0"/>
              <a:t> </a:t>
            </a:r>
            <a:r>
              <a:rPr lang="en-US" dirty="0" err="1"/>
              <a:t>semakin</a:t>
            </a:r>
            <a:r>
              <a:rPr lang="en-US" dirty="0"/>
              <a:t> </a:t>
            </a:r>
            <a:r>
              <a:rPr lang="en-US" dirty="0" err="1"/>
              <a:t>tinggi</a:t>
            </a:r>
            <a:r>
              <a:rPr lang="en-US" dirty="0"/>
              <a:t> </a:t>
            </a:r>
            <a:r>
              <a:rPr lang="en-US" dirty="0" err="1"/>
              <a:t>nilai</a:t>
            </a:r>
            <a:endParaRPr lang="en-US" dirty="0"/>
          </a:p>
        </p:txBody>
      </p:sp>
      <p:sp>
        <p:nvSpPr>
          <p:cNvPr id="12" name="Snip Diagonal Corner Rectangle 11"/>
          <p:cNvSpPr/>
          <p:nvPr/>
        </p:nvSpPr>
        <p:spPr>
          <a:xfrm>
            <a:off x="2667000" y="5334000"/>
            <a:ext cx="3962400" cy="1295400"/>
          </a:xfrm>
          <a:prstGeom prst="snip2DiagRect">
            <a:avLst/>
          </a:prstGeom>
        </p:spPr>
        <p:style>
          <a:lnRef idx="3">
            <a:schemeClr val="lt1"/>
          </a:lnRef>
          <a:fillRef idx="1">
            <a:schemeClr val="dk1"/>
          </a:fillRef>
          <a:effectRef idx="1">
            <a:schemeClr val="dk1"/>
          </a:effectRef>
          <a:fontRef idx="minor">
            <a:schemeClr val="lt1"/>
          </a:fontRef>
        </p:style>
        <p:txBody>
          <a:bodyPr anchor="ctr"/>
          <a:lstStyle/>
          <a:p>
            <a:pPr algn="ctr" fontAlgn="auto">
              <a:spcBef>
                <a:spcPts val="0"/>
              </a:spcBef>
              <a:spcAft>
                <a:spcPts val="0"/>
              </a:spcAft>
              <a:defRPr/>
            </a:pPr>
            <a:r>
              <a:rPr lang="en-US" dirty="0" err="1"/>
              <a:t>Semakin</a:t>
            </a:r>
            <a:r>
              <a:rPr lang="en-US" dirty="0"/>
              <a:t> </a:t>
            </a:r>
            <a:r>
              <a:rPr lang="en-US" dirty="0" err="1"/>
              <a:t>baik</a:t>
            </a:r>
            <a:r>
              <a:rPr lang="en-US" dirty="0"/>
              <a:t> </a:t>
            </a:r>
            <a:r>
              <a:rPr lang="en-US" dirty="0" err="1"/>
              <a:t>penguasaan</a:t>
            </a:r>
            <a:r>
              <a:rPr lang="en-US" dirty="0"/>
              <a:t> </a:t>
            </a:r>
            <a:r>
              <a:rPr lang="en-US" dirty="0" err="1"/>
              <a:t>materi</a:t>
            </a:r>
            <a:r>
              <a:rPr lang="en-US" dirty="0"/>
              <a:t> </a:t>
            </a:r>
            <a:r>
              <a:rPr lang="en-US" dirty="0" err="1"/>
              <a:t>semakin</a:t>
            </a:r>
            <a:r>
              <a:rPr lang="en-US" dirty="0"/>
              <a:t> </a:t>
            </a:r>
            <a:r>
              <a:rPr lang="en-US" dirty="0" err="1"/>
              <a:t>banyak</a:t>
            </a:r>
            <a:r>
              <a:rPr lang="en-US" dirty="0"/>
              <a:t> </a:t>
            </a:r>
            <a:r>
              <a:rPr lang="en-US" dirty="0" err="1"/>
              <a:t>soal</a:t>
            </a:r>
            <a:r>
              <a:rPr lang="en-US" dirty="0"/>
              <a:t> yang </a:t>
            </a:r>
            <a:r>
              <a:rPr lang="en-US" dirty="0" err="1"/>
              <a:t>dijawab</a:t>
            </a:r>
            <a:r>
              <a:rPr lang="en-US" dirty="0"/>
              <a:t> </a:t>
            </a:r>
            <a:r>
              <a:rPr lang="en-US" dirty="0" err="1"/>
              <a:t>benar</a:t>
            </a:r>
            <a:r>
              <a:rPr lang="en-US" dirty="0"/>
              <a:t>, </a:t>
            </a:r>
            <a:r>
              <a:rPr lang="en-US" dirty="0" err="1"/>
              <a:t>maka</a:t>
            </a:r>
            <a:r>
              <a:rPr lang="en-US" dirty="0"/>
              <a:t> </a:t>
            </a:r>
            <a:r>
              <a:rPr lang="en-US" dirty="0" err="1"/>
              <a:t>semakin</a:t>
            </a:r>
            <a:r>
              <a:rPr lang="en-US" dirty="0"/>
              <a:t> </a:t>
            </a:r>
            <a:r>
              <a:rPr lang="en-US" dirty="0" err="1"/>
              <a:t>besar</a:t>
            </a:r>
            <a:r>
              <a:rPr lang="en-US" dirty="0"/>
              <a:t> </a:t>
            </a:r>
            <a:r>
              <a:rPr lang="en-US" dirty="0" err="1"/>
              <a:t>nilai</a:t>
            </a:r>
            <a:r>
              <a:rPr lang="en-US" dirty="0"/>
              <a:t> </a:t>
            </a:r>
            <a:r>
              <a:rPr lang="en-US" dirty="0" err="1"/>
              <a:t>yg</a:t>
            </a:r>
            <a:r>
              <a:rPr lang="en-US" dirty="0"/>
              <a:t> </a:t>
            </a:r>
            <a:r>
              <a:rPr lang="en-US" dirty="0" err="1"/>
              <a:t>diperoleh</a:t>
            </a:r>
            <a:endParaRPr lang="en-US" dirty="0"/>
          </a:p>
        </p:txBody>
      </p:sp>
      <p:sp>
        <p:nvSpPr>
          <p:cNvPr id="19" name="Down Arrow 18"/>
          <p:cNvSpPr/>
          <p:nvPr/>
        </p:nvSpPr>
        <p:spPr>
          <a:xfrm>
            <a:off x="1433513" y="3276600"/>
            <a:ext cx="6096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Down Arrow 19"/>
          <p:cNvSpPr/>
          <p:nvPr/>
        </p:nvSpPr>
        <p:spPr>
          <a:xfrm>
            <a:off x="6823075" y="3303588"/>
            <a:ext cx="6096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Bent Arrow 21"/>
          <p:cNvSpPr/>
          <p:nvPr/>
        </p:nvSpPr>
        <p:spPr>
          <a:xfrm flipV="1">
            <a:off x="1676400" y="5410200"/>
            <a:ext cx="838200" cy="7620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23" name="Bent Arrow 22"/>
          <p:cNvSpPr/>
          <p:nvPr/>
        </p:nvSpPr>
        <p:spPr>
          <a:xfrm flipH="1" flipV="1">
            <a:off x="6802438" y="5521325"/>
            <a:ext cx="803275" cy="7620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24" name="TextBox 23"/>
          <p:cNvSpPr txBox="1">
            <a:spLocks noChangeArrowheads="1"/>
          </p:cNvSpPr>
          <p:nvPr/>
        </p:nvSpPr>
        <p:spPr bwMode="auto">
          <a:xfrm>
            <a:off x="6584950" y="1873250"/>
            <a:ext cx="762000" cy="1323975"/>
          </a:xfrm>
          <a:prstGeom prst="rect">
            <a:avLst/>
          </a:prstGeom>
          <a:noFill/>
          <a:ln w="9525">
            <a:noFill/>
            <a:miter lim="800000"/>
            <a:headEnd/>
            <a:tailEnd/>
          </a:ln>
        </p:spPr>
        <p:txBody>
          <a:bodyPr>
            <a:spAutoFit/>
          </a:bodyPr>
          <a:lstStyle/>
          <a:p>
            <a:r>
              <a:rPr lang="en-US" sz="8000">
                <a:solidFill>
                  <a:srgbClr val="FF0000"/>
                </a:solidFill>
                <a:latin typeface="Calibri"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par>
                                <p:cTn id="11" presetID="31" presetClass="entr" presetSubtype="0" fill="hold" grpId="0" nodeType="withEffect">
                                  <p:stCondLst>
                                    <p:cond delay="0"/>
                                  </p:stCondLst>
                                  <p:iterate type="lt">
                                    <p:tmPct val="5000"/>
                                  </p:iterate>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iterate type="lt">
                                    <p:tmPct val="5000"/>
                                  </p:iterate>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ppt_w</p:attrName>
                                        </p:attrNameLst>
                                      </p:cBhvr>
                                      <p:tavLst>
                                        <p:tav tm="0">
                                          <p:val>
                                            <p:fltVal val="0"/>
                                          </p:val>
                                        </p:tav>
                                        <p:tav tm="100000">
                                          <p:val>
                                            <p:strVal val="#ppt_w"/>
                                          </p:val>
                                        </p:tav>
                                      </p:tavLst>
                                    </p:anim>
                                    <p:anim calcmode="lin" valueType="num">
                                      <p:cBhvr>
                                        <p:cTn id="22" dur="1000" fill="hold"/>
                                        <p:tgtEl>
                                          <p:spTgt spid="6"/>
                                        </p:tgtEl>
                                        <p:attrNameLst>
                                          <p:attrName>ppt_h</p:attrName>
                                        </p:attrNameLst>
                                      </p:cBhvr>
                                      <p:tavLst>
                                        <p:tav tm="0">
                                          <p:val>
                                            <p:fltVal val="0"/>
                                          </p:val>
                                        </p:tav>
                                        <p:tav tm="100000">
                                          <p:val>
                                            <p:strVal val="#ppt_h"/>
                                          </p:val>
                                        </p:tav>
                                      </p:tavLst>
                                    </p:anim>
                                    <p:anim calcmode="lin" valueType="num">
                                      <p:cBhvr>
                                        <p:cTn id="23" dur="1000" fill="hold"/>
                                        <p:tgtEl>
                                          <p:spTgt spid="6"/>
                                        </p:tgtEl>
                                        <p:attrNameLst>
                                          <p:attrName>style.rotation</p:attrName>
                                        </p:attrNameLst>
                                      </p:cBhvr>
                                      <p:tavLst>
                                        <p:tav tm="0">
                                          <p:val>
                                            <p:fltVal val="90"/>
                                          </p:val>
                                        </p:tav>
                                        <p:tav tm="100000">
                                          <p:val>
                                            <p:fltVal val="0"/>
                                          </p:val>
                                        </p:tav>
                                      </p:tavLst>
                                    </p:anim>
                                    <p:animEffect transition="in" filter="fade">
                                      <p:cBhvr>
                                        <p:cTn id="24" dur="10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blinds(horizontal)">
                                      <p:cBhvr>
                                        <p:cTn id="35" dur="500"/>
                                        <p:tgtEl>
                                          <p:spTgt spid="24"/>
                                        </p:tgtEl>
                                      </p:cBhvr>
                                    </p:animEffect>
                                  </p:childTnLst>
                                </p:cTn>
                              </p:par>
                              <p:par>
                                <p:cTn id="36" presetID="3" presetClass="entr" presetSubtype="10" fill="hold" nodeType="with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blinds(horizontal)">
                                      <p:cBhvr>
                                        <p:cTn id="38" dur="5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xit" presetSubtype="10" fill="hold" grpId="1" nodeType="clickEffect">
                                  <p:stCondLst>
                                    <p:cond delay="0"/>
                                  </p:stCondLst>
                                  <p:childTnLst>
                                    <p:animEffect transition="out" filter="blinds(horizontal)">
                                      <p:cBhvr>
                                        <p:cTn id="42" dur="500"/>
                                        <p:tgtEl>
                                          <p:spTgt spid="24"/>
                                        </p:tgtEl>
                                      </p:cBhvr>
                                    </p:animEffect>
                                    <p:set>
                                      <p:cBhvr>
                                        <p:cTn id="43" dur="1" fill="hold">
                                          <p:stCondLst>
                                            <p:cond delay="499"/>
                                          </p:stCondLst>
                                        </p:cTn>
                                        <p:tgtEl>
                                          <p:spTgt spid="24"/>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55" presetClass="entr" presetSubtype="0" fill="hold" nodeType="clickEffect">
                                  <p:stCondLst>
                                    <p:cond delay="0"/>
                                  </p:stCondLst>
                                  <p:childTnLst>
                                    <p:set>
                                      <p:cBhvr>
                                        <p:cTn id="47" dur="1" fill="hold">
                                          <p:stCondLst>
                                            <p:cond delay="0"/>
                                          </p:stCondLst>
                                        </p:cTn>
                                        <p:tgtEl>
                                          <p:spTgt spid="8"/>
                                        </p:tgtEl>
                                        <p:attrNameLst>
                                          <p:attrName>style.visibility</p:attrName>
                                        </p:attrNameLst>
                                      </p:cBhvr>
                                      <p:to>
                                        <p:strVal val="visible"/>
                                      </p:to>
                                    </p:set>
                                    <p:anim calcmode="lin" valueType="num">
                                      <p:cBhvr>
                                        <p:cTn id="48" dur="1000" fill="hold"/>
                                        <p:tgtEl>
                                          <p:spTgt spid="8"/>
                                        </p:tgtEl>
                                        <p:attrNameLst>
                                          <p:attrName>ppt_w</p:attrName>
                                        </p:attrNameLst>
                                      </p:cBhvr>
                                      <p:tavLst>
                                        <p:tav tm="0">
                                          <p:val>
                                            <p:strVal val="#ppt_w*0.70"/>
                                          </p:val>
                                        </p:tav>
                                        <p:tav tm="100000">
                                          <p:val>
                                            <p:strVal val="#ppt_w"/>
                                          </p:val>
                                        </p:tav>
                                      </p:tavLst>
                                    </p:anim>
                                    <p:anim calcmode="lin" valueType="num">
                                      <p:cBhvr>
                                        <p:cTn id="49" dur="1000" fill="hold"/>
                                        <p:tgtEl>
                                          <p:spTgt spid="8"/>
                                        </p:tgtEl>
                                        <p:attrNameLst>
                                          <p:attrName>ppt_h</p:attrName>
                                        </p:attrNameLst>
                                      </p:cBhvr>
                                      <p:tavLst>
                                        <p:tav tm="0">
                                          <p:val>
                                            <p:strVal val="#ppt_h"/>
                                          </p:val>
                                        </p:tav>
                                        <p:tav tm="100000">
                                          <p:val>
                                            <p:strVal val="#ppt_h"/>
                                          </p:val>
                                        </p:tav>
                                      </p:tavLst>
                                    </p:anim>
                                    <p:animEffect transition="in" filter="fade">
                                      <p:cBhvr>
                                        <p:cTn id="50" dur="1000"/>
                                        <p:tgtEl>
                                          <p:spTgt spid="8"/>
                                        </p:tgtEl>
                                      </p:cBhvr>
                                    </p:animEffec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additive="base">
                                        <p:cTn id="55" dur="500" fill="hold"/>
                                        <p:tgtEl>
                                          <p:spTgt spid="19"/>
                                        </p:tgtEl>
                                        <p:attrNameLst>
                                          <p:attrName>ppt_x</p:attrName>
                                        </p:attrNameLst>
                                      </p:cBhvr>
                                      <p:tavLst>
                                        <p:tav tm="0">
                                          <p:val>
                                            <p:strVal val="#ppt_x"/>
                                          </p:val>
                                        </p:tav>
                                        <p:tav tm="100000">
                                          <p:val>
                                            <p:strVal val="#ppt_x"/>
                                          </p:val>
                                        </p:tav>
                                      </p:tavLst>
                                    </p:anim>
                                    <p:anim calcmode="lin" valueType="num">
                                      <p:cBhvr additive="base">
                                        <p:cTn id="56" dur="500" fill="hold"/>
                                        <p:tgtEl>
                                          <p:spTgt spid="19"/>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10"/>
                                        </p:tgtEl>
                                        <p:attrNameLst>
                                          <p:attrName>style.visibility</p:attrName>
                                        </p:attrNameLst>
                                      </p:cBhvr>
                                      <p:to>
                                        <p:strVal val="visible"/>
                                      </p:to>
                                    </p:set>
                                    <p:anim calcmode="lin" valueType="num">
                                      <p:cBhvr additive="base">
                                        <p:cTn id="59" dur="500" fill="hold"/>
                                        <p:tgtEl>
                                          <p:spTgt spid="10"/>
                                        </p:tgtEl>
                                        <p:attrNameLst>
                                          <p:attrName>ppt_x</p:attrName>
                                        </p:attrNameLst>
                                      </p:cBhvr>
                                      <p:tavLst>
                                        <p:tav tm="0">
                                          <p:val>
                                            <p:strVal val="#ppt_x"/>
                                          </p:val>
                                        </p:tav>
                                        <p:tav tm="100000">
                                          <p:val>
                                            <p:strVal val="#ppt_x"/>
                                          </p:val>
                                        </p:tav>
                                      </p:tavLst>
                                    </p:anim>
                                    <p:anim calcmode="lin" valueType="num">
                                      <p:cBhvr additive="base">
                                        <p:cTn id="60" dur="500" fill="hold"/>
                                        <p:tgtEl>
                                          <p:spTgt spid="10"/>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20"/>
                                        </p:tgtEl>
                                        <p:attrNameLst>
                                          <p:attrName>style.visibility</p:attrName>
                                        </p:attrNameLst>
                                      </p:cBhvr>
                                      <p:to>
                                        <p:strVal val="visible"/>
                                      </p:to>
                                    </p:set>
                                    <p:anim calcmode="lin" valueType="num">
                                      <p:cBhvr additive="base">
                                        <p:cTn id="63" dur="500" fill="hold"/>
                                        <p:tgtEl>
                                          <p:spTgt spid="20"/>
                                        </p:tgtEl>
                                        <p:attrNameLst>
                                          <p:attrName>ppt_x</p:attrName>
                                        </p:attrNameLst>
                                      </p:cBhvr>
                                      <p:tavLst>
                                        <p:tav tm="0">
                                          <p:val>
                                            <p:strVal val="#ppt_x"/>
                                          </p:val>
                                        </p:tav>
                                        <p:tav tm="100000">
                                          <p:val>
                                            <p:strVal val="#ppt_x"/>
                                          </p:val>
                                        </p:tav>
                                      </p:tavLst>
                                    </p:anim>
                                    <p:anim calcmode="lin" valueType="num">
                                      <p:cBhvr additive="base">
                                        <p:cTn id="64" dur="500" fill="hold"/>
                                        <p:tgtEl>
                                          <p:spTgt spid="20"/>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11"/>
                                        </p:tgtEl>
                                        <p:attrNameLst>
                                          <p:attrName>style.visibility</p:attrName>
                                        </p:attrNameLst>
                                      </p:cBhvr>
                                      <p:to>
                                        <p:strVal val="visible"/>
                                      </p:to>
                                    </p:set>
                                    <p:anim calcmode="lin" valueType="num">
                                      <p:cBhvr additive="base">
                                        <p:cTn id="67" dur="500" fill="hold"/>
                                        <p:tgtEl>
                                          <p:spTgt spid="11"/>
                                        </p:tgtEl>
                                        <p:attrNameLst>
                                          <p:attrName>ppt_x</p:attrName>
                                        </p:attrNameLst>
                                      </p:cBhvr>
                                      <p:tavLst>
                                        <p:tav tm="0">
                                          <p:val>
                                            <p:strVal val="#ppt_x"/>
                                          </p:val>
                                        </p:tav>
                                        <p:tav tm="100000">
                                          <p:val>
                                            <p:strVal val="#ppt_x"/>
                                          </p:val>
                                        </p:tav>
                                      </p:tavLst>
                                    </p:anim>
                                    <p:anim calcmode="lin" valueType="num">
                                      <p:cBhvr additive="base">
                                        <p:cTn id="6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path" presetSubtype="0" accel="50000" decel="50000" fill="hold" nodeType="clickEffect">
                                  <p:stCondLst>
                                    <p:cond delay="0"/>
                                  </p:stCondLst>
                                  <p:childTnLst>
                                    <p:animMotion origin="layout" path="M -4.44444E-6 2.07996E-6 L 0.00348 0.26531 " pathEditMode="relative" rAng="0" ptsTypes="AA">
                                      <p:cBhvr>
                                        <p:cTn id="72" dur="2000" fill="hold"/>
                                        <p:tgtEl>
                                          <p:spTgt spid="9"/>
                                        </p:tgtEl>
                                        <p:attrNameLst>
                                          <p:attrName>ppt_x</p:attrName>
                                          <p:attrName>ppt_y</p:attrName>
                                        </p:attrNameLst>
                                      </p:cBhvr>
                                      <p:rCtr x="200" y="13300"/>
                                    </p:animMotion>
                                  </p:childTnLst>
                                </p:cTn>
                              </p:par>
                            </p:childTnLst>
                          </p:cTn>
                        </p:par>
                      </p:childTnLst>
                    </p:cTn>
                  </p:par>
                  <p:par>
                    <p:cTn id="73" fill="hold">
                      <p:stCondLst>
                        <p:cond delay="indefinite"/>
                      </p:stCondLst>
                      <p:childTnLst>
                        <p:par>
                          <p:cTn id="74" fill="hold">
                            <p:stCondLst>
                              <p:cond delay="0"/>
                            </p:stCondLst>
                            <p:childTnLst>
                              <p:par>
                                <p:cTn id="75" presetID="49" presetClass="entr" presetSubtype="0" decel="100000" fill="hold" grpId="0" nodeType="clickEffect">
                                  <p:stCondLst>
                                    <p:cond delay="0"/>
                                  </p:stCondLst>
                                  <p:childTnLst>
                                    <p:set>
                                      <p:cBhvr>
                                        <p:cTn id="76" dur="1" fill="hold">
                                          <p:stCondLst>
                                            <p:cond delay="0"/>
                                          </p:stCondLst>
                                        </p:cTn>
                                        <p:tgtEl>
                                          <p:spTgt spid="22"/>
                                        </p:tgtEl>
                                        <p:attrNameLst>
                                          <p:attrName>style.visibility</p:attrName>
                                        </p:attrNameLst>
                                      </p:cBhvr>
                                      <p:to>
                                        <p:strVal val="visible"/>
                                      </p:to>
                                    </p:set>
                                    <p:anim calcmode="lin" valueType="num">
                                      <p:cBhvr>
                                        <p:cTn id="77" dur="500" fill="hold"/>
                                        <p:tgtEl>
                                          <p:spTgt spid="22"/>
                                        </p:tgtEl>
                                        <p:attrNameLst>
                                          <p:attrName>ppt_w</p:attrName>
                                        </p:attrNameLst>
                                      </p:cBhvr>
                                      <p:tavLst>
                                        <p:tav tm="0">
                                          <p:val>
                                            <p:fltVal val="0"/>
                                          </p:val>
                                        </p:tav>
                                        <p:tav tm="100000">
                                          <p:val>
                                            <p:strVal val="#ppt_w"/>
                                          </p:val>
                                        </p:tav>
                                      </p:tavLst>
                                    </p:anim>
                                    <p:anim calcmode="lin" valueType="num">
                                      <p:cBhvr>
                                        <p:cTn id="78" dur="500" fill="hold"/>
                                        <p:tgtEl>
                                          <p:spTgt spid="22"/>
                                        </p:tgtEl>
                                        <p:attrNameLst>
                                          <p:attrName>ppt_h</p:attrName>
                                        </p:attrNameLst>
                                      </p:cBhvr>
                                      <p:tavLst>
                                        <p:tav tm="0">
                                          <p:val>
                                            <p:fltVal val="0"/>
                                          </p:val>
                                        </p:tav>
                                        <p:tav tm="100000">
                                          <p:val>
                                            <p:strVal val="#ppt_h"/>
                                          </p:val>
                                        </p:tav>
                                      </p:tavLst>
                                    </p:anim>
                                    <p:anim calcmode="lin" valueType="num">
                                      <p:cBhvr>
                                        <p:cTn id="79" dur="500" fill="hold"/>
                                        <p:tgtEl>
                                          <p:spTgt spid="22"/>
                                        </p:tgtEl>
                                        <p:attrNameLst>
                                          <p:attrName>style.rotation</p:attrName>
                                        </p:attrNameLst>
                                      </p:cBhvr>
                                      <p:tavLst>
                                        <p:tav tm="0">
                                          <p:val>
                                            <p:fltVal val="360"/>
                                          </p:val>
                                        </p:tav>
                                        <p:tav tm="100000">
                                          <p:val>
                                            <p:fltVal val="0"/>
                                          </p:val>
                                        </p:tav>
                                      </p:tavLst>
                                    </p:anim>
                                    <p:animEffect transition="in" filter="fade">
                                      <p:cBhvr>
                                        <p:cTn id="80" dur="500"/>
                                        <p:tgtEl>
                                          <p:spTgt spid="22"/>
                                        </p:tgtEl>
                                      </p:cBhvr>
                                    </p:animEffect>
                                  </p:childTnLst>
                                </p:cTn>
                              </p:par>
                              <p:par>
                                <p:cTn id="81" presetID="49" presetClass="entr" presetSubtype="0" decel="100000" fill="hold" nodeType="withEffect">
                                  <p:stCondLst>
                                    <p:cond delay="0"/>
                                  </p:stCondLst>
                                  <p:childTnLst>
                                    <p:set>
                                      <p:cBhvr>
                                        <p:cTn id="82" dur="1" fill="hold">
                                          <p:stCondLst>
                                            <p:cond delay="0"/>
                                          </p:stCondLst>
                                        </p:cTn>
                                        <p:tgtEl>
                                          <p:spTgt spid="12"/>
                                        </p:tgtEl>
                                        <p:attrNameLst>
                                          <p:attrName>style.visibility</p:attrName>
                                        </p:attrNameLst>
                                      </p:cBhvr>
                                      <p:to>
                                        <p:strVal val="visible"/>
                                      </p:to>
                                    </p:set>
                                    <p:anim calcmode="lin" valueType="num">
                                      <p:cBhvr>
                                        <p:cTn id="83" dur="500" fill="hold"/>
                                        <p:tgtEl>
                                          <p:spTgt spid="12"/>
                                        </p:tgtEl>
                                        <p:attrNameLst>
                                          <p:attrName>ppt_w</p:attrName>
                                        </p:attrNameLst>
                                      </p:cBhvr>
                                      <p:tavLst>
                                        <p:tav tm="0">
                                          <p:val>
                                            <p:fltVal val="0"/>
                                          </p:val>
                                        </p:tav>
                                        <p:tav tm="100000">
                                          <p:val>
                                            <p:strVal val="#ppt_w"/>
                                          </p:val>
                                        </p:tav>
                                      </p:tavLst>
                                    </p:anim>
                                    <p:anim calcmode="lin" valueType="num">
                                      <p:cBhvr>
                                        <p:cTn id="84" dur="500" fill="hold"/>
                                        <p:tgtEl>
                                          <p:spTgt spid="12"/>
                                        </p:tgtEl>
                                        <p:attrNameLst>
                                          <p:attrName>ppt_h</p:attrName>
                                        </p:attrNameLst>
                                      </p:cBhvr>
                                      <p:tavLst>
                                        <p:tav tm="0">
                                          <p:val>
                                            <p:fltVal val="0"/>
                                          </p:val>
                                        </p:tav>
                                        <p:tav tm="100000">
                                          <p:val>
                                            <p:strVal val="#ppt_h"/>
                                          </p:val>
                                        </p:tav>
                                      </p:tavLst>
                                    </p:anim>
                                    <p:anim calcmode="lin" valueType="num">
                                      <p:cBhvr>
                                        <p:cTn id="85" dur="500" fill="hold"/>
                                        <p:tgtEl>
                                          <p:spTgt spid="12"/>
                                        </p:tgtEl>
                                        <p:attrNameLst>
                                          <p:attrName>style.rotation</p:attrName>
                                        </p:attrNameLst>
                                      </p:cBhvr>
                                      <p:tavLst>
                                        <p:tav tm="0">
                                          <p:val>
                                            <p:fltVal val="360"/>
                                          </p:val>
                                        </p:tav>
                                        <p:tav tm="100000">
                                          <p:val>
                                            <p:fltVal val="0"/>
                                          </p:val>
                                        </p:tav>
                                      </p:tavLst>
                                    </p:anim>
                                    <p:animEffect transition="in" filter="fade">
                                      <p:cBhvr>
                                        <p:cTn id="86" dur="500"/>
                                        <p:tgtEl>
                                          <p:spTgt spid="12"/>
                                        </p:tgtEl>
                                      </p:cBhvr>
                                    </p:animEffect>
                                  </p:childTnLst>
                                </p:cTn>
                              </p:par>
                              <p:par>
                                <p:cTn id="87" presetID="49" presetClass="entr" presetSubtype="0" decel="100000" fill="hold" grpId="0" nodeType="withEffect">
                                  <p:stCondLst>
                                    <p:cond delay="0"/>
                                  </p:stCondLst>
                                  <p:childTnLst>
                                    <p:set>
                                      <p:cBhvr>
                                        <p:cTn id="88" dur="1" fill="hold">
                                          <p:stCondLst>
                                            <p:cond delay="0"/>
                                          </p:stCondLst>
                                        </p:cTn>
                                        <p:tgtEl>
                                          <p:spTgt spid="23"/>
                                        </p:tgtEl>
                                        <p:attrNameLst>
                                          <p:attrName>style.visibility</p:attrName>
                                        </p:attrNameLst>
                                      </p:cBhvr>
                                      <p:to>
                                        <p:strVal val="visible"/>
                                      </p:to>
                                    </p:set>
                                    <p:anim calcmode="lin" valueType="num">
                                      <p:cBhvr>
                                        <p:cTn id="89" dur="500" fill="hold"/>
                                        <p:tgtEl>
                                          <p:spTgt spid="23"/>
                                        </p:tgtEl>
                                        <p:attrNameLst>
                                          <p:attrName>ppt_w</p:attrName>
                                        </p:attrNameLst>
                                      </p:cBhvr>
                                      <p:tavLst>
                                        <p:tav tm="0">
                                          <p:val>
                                            <p:fltVal val="0"/>
                                          </p:val>
                                        </p:tav>
                                        <p:tav tm="100000">
                                          <p:val>
                                            <p:strVal val="#ppt_w"/>
                                          </p:val>
                                        </p:tav>
                                      </p:tavLst>
                                    </p:anim>
                                    <p:anim calcmode="lin" valueType="num">
                                      <p:cBhvr>
                                        <p:cTn id="90" dur="500" fill="hold"/>
                                        <p:tgtEl>
                                          <p:spTgt spid="23"/>
                                        </p:tgtEl>
                                        <p:attrNameLst>
                                          <p:attrName>ppt_h</p:attrName>
                                        </p:attrNameLst>
                                      </p:cBhvr>
                                      <p:tavLst>
                                        <p:tav tm="0">
                                          <p:val>
                                            <p:fltVal val="0"/>
                                          </p:val>
                                        </p:tav>
                                        <p:tav tm="100000">
                                          <p:val>
                                            <p:strVal val="#ppt_h"/>
                                          </p:val>
                                        </p:tav>
                                      </p:tavLst>
                                    </p:anim>
                                    <p:anim calcmode="lin" valueType="num">
                                      <p:cBhvr>
                                        <p:cTn id="91" dur="500" fill="hold"/>
                                        <p:tgtEl>
                                          <p:spTgt spid="23"/>
                                        </p:tgtEl>
                                        <p:attrNameLst>
                                          <p:attrName>style.rotation</p:attrName>
                                        </p:attrNameLst>
                                      </p:cBhvr>
                                      <p:tavLst>
                                        <p:tav tm="0">
                                          <p:val>
                                            <p:fltVal val="360"/>
                                          </p:val>
                                        </p:tav>
                                        <p:tav tm="100000">
                                          <p:val>
                                            <p:fltVal val="0"/>
                                          </p:val>
                                        </p:tav>
                                      </p:tavLst>
                                    </p:anim>
                                    <p:animEffect transition="in" filter="fade">
                                      <p:cBhvr>
                                        <p:cTn id="9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9" grpId="0" animBg="1"/>
      <p:bldP spid="20" grpId="0" animBg="1"/>
      <p:bldP spid="22" grpId="0" animBg="1"/>
      <p:bldP spid="23" grpId="0" animBg="1"/>
      <p:bldP spid="24" grpId="0"/>
      <p:bldP spid="24" grpId="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574675" y="1657350"/>
            <a:ext cx="2286000" cy="1143000"/>
          </a:xfrm>
          <a:prstGeom prst="ellipse">
            <a:avLst/>
          </a:prstGeom>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r>
              <a:rPr lang="en-US" dirty="0" err="1"/>
              <a:t>Inteligensi</a:t>
            </a:r>
            <a:endParaRPr lang="en-US" dirty="0"/>
          </a:p>
        </p:txBody>
      </p:sp>
      <p:sp>
        <p:nvSpPr>
          <p:cNvPr id="5" name="Oval 4"/>
          <p:cNvSpPr/>
          <p:nvPr/>
        </p:nvSpPr>
        <p:spPr>
          <a:xfrm>
            <a:off x="5881688" y="1733550"/>
            <a:ext cx="2286000" cy="1143000"/>
          </a:xfrm>
          <a:prstGeom prst="ellipse">
            <a:avLst/>
          </a:prstGeom>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r>
              <a:rPr lang="en-US" dirty="0" err="1"/>
              <a:t>Skor</a:t>
            </a:r>
            <a:r>
              <a:rPr lang="en-US" dirty="0"/>
              <a:t> IQ</a:t>
            </a:r>
          </a:p>
        </p:txBody>
      </p:sp>
      <p:sp>
        <p:nvSpPr>
          <p:cNvPr id="6" name="Left-Right Arrow 5"/>
          <p:cNvSpPr/>
          <p:nvPr/>
        </p:nvSpPr>
        <p:spPr>
          <a:xfrm>
            <a:off x="3359726" y="1885358"/>
            <a:ext cx="2209800" cy="762000"/>
          </a:xfrm>
          <a:prstGeom prst="leftRightArrow">
            <a:avLst/>
          </a:prstGeom>
        </p:spPr>
        <p:style>
          <a:lnRef idx="0">
            <a:schemeClr val="accent2"/>
          </a:lnRef>
          <a:fillRef idx="3">
            <a:schemeClr val="accent2"/>
          </a:fillRef>
          <a:effectRef idx="3">
            <a:schemeClr val="accent2"/>
          </a:effectRef>
          <a:fontRef idx="minor">
            <a:schemeClr val="lt1"/>
          </a:fontRef>
        </p:style>
        <p:txBody>
          <a:bodyPr anchor="ctr"/>
          <a:lstStyle/>
          <a:p>
            <a:pPr algn="ctr" fontAlgn="auto">
              <a:spcBef>
                <a:spcPts val="0"/>
              </a:spcBef>
              <a:spcAft>
                <a:spcPts val="0"/>
              </a:spcAft>
              <a:defRPr/>
            </a:pPr>
            <a:r>
              <a:rPr lang="en-US" dirty="0" err="1"/>
              <a:t>Kesepadanan</a:t>
            </a:r>
            <a:endParaRPr lang="en-US" dirty="0"/>
          </a:p>
        </p:txBody>
      </p:sp>
      <p:sp>
        <p:nvSpPr>
          <p:cNvPr id="7" name="TextBox 6"/>
          <p:cNvSpPr txBox="1">
            <a:spLocks noChangeArrowheads="1"/>
          </p:cNvSpPr>
          <p:nvPr/>
        </p:nvSpPr>
        <p:spPr bwMode="auto">
          <a:xfrm>
            <a:off x="6584950" y="1617663"/>
            <a:ext cx="762000" cy="1323975"/>
          </a:xfrm>
          <a:prstGeom prst="rect">
            <a:avLst/>
          </a:prstGeom>
          <a:noFill/>
          <a:ln w="9525">
            <a:noFill/>
            <a:miter lim="800000"/>
            <a:headEnd/>
            <a:tailEnd/>
          </a:ln>
        </p:spPr>
        <p:txBody>
          <a:bodyPr>
            <a:spAutoFit/>
          </a:bodyPr>
          <a:lstStyle/>
          <a:p>
            <a:r>
              <a:rPr lang="en-US" sz="8000">
                <a:solidFill>
                  <a:srgbClr val="FF0000"/>
                </a:solidFill>
                <a:latin typeface="Calibri" pitchFamily="34" charset="0"/>
              </a:rPr>
              <a:t>?</a:t>
            </a:r>
          </a:p>
        </p:txBody>
      </p:sp>
      <p:sp>
        <p:nvSpPr>
          <p:cNvPr id="8" name="Snip Diagonal Corner Rectangle 7"/>
          <p:cNvSpPr/>
          <p:nvPr/>
        </p:nvSpPr>
        <p:spPr>
          <a:xfrm>
            <a:off x="228600" y="3625850"/>
            <a:ext cx="2833688" cy="1692275"/>
          </a:xfrm>
          <a:prstGeom prst="snip2DiagRect">
            <a:avLst/>
          </a:prstGeom>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r>
              <a:rPr lang="en-US" dirty="0" err="1"/>
              <a:t>Kecakapan</a:t>
            </a:r>
            <a:r>
              <a:rPr lang="en-US" dirty="0"/>
              <a:t> </a:t>
            </a:r>
            <a:r>
              <a:rPr lang="en-US" dirty="0" err="1"/>
              <a:t>seseorang</a:t>
            </a:r>
            <a:r>
              <a:rPr lang="en-US" dirty="0"/>
              <a:t> </a:t>
            </a:r>
            <a:r>
              <a:rPr lang="en-US" dirty="0" err="1"/>
              <a:t>dalam</a:t>
            </a:r>
            <a:r>
              <a:rPr lang="en-US" dirty="0"/>
              <a:t> </a:t>
            </a:r>
            <a:r>
              <a:rPr lang="en-US" dirty="0" err="1"/>
              <a:t>kemampuan</a:t>
            </a:r>
            <a:r>
              <a:rPr lang="en-US" dirty="0"/>
              <a:t> verbal, </a:t>
            </a:r>
            <a:r>
              <a:rPr lang="en-US" dirty="0" err="1"/>
              <a:t>kefasihan</a:t>
            </a:r>
            <a:r>
              <a:rPr lang="en-US" dirty="0"/>
              <a:t> </a:t>
            </a:r>
            <a:r>
              <a:rPr lang="en-US" dirty="0" err="1"/>
              <a:t>kata</a:t>
            </a:r>
            <a:r>
              <a:rPr lang="en-US" dirty="0"/>
              <a:t>, </a:t>
            </a:r>
            <a:r>
              <a:rPr lang="en-US" dirty="0" err="1"/>
              <a:t>bekerja</a:t>
            </a:r>
            <a:r>
              <a:rPr lang="en-US" dirty="0"/>
              <a:t> </a:t>
            </a:r>
            <a:r>
              <a:rPr lang="en-US" dirty="0" err="1"/>
              <a:t>dengan</a:t>
            </a:r>
            <a:r>
              <a:rPr lang="en-US" dirty="0"/>
              <a:t> </a:t>
            </a:r>
            <a:r>
              <a:rPr lang="en-US" dirty="0" err="1"/>
              <a:t>bilangan</a:t>
            </a:r>
            <a:r>
              <a:rPr lang="en-US" dirty="0"/>
              <a:t>, </a:t>
            </a:r>
            <a:r>
              <a:rPr lang="en-US" dirty="0" err="1"/>
              <a:t>dsb</a:t>
            </a:r>
            <a:endParaRPr lang="en-US" dirty="0"/>
          </a:p>
        </p:txBody>
      </p:sp>
      <p:sp>
        <p:nvSpPr>
          <p:cNvPr id="9" name="Snip Diagonal Corner Rectangle 8"/>
          <p:cNvSpPr/>
          <p:nvPr/>
        </p:nvSpPr>
        <p:spPr>
          <a:xfrm>
            <a:off x="5705475" y="3625850"/>
            <a:ext cx="3352800" cy="1295400"/>
          </a:xfrm>
          <a:prstGeom prst="snip2DiagRect">
            <a:avLst/>
          </a:prstGeom>
        </p:spPr>
        <p:style>
          <a:lnRef idx="1">
            <a:schemeClr val="accent3"/>
          </a:lnRef>
          <a:fillRef idx="2">
            <a:schemeClr val="accent3"/>
          </a:fillRef>
          <a:effectRef idx="1">
            <a:schemeClr val="accent3"/>
          </a:effectRef>
          <a:fontRef idx="minor">
            <a:schemeClr val="dk1"/>
          </a:fontRef>
        </p:style>
        <p:txBody>
          <a:bodyPr anchor="ctr"/>
          <a:lstStyle/>
          <a:p>
            <a:pPr fontAlgn="auto">
              <a:spcBef>
                <a:spcPts val="0"/>
              </a:spcBef>
              <a:spcAft>
                <a:spcPts val="0"/>
              </a:spcAft>
              <a:buFont typeface="Arial" pitchFamily="34" charset="0"/>
              <a:buChar char="•"/>
              <a:defRPr/>
            </a:pPr>
            <a:r>
              <a:rPr lang="en-US" dirty="0" err="1"/>
              <a:t>Skor</a:t>
            </a:r>
            <a:r>
              <a:rPr lang="en-US" dirty="0"/>
              <a:t> </a:t>
            </a:r>
            <a:r>
              <a:rPr lang="en-US" dirty="0" err="1"/>
              <a:t>kemampuan</a:t>
            </a:r>
            <a:r>
              <a:rPr lang="en-US" dirty="0"/>
              <a:t> verbal</a:t>
            </a:r>
          </a:p>
          <a:p>
            <a:pPr fontAlgn="auto">
              <a:spcBef>
                <a:spcPts val="0"/>
              </a:spcBef>
              <a:spcAft>
                <a:spcPts val="0"/>
              </a:spcAft>
              <a:buFont typeface="Arial" pitchFamily="34" charset="0"/>
              <a:buChar char="•"/>
              <a:defRPr/>
            </a:pPr>
            <a:r>
              <a:rPr lang="en-US" dirty="0" err="1"/>
              <a:t>Skor</a:t>
            </a:r>
            <a:r>
              <a:rPr lang="en-US" dirty="0"/>
              <a:t> </a:t>
            </a:r>
            <a:r>
              <a:rPr lang="en-US" dirty="0" err="1"/>
              <a:t>kefasihan</a:t>
            </a:r>
            <a:r>
              <a:rPr lang="en-US" dirty="0"/>
              <a:t> </a:t>
            </a:r>
            <a:r>
              <a:rPr lang="en-US" dirty="0" err="1"/>
              <a:t>kata</a:t>
            </a:r>
            <a:endParaRPr lang="en-US" dirty="0"/>
          </a:p>
          <a:p>
            <a:pPr fontAlgn="auto">
              <a:spcBef>
                <a:spcPts val="0"/>
              </a:spcBef>
              <a:spcAft>
                <a:spcPts val="0"/>
              </a:spcAft>
              <a:buFont typeface="Arial" pitchFamily="34" charset="0"/>
              <a:buChar char="•"/>
              <a:defRPr/>
            </a:pPr>
            <a:r>
              <a:rPr lang="en-US" dirty="0" err="1"/>
              <a:t>Skor</a:t>
            </a:r>
            <a:r>
              <a:rPr lang="en-US" dirty="0"/>
              <a:t> </a:t>
            </a:r>
            <a:r>
              <a:rPr lang="en-US" dirty="0" err="1"/>
              <a:t>bekerja</a:t>
            </a:r>
            <a:r>
              <a:rPr lang="en-US" dirty="0"/>
              <a:t> </a:t>
            </a:r>
            <a:r>
              <a:rPr lang="en-US" dirty="0" err="1"/>
              <a:t>dgn</a:t>
            </a:r>
            <a:r>
              <a:rPr lang="en-US" dirty="0"/>
              <a:t> </a:t>
            </a:r>
            <a:r>
              <a:rPr lang="en-US" dirty="0" err="1"/>
              <a:t>bilangan</a:t>
            </a:r>
            <a:endParaRPr lang="en-US" dirty="0"/>
          </a:p>
        </p:txBody>
      </p:sp>
      <p:sp>
        <p:nvSpPr>
          <p:cNvPr id="10" name="Down Arrow 9"/>
          <p:cNvSpPr/>
          <p:nvPr/>
        </p:nvSpPr>
        <p:spPr>
          <a:xfrm>
            <a:off x="1433513" y="3127375"/>
            <a:ext cx="6096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Down Arrow 10"/>
          <p:cNvSpPr/>
          <p:nvPr/>
        </p:nvSpPr>
        <p:spPr>
          <a:xfrm>
            <a:off x="6823075" y="3155950"/>
            <a:ext cx="6096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par>
                                <p:cTn id="14" presetID="3" presetClass="entr" presetSubtype="1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linds(horizontal)">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xit" presetSubtype="10" fill="hold" grpId="1" nodeType="clickEffect">
                                  <p:stCondLst>
                                    <p:cond delay="0"/>
                                  </p:stCondLst>
                                  <p:childTnLst>
                                    <p:animEffect transition="out" filter="blinds(horizontal)">
                                      <p:cBhvr>
                                        <p:cTn id="20" dur="500"/>
                                        <p:tgtEl>
                                          <p:spTgt spid="7"/>
                                        </p:tgtEl>
                                      </p:cBhvr>
                                    </p:animEffect>
                                    <p:set>
                                      <p:cBhvr>
                                        <p:cTn id="21" dur="1" fill="hold">
                                          <p:stCondLst>
                                            <p:cond delay="499"/>
                                          </p:stCondLst>
                                        </p:cTn>
                                        <p:tgtEl>
                                          <p:spTgt spid="7"/>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p:cTn id="26" dur="1000" fill="hold"/>
                                        <p:tgtEl>
                                          <p:spTgt spid="5"/>
                                        </p:tgtEl>
                                        <p:attrNameLst>
                                          <p:attrName>ppt_w</p:attrName>
                                        </p:attrNameLst>
                                      </p:cBhvr>
                                      <p:tavLst>
                                        <p:tav tm="0">
                                          <p:val>
                                            <p:strVal val="#ppt_w*0.70"/>
                                          </p:val>
                                        </p:tav>
                                        <p:tav tm="100000">
                                          <p:val>
                                            <p:strVal val="#ppt_w"/>
                                          </p:val>
                                        </p:tav>
                                      </p:tavLst>
                                    </p:anim>
                                    <p:anim calcmode="lin" valueType="num">
                                      <p:cBhvr>
                                        <p:cTn id="27" dur="1000" fill="hold"/>
                                        <p:tgtEl>
                                          <p:spTgt spid="5"/>
                                        </p:tgtEl>
                                        <p:attrNameLst>
                                          <p:attrName>ppt_h</p:attrName>
                                        </p:attrNameLst>
                                      </p:cBhvr>
                                      <p:tavLst>
                                        <p:tav tm="0">
                                          <p:val>
                                            <p:strVal val="#ppt_h"/>
                                          </p:val>
                                        </p:tav>
                                        <p:tav tm="100000">
                                          <p:val>
                                            <p:strVal val="#ppt_h"/>
                                          </p:val>
                                        </p:tav>
                                      </p:tavLst>
                                    </p:anim>
                                    <p:animEffect transition="in" filter="fade">
                                      <p:cBhvr>
                                        <p:cTn id="28" dur="10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ppt_x"/>
                                          </p:val>
                                        </p:tav>
                                        <p:tav tm="100000">
                                          <p:val>
                                            <p:strVal val="#ppt_x"/>
                                          </p:val>
                                        </p:tav>
                                      </p:tavLst>
                                    </p:anim>
                                    <p:anim calcmode="lin" valueType="num">
                                      <p:cBhvr additive="base">
                                        <p:cTn id="34" dur="500" fill="hold"/>
                                        <p:tgtEl>
                                          <p:spTgt spid="10"/>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additive="base">
                                        <p:cTn id="41" dur="500" fill="hold"/>
                                        <p:tgtEl>
                                          <p:spTgt spid="11"/>
                                        </p:tgtEl>
                                        <p:attrNameLst>
                                          <p:attrName>ppt_x</p:attrName>
                                        </p:attrNameLst>
                                      </p:cBhvr>
                                      <p:tavLst>
                                        <p:tav tm="0">
                                          <p:val>
                                            <p:strVal val="#ppt_x"/>
                                          </p:val>
                                        </p:tav>
                                        <p:tav tm="100000">
                                          <p:val>
                                            <p:strVal val="#ppt_x"/>
                                          </p:val>
                                        </p:tav>
                                      </p:tavLst>
                                    </p:anim>
                                    <p:anim calcmode="lin" valueType="num">
                                      <p:cBhvr additive="base">
                                        <p:cTn id="42" dur="500" fill="hold"/>
                                        <p:tgtEl>
                                          <p:spTgt spid="11"/>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9"/>
                                        </p:tgtEl>
                                        <p:attrNameLst>
                                          <p:attrName>style.visibility</p:attrName>
                                        </p:attrNameLst>
                                      </p:cBhvr>
                                      <p:to>
                                        <p:strVal val="visible"/>
                                      </p:to>
                                    </p:set>
                                    <p:anim calcmode="lin" valueType="num">
                                      <p:cBhvr additive="base">
                                        <p:cTn id="45" dur="500" fill="hold"/>
                                        <p:tgtEl>
                                          <p:spTgt spid="9"/>
                                        </p:tgtEl>
                                        <p:attrNameLst>
                                          <p:attrName>ppt_x</p:attrName>
                                        </p:attrNameLst>
                                      </p:cBhvr>
                                      <p:tavLst>
                                        <p:tav tm="0">
                                          <p:val>
                                            <p:strVal val="#ppt_x"/>
                                          </p:val>
                                        </p:tav>
                                        <p:tav tm="100000">
                                          <p:val>
                                            <p:strVal val="#ppt_x"/>
                                          </p:val>
                                        </p:tav>
                                      </p:tavLst>
                                    </p:anim>
                                    <p:anim calcmode="lin" valueType="num">
                                      <p:cBhvr additive="base">
                                        <p:cTn id="4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path" presetSubtype="0" accel="50000" decel="50000" fill="hold" nodeType="clickEffect">
                                  <p:stCondLst>
                                    <p:cond delay="0"/>
                                  </p:stCondLst>
                                  <p:childTnLst>
                                    <p:animMotion origin="layout" path="M -4.44444E-6 -4.82783E-6 L -0.00486 0.31107 " pathEditMode="relative" rAng="0" ptsTypes="AA">
                                      <p:cBhvr>
                                        <p:cTn id="50" dur="2000" fill="hold"/>
                                        <p:tgtEl>
                                          <p:spTgt spid="6"/>
                                        </p:tgtEl>
                                        <p:attrNameLst>
                                          <p:attrName>ppt_x</p:attrName>
                                          <p:attrName>ppt_y</p:attrName>
                                        </p:attrNameLst>
                                      </p:cBhvr>
                                      <p:rCtr x="-200" y="156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10" grpId="0" animBg="1"/>
      <p:bldP spid="11"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5486400" cy="1676400"/>
          </a:xfrm>
        </p:spPr>
        <p:txBody>
          <a:bodyPr/>
          <a:lstStyle/>
          <a:p>
            <a:pPr eaLnBrk="1" hangingPunct="1"/>
            <a:r>
              <a:rPr lang="en-US" sz="2800">
                <a:latin typeface="Britannic Bold" pitchFamily="34" charset="0"/>
                <a:cs typeface="Courier New" pitchFamily="49" charset="0"/>
              </a:rPr>
              <a:t>Permasalahan berikutnya, Apakah benar-benar sepadan ??</a:t>
            </a:r>
          </a:p>
        </p:txBody>
      </p:sp>
      <p:pic>
        <p:nvPicPr>
          <p:cNvPr id="1026" name="Picture 2"/>
          <p:cNvPicPr>
            <a:picLocks noChangeAspect="1" noChangeArrowheads="1"/>
          </p:cNvPicPr>
          <p:nvPr/>
        </p:nvPicPr>
        <p:blipFill>
          <a:blip r:embed="rId3"/>
          <a:srcRect/>
          <a:stretch>
            <a:fillRect/>
          </a:stretch>
        </p:blipFill>
        <p:spPr bwMode="auto">
          <a:xfrm>
            <a:off x="4876800" y="3200400"/>
            <a:ext cx="2743200" cy="2743200"/>
          </a:xfrm>
          <a:prstGeom prst="rect">
            <a:avLst/>
          </a:prstGeom>
          <a:noFill/>
          <a:ln w="9525">
            <a:noFill/>
            <a:miter lim="800000"/>
            <a:headEnd/>
            <a:tailEnd/>
          </a:ln>
        </p:spPr>
      </p:pic>
      <p:sp>
        <p:nvSpPr>
          <p:cNvPr id="6" name="Title 1"/>
          <p:cNvSpPr txBox="1">
            <a:spLocks/>
          </p:cNvSpPr>
          <p:nvPr/>
        </p:nvSpPr>
        <p:spPr>
          <a:xfrm>
            <a:off x="533400" y="4862513"/>
            <a:ext cx="8305800" cy="1676400"/>
          </a:xfrm>
          <a:prstGeom prst="rect">
            <a:avLst/>
          </a:prstGeom>
        </p:spPr>
        <p:txBody>
          <a:bodyPr lIns="45720" rIns="45720" anchor="ctr"/>
          <a:lstStyle/>
          <a:p>
            <a:pPr fontAlgn="auto">
              <a:spcBef>
                <a:spcPts val="0"/>
              </a:spcBef>
              <a:spcAft>
                <a:spcPts val="0"/>
              </a:spcAft>
              <a:defRPr/>
            </a:pPr>
            <a:r>
              <a:rPr lang="en-US" sz="2800" dirty="0" err="1">
                <a:latin typeface="Britannic Bold" pitchFamily="34" charset="0"/>
                <a:ea typeface="+mj-ea"/>
                <a:cs typeface="Courier New" pitchFamily="49" charset="0"/>
              </a:rPr>
              <a:t>Permasalahan</a:t>
            </a:r>
            <a:r>
              <a:rPr lang="en-US" sz="2800" dirty="0">
                <a:latin typeface="Britannic Bold" pitchFamily="34" charset="0"/>
                <a:ea typeface="+mj-ea"/>
                <a:cs typeface="Courier New" pitchFamily="49" charset="0"/>
              </a:rPr>
              <a:t> </a:t>
            </a:r>
            <a:r>
              <a:rPr lang="en-US" sz="2800" dirty="0" err="1">
                <a:latin typeface="Britannic Bold" pitchFamily="34" charset="0"/>
                <a:ea typeface="+mj-ea"/>
                <a:cs typeface="Courier New" pitchFamily="49" charset="0"/>
              </a:rPr>
              <a:t>seberapa</a:t>
            </a:r>
            <a:r>
              <a:rPr lang="en-US" sz="2800" dirty="0">
                <a:latin typeface="Britannic Bold" pitchFamily="34" charset="0"/>
                <a:ea typeface="+mj-ea"/>
                <a:cs typeface="Courier New" pitchFamily="49" charset="0"/>
              </a:rPr>
              <a:t> </a:t>
            </a:r>
            <a:r>
              <a:rPr lang="en-US" sz="2800" dirty="0" err="1">
                <a:latin typeface="Britannic Bold" pitchFamily="34" charset="0"/>
                <a:ea typeface="+mj-ea"/>
                <a:cs typeface="Courier New" pitchFamily="49" charset="0"/>
              </a:rPr>
              <a:t>baik</a:t>
            </a:r>
            <a:r>
              <a:rPr lang="en-US" sz="2800" dirty="0">
                <a:latin typeface="Britannic Bold" pitchFamily="34" charset="0"/>
                <a:ea typeface="+mj-ea"/>
                <a:cs typeface="Courier New" pitchFamily="49" charset="0"/>
              </a:rPr>
              <a:t> </a:t>
            </a:r>
            <a:r>
              <a:rPr lang="en-US" sz="2800" dirty="0" err="1">
                <a:latin typeface="Britannic Bold" pitchFamily="34" charset="0"/>
                <a:ea typeface="+mj-ea"/>
                <a:cs typeface="Courier New" pitchFamily="49" charset="0"/>
              </a:rPr>
              <a:t>kesepadanan</a:t>
            </a:r>
            <a:r>
              <a:rPr lang="en-US" sz="2800" dirty="0">
                <a:latin typeface="Britannic Bold" pitchFamily="34" charset="0"/>
                <a:ea typeface="+mj-ea"/>
                <a:cs typeface="Courier New" pitchFamily="49" charset="0"/>
              </a:rPr>
              <a:t> </a:t>
            </a:r>
            <a:r>
              <a:rPr lang="en-US" sz="2800" dirty="0" err="1">
                <a:latin typeface="Britannic Bold" pitchFamily="34" charset="0"/>
                <a:ea typeface="+mj-ea"/>
                <a:cs typeface="Courier New" pitchFamily="49" charset="0"/>
              </a:rPr>
              <a:t>variabel</a:t>
            </a:r>
            <a:r>
              <a:rPr lang="en-US" sz="2800" dirty="0">
                <a:latin typeface="Britannic Bold" pitchFamily="34" charset="0"/>
                <a:ea typeface="+mj-ea"/>
                <a:cs typeface="Courier New" pitchFamily="49" charset="0"/>
              </a:rPr>
              <a:t> </a:t>
            </a:r>
            <a:r>
              <a:rPr lang="en-US" sz="2800" dirty="0" err="1">
                <a:latin typeface="Britannic Bold" pitchFamily="34" charset="0"/>
                <a:ea typeface="+mj-ea"/>
                <a:cs typeface="Courier New" pitchFamily="49" charset="0"/>
              </a:rPr>
              <a:t>laten</a:t>
            </a:r>
            <a:r>
              <a:rPr lang="en-US" sz="2800" dirty="0">
                <a:latin typeface="Britannic Bold" pitchFamily="34" charset="0"/>
                <a:ea typeface="+mj-ea"/>
                <a:cs typeface="Courier New" pitchFamily="49" charset="0"/>
              </a:rPr>
              <a:t> </a:t>
            </a:r>
            <a:r>
              <a:rPr lang="en-US" sz="2800" dirty="0" err="1">
                <a:latin typeface="Britannic Bold" pitchFamily="34" charset="0"/>
                <a:ea typeface="+mj-ea"/>
                <a:cs typeface="Courier New" pitchFamily="49" charset="0"/>
              </a:rPr>
              <a:t>dengan</a:t>
            </a:r>
            <a:r>
              <a:rPr lang="en-US" sz="2800" dirty="0">
                <a:latin typeface="Britannic Bold" pitchFamily="34" charset="0"/>
                <a:ea typeface="+mj-ea"/>
                <a:cs typeface="Courier New" pitchFamily="49" charset="0"/>
              </a:rPr>
              <a:t> </a:t>
            </a:r>
            <a:r>
              <a:rPr lang="en-US" sz="2800" dirty="0" err="1">
                <a:latin typeface="Britannic Bold" pitchFamily="34" charset="0"/>
                <a:ea typeface="+mj-ea"/>
                <a:cs typeface="Courier New" pitchFamily="49" charset="0"/>
              </a:rPr>
              <a:t>variabel</a:t>
            </a:r>
            <a:r>
              <a:rPr lang="en-US" sz="2800" dirty="0">
                <a:latin typeface="Britannic Bold" pitchFamily="34" charset="0"/>
                <a:ea typeface="+mj-ea"/>
                <a:cs typeface="Courier New" pitchFamily="49" charset="0"/>
              </a:rPr>
              <a:t> </a:t>
            </a:r>
            <a:r>
              <a:rPr lang="en-US" sz="2800" dirty="0" err="1">
                <a:latin typeface="Britannic Bold" pitchFamily="34" charset="0"/>
                <a:ea typeface="+mj-ea"/>
                <a:cs typeface="Courier New" pitchFamily="49" charset="0"/>
              </a:rPr>
              <a:t>manifesnya</a:t>
            </a:r>
            <a:r>
              <a:rPr lang="en-US" sz="2800" dirty="0">
                <a:latin typeface="Britannic Bold" pitchFamily="34" charset="0"/>
                <a:ea typeface="+mj-ea"/>
                <a:cs typeface="Courier New" pitchFamily="49" charset="0"/>
              </a:rPr>
              <a:t> </a:t>
            </a:r>
            <a:r>
              <a:rPr lang="en-US" sz="2800" dirty="0" err="1">
                <a:latin typeface="Britannic Bold" pitchFamily="34" charset="0"/>
                <a:ea typeface="+mj-ea"/>
                <a:cs typeface="Courier New" pitchFamily="49" charset="0"/>
              </a:rPr>
              <a:t>merupakan</a:t>
            </a:r>
            <a:r>
              <a:rPr lang="en-US" sz="2800" dirty="0">
                <a:latin typeface="Britannic Bold" pitchFamily="34" charset="0"/>
                <a:ea typeface="+mj-ea"/>
                <a:cs typeface="Courier New" pitchFamily="49" charset="0"/>
              </a:rPr>
              <a:t> </a:t>
            </a:r>
            <a:r>
              <a:rPr lang="en-US" sz="2800" dirty="0" err="1">
                <a:latin typeface="Britannic Bold" pitchFamily="34" charset="0"/>
                <a:ea typeface="+mj-ea"/>
                <a:cs typeface="Courier New" pitchFamily="49" charset="0"/>
              </a:rPr>
              <a:t>permasalahan</a:t>
            </a:r>
            <a:r>
              <a:rPr lang="en-US" sz="2800" dirty="0">
                <a:latin typeface="Britannic Bold" pitchFamily="34" charset="0"/>
                <a:ea typeface="+mj-ea"/>
                <a:cs typeface="Courier New" pitchFamily="49" charset="0"/>
              </a:rPr>
              <a:t> </a:t>
            </a:r>
            <a:r>
              <a:rPr lang="en-US" sz="2800" dirty="0" err="1">
                <a:latin typeface="Britannic Bold" pitchFamily="34" charset="0"/>
                <a:ea typeface="+mj-ea"/>
                <a:cs typeface="Courier New" pitchFamily="49" charset="0"/>
              </a:rPr>
              <a:t>validitas</a:t>
            </a:r>
            <a:r>
              <a:rPr lang="en-US" sz="2800" dirty="0">
                <a:latin typeface="Britannic Bold" pitchFamily="34" charset="0"/>
                <a:ea typeface="+mj-ea"/>
                <a:cs typeface="Courier New" pitchFamily="49" charset="0"/>
              </a:rPr>
              <a:t> </a:t>
            </a:r>
            <a:r>
              <a:rPr lang="en-US" sz="2800" dirty="0" err="1">
                <a:latin typeface="Britannic Bold" pitchFamily="34" charset="0"/>
                <a:ea typeface="+mj-ea"/>
                <a:cs typeface="Courier New" pitchFamily="49" charset="0"/>
              </a:rPr>
              <a:t>dan</a:t>
            </a:r>
            <a:r>
              <a:rPr lang="en-US" sz="2800" dirty="0">
                <a:latin typeface="Britannic Bold" pitchFamily="34" charset="0"/>
                <a:ea typeface="+mj-ea"/>
                <a:cs typeface="Courier New" pitchFamily="49" charset="0"/>
              </a:rPr>
              <a:t> </a:t>
            </a:r>
            <a:r>
              <a:rPr lang="en-US" sz="2800" dirty="0" err="1">
                <a:latin typeface="Britannic Bold" pitchFamily="34" charset="0"/>
                <a:ea typeface="+mj-ea"/>
                <a:cs typeface="Courier New" pitchFamily="49" charset="0"/>
              </a:rPr>
              <a:t>reliabilitas</a:t>
            </a:r>
            <a:endParaRPr lang="en-US" sz="2800" dirty="0">
              <a:latin typeface="Britannic Bold" pitchFamily="34" charset="0"/>
              <a:ea typeface="+mj-ea"/>
              <a:cs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blinds(horizontal)">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xit" presetSubtype="16" fill="hold" grpId="1" nodeType="clickEffect">
                                  <p:stCondLst>
                                    <p:cond delay="0"/>
                                  </p:stCondLst>
                                  <p:childTnLst>
                                    <p:animEffect transition="out" filter="box(in)">
                                      <p:cBhvr>
                                        <p:cTn id="14" dur="500"/>
                                        <p:tgtEl>
                                          <p:spTgt spid="2"/>
                                        </p:tgtEl>
                                      </p:cBhvr>
                                    </p:animEffect>
                                    <p:set>
                                      <p:cBhvr>
                                        <p:cTn id="15" dur="1" fill="hold">
                                          <p:stCondLst>
                                            <p:cond delay="499"/>
                                          </p:stCondLst>
                                        </p:cTn>
                                        <p:tgtEl>
                                          <p:spTgt spid="2"/>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64" presetClass="path" presetSubtype="0" accel="50000" decel="50000" fill="hold" nodeType="clickEffect">
                                  <p:stCondLst>
                                    <p:cond delay="0"/>
                                  </p:stCondLst>
                                  <p:childTnLst>
                                    <p:animMotion origin="layout" path="M -3.33333E-6 1.83268E-6 L -3.33333E-6 -0.29952 " pathEditMode="relative" rAng="0" ptsTypes="AA">
                                      <p:cBhvr>
                                        <p:cTn id="19" dur="2000" fill="hold"/>
                                        <p:tgtEl>
                                          <p:spTgt spid="1026"/>
                                        </p:tgtEl>
                                        <p:attrNameLst>
                                          <p:attrName>ppt_x</p:attrName>
                                          <p:attrName>ppt_y</p:attrName>
                                        </p:attrNameLst>
                                      </p:cBhvr>
                                      <p:rCtr x="0" y="-150"/>
                                    </p:animMotion>
                                  </p:childTnLst>
                                </p:cTn>
                              </p:par>
                            </p:childTnLst>
                          </p:cTn>
                        </p:par>
                      </p:childTnLst>
                    </p:cTn>
                  </p:par>
                  <p:par>
                    <p:cTn id="20" fill="hold">
                      <p:stCondLst>
                        <p:cond delay="indefinite"/>
                      </p:stCondLst>
                      <p:childTnLst>
                        <p:par>
                          <p:cTn id="21" fill="hold">
                            <p:stCondLst>
                              <p:cond delay="0"/>
                            </p:stCondLst>
                            <p:childTnLst>
                              <p:par>
                                <p:cTn id="22" presetID="31" presetClass="entr" presetSubtype="0" fill="hold" grpId="0" nodeType="clickEffect">
                                  <p:stCondLst>
                                    <p:cond delay="0"/>
                                  </p:stCondLst>
                                  <p:iterate type="lt">
                                    <p:tmPct val="5000"/>
                                  </p:iterate>
                                  <p:childTnLst>
                                    <p:set>
                                      <p:cBhvr>
                                        <p:cTn id="23" dur="1" fill="hold">
                                          <p:stCondLst>
                                            <p:cond delay="0"/>
                                          </p:stCondLst>
                                        </p:cTn>
                                        <p:tgtEl>
                                          <p:spTgt spid="6"/>
                                        </p:tgtEl>
                                        <p:attrNameLst>
                                          <p:attrName>style.visibility</p:attrName>
                                        </p:attrNameLst>
                                      </p:cBhvr>
                                      <p:to>
                                        <p:strVal val="visible"/>
                                      </p:to>
                                    </p:set>
                                    <p:anim calcmode="lin" valueType="num">
                                      <p:cBhvr>
                                        <p:cTn id="24" dur="1000" fill="hold"/>
                                        <p:tgtEl>
                                          <p:spTgt spid="6"/>
                                        </p:tgtEl>
                                        <p:attrNameLst>
                                          <p:attrName>ppt_w</p:attrName>
                                        </p:attrNameLst>
                                      </p:cBhvr>
                                      <p:tavLst>
                                        <p:tav tm="0">
                                          <p:val>
                                            <p:fltVal val="0"/>
                                          </p:val>
                                        </p:tav>
                                        <p:tav tm="100000">
                                          <p:val>
                                            <p:strVal val="#ppt_w"/>
                                          </p:val>
                                        </p:tav>
                                      </p:tavLst>
                                    </p:anim>
                                    <p:anim calcmode="lin" valueType="num">
                                      <p:cBhvr>
                                        <p:cTn id="25" dur="1000" fill="hold"/>
                                        <p:tgtEl>
                                          <p:spTgt spid="6"/>
                                        </p:tgtEl>
                                        <p:attrNameLst>
                                          <p:attrName>ppt_h</p:attrName>
                                        </p:attrNameLst>
                                      </p:cBhvr>
                                      <p:tavLst>
                                        <p:tav tm="0">
                                          <p:val>
                                            <p:fltVal val="0"/>
                                          </p:val>
                                        </p:tav>
                                        <p:tav tm="100000">
                                          <p:val>
                                            <p:strVal val="#ppt_h"/>
                                          </p:val>
                                        </p:tav>
                                      </p:tavLst>
                                    </p:anim>
                                    <p:anim calcmode="lin" valueType="num">
                                      <p:cBhvr>
                                        <p:cTn id="26" dur="1000" fill="hold"/>
                                        <p:tgtEl>
                                          <p:spTgt spid="6"/>
                                        </p:tgtEl>
                                        <p:attrNameLst>
                                          <p:attrName>style.rotation</p:attrName>
                                        </p:attrNameLst>
                                      </p:cBhvr>
                                      <p:tavLst>
                                        <p:tav tm="0">
                                          <p:val>
                                            <p:fltVal val="90"/>
                                          </p:val>
                                        </p:tav>
                                        <p:tav tm="100000">
                                          <p:val>
                                            <p:fltVal val="0"/>
                                          </p:val>
                                        </p:tav>
                                      </p:tavLst>
                                    </p:anim>
                                    <p:animEffect transition="in" filter="fade">
                                      <p:cBhvr>
                                        <p:cTn id="2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6"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pPr eaLnBrk="1" hangingPunct="1"/>
            <a:r>
              <a:rPr lang="en-US"/>
              <a:t>Responden</a:t>
            </a:r>
          </a:p>
        </p:txBody>
      </p:sp>
      <p:sp>
        <p:nvSpPr>
          <p:cNvPr id="51203" name="Content Placeholder 2"/>
          <p:cNvSpPr>
            <a:spLocks noGrp="1"/>
          </p:cNvSpPr>
          <p:nvPr>
            <p:ph idx="1"/>
          </p:nvPr>
        </p:nvSpPr>
        <p:spPr>
          <a:xfrm>
            <a:off x="457200" y="2057400"/>
            <a:ext cx="7467600" cy="4068763"/>
          </a:xfrm>
        </p:spPr>
        <p:txBody>
          <a:bodyPr/>
          <a:lstStyle/>
          <a:p>
            <a:pPr eaLnBrk="1" hangingPunct="1"/>
            <a:r>
              <a:rPr lang="en-US"/>
              <a:t>Orang, peristiwa, data, dsb yang menjadi obyek penelitian</a:t>
            </a:r>
          </a:p>
          <a:p>
            <a:pPr eaLnBrk="1" hangingPunct="1"/>
            <a:r>
              <a:rPr lang="en-US"/>
              <a:t>Sasaran responden mencakup :</a:t>
            </a:r>
          </a:p>
          <a:p>
            <a:pPr lvl="1" eaLnBrk="1" hangingPunct="1"/>
            <a:r>
              <a:rPr lang="en-US"/>
              <a:t>Seluruh populasi (sensus)</a:t>
            </a:r>
          </a:p>
          <a:p>
            <a:pPr lvl="1" eaLnBrk="1" hangingPunct="1"/>
            <a:r>
              <a:rPr lang="en-US"/>
              <a:t>Sebagian populasi (sampel)</a:t>
            </a:r>
          </a:p>
          <a:p>
            <a:pPr lvl="1" eaLnBrk="1" hangingPunct="1"/>
            <a:r>
              <a:rPr lang="en-US"/>
              <a:t>Individu</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rtlCol="0">
            <a:normAutofit fontScale="90000"/>
          </a:bodyPr>
          <a:lstStyle/>
          <a:p>
            <a:pPr eaLnBrk="1" fontAlgn="auto" hangingPunct="1">
              <a:spcAft>
                <a:spcPts val="0"/>
              </a:spcAft>
              <a:defRPr/>
            </a:pPr>
            <a:r>
              <a:rPr lang="en-US" dirty="0" err="1"/>
              <a:t>Responden</a:t>
            </a:r>
            <a:r>
              <a:rPr lang="en-US" dirty="0"/>
              <a:t> &amp; Data</a:t>
            </a:r>
          </a:p>
        </p:txBody>
      </p:sp>
      <p:sp>
        <p:nvSpPr>
          <p:cNvPr id="4" name="Flowchart: Multidocument 3"/>
          <p:cNvSpPr/>
          <p:nvPr/>
        </p:nvSpPr>
        <p:spPr>
          <a:xfrm>
            <a:off x="685800" y="1905000"/>
            <a:ext cx="2438400" cy="1219200"/>
          </a:xfrm>
          <a:prstGeom prst="flowChartMultidocument">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dirty="0" err="1"/>
              <a:t>Populasi</a:t>
            </a:r>
            <a:r>
              <a:rPr lang="en-US" dirty="0"/>
              <a:t> </a:t>
            </a:r>
            <a:r>
              <a:rPr lang="en-US" dirty="0" err="1"/>
              <a:t>Responden</a:t>
            </a:r>
            <a:endParaRPr lang="en-US" dirty="0"/>
          </a:p>
        </p:txBody>
      </p:sp>
      <p:sp>
        <p:nvSpPr>
          <p:cNvPr id="5" name="Flowchart: Multidocument 4"/>
          <p:cNvSpPr/>
          <p:nvPr/>
        </p:nvSpPr>
        <p:spPr>
          <a:xfrm>
            <a:off x="731838" y="4981575"/>
            <a:ext cx="2438400" cy="1219200"/>
          </a:xfrm>
          <a:prstGeom prst="flowChartMultidocument">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dirty="0" err="1"/>
              <a:t>Populasi</a:t>
            </a:r>
            <a:r>
              <a:rPr lang="en-US" dirty="0"/>
              <a:t> Data</a:t>
            </a:r>
          </a:p>
        </p:txBody>
      </p:sp>
      <p:sp>
        <p:nvSpPr>
          <p:cNvPr id="6" name="Flowchart: Document 5"/>
          <p:cNvSpPr/>
          <p:nvPr/>
        </p:nvSpPr>
        <p:spPr>
          <a:xfrm>
            <a:off x="5943600" y="1905000"/>
            <a:ext cx="2209800" cy="1143000"/>
          </a:xfrm>
          <a:prstGeom prst="flowChartDocument">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dirty="0" err="1"/>
              <a:t>Sampel</a:t>
            </a:r>
            <a:r>
              <a:rPr lang="en-US" dirty="0"/>
              <a:t> </a:t>
            </a:r>
            <a:r>
              <a:rPr lang="en-US" dirty="0" err="1"/>
              <a:t>Responden</a:t>
            </a:r>
            <a:endParaRPr lang="en-US" dirty="0"/>
          </a:p>
        </p:txBody>
      </p:sp>
      <p:sp>
        <p:nvSpPr>
          <p:cNvPr id="7" name="Flowchart: Document 6"/>
          <p:cNvSpPr/>
          <p:nvPr/>
        </p:nvSpPr>
        <p:spPr>
          <a:xfrm>
            <a:off x="5969000" y="5056188"/>
            <a:ext cx="2209800" cy="1143000"/>
          </a:xfrm>
          <a:prstGeom prst="flowChartDocument">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dirty="0" err="1"/>
              <a:t>Sampel</a:t>
            </a:r>
            <a:r>
              <a:rPr lang="en-US" dirty="0"/>
              <a:t> Data</a:t>
            </a:r>
          </a:p>
        </p:txBody>
      </p:sp>
      <p:sp>
        <p:nvSpPr>
          <p:cNvPr id="8" name="Down Arrow 7"/>
          <p:cNvSpPr/>
          <p:nvPr/>
        </p:nvSpPr>
        <p:spPr>
          <a:xfrm>
            <a:off x="490538" y="3657600"/>
            <a:ext cx="2895600" cy="83820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r>
              <a:rPr lang="en-US" dirty="0" err="1"/>
              <a:t>Pengukuran</a:t>
            </a:r>
            <a:endParaRPr lang="en-US" dirty="0"/>
          </a:p>
        </p:txBody>
      </p:sp>
      <p:sp>
        <p:nvSpPr>
          <p:cNvPr id="11" name="Right Arrow 10"/>
          <p:cNvSpPr/>
          <p:nvPr/>
        </p:nvSpPr>
        <p:spPr>
          <a:xfrm>
            <a:off x="3505200" y="5208588"/>
            <a:ext cx="2209800" cy="685800"/>
          </a:xfrm>
          <a:prstGeom prst="rightArrow">
            <a:avLst/>
          </a:prstGeom>
        </p:spPr>
        <p:style>
          <a:lnRef idx="1">
            <a:schemeClr val="accent5"/>
          </a:lnRef>
          <a:fillRef idx="3">
            <a:schemeClr val="accent5"/>
          </a:fillRef>
          <a:effectRef idx="2">
            <a:schemeClr val="accent5"/>
          </a:effectRef>
          <a:fontRef idx="minor">
            <a:schemeClr val="lt1"/>
          </a:fontRef>
        </p:style>
        <p:txBody>
          <a:bodyPr anchor="ctr"/>
          <a:lstStyle/>
          <a:p>
            <a:pPr algn="ctr" fontAlgn="auto">
              <a:spcBef>
                <a:spcPts val="0"/>
              </a:spcBef>
              <a:spcAft>
                <a:spcPts val="0"/>
              </a:spcAft>
              <a:defRPr/>
            </a:pPr>
            <a:r>
              <a:rPr lang="en-US" dirty="0" err="1"/>
              <a:t>Penarikan</a:t>
            </a:r>
            <a:r>
              <a:rPr lang="en-US" dirty="0"/>
              <a:t> </a:t>
            </a:r>
            <a:r>
              <a:rPr lang="en-US" dirty="0" err="1"/>
              <a:t>sampel</a:t>
            </a:r>
            <a:endParaRPr lang="en-US" dirty="0"/>
          </a:p>
        </p:txBody>
      </p:sp>
      <p:sp>
        <p:nvSpPr>
          <p:cNvPr id="12" name="Right Arrow 11"/>
          <p:cNvSpPr/>
          <p:nvPr/>
        </p:nvSpPr>
        <p:spPr>
          <a:xfrm>
            <a:off x="3487738" y="2063750"/>
            <a:ext cx="2209800" cy="685800"/>
          </a:xfrm>
          <a:prstGeom prst="rightArrow">
            <a:avLst/>
          </a:prstGeom>
        </p:spPr>
        <p:style>
          <a:lnRef idx="1">
            <a:schemeClr val="accent5"/>
          </a:lnRef>
          <a:fillRef idx="3">
            <a:schemeClr val="accent5"/>
          </a:fillRef>
          <a:effectRef idx="2">
            <a:schemeClr val="accent5"/>
          </a:effectRef>
          <a:fontRef idx="minor">
            <a:schemeClr val="lt1"/>
          </a:fontRef>
        </p:style>
        <p:txBody>
          <a:bodyPr anchor="ctr"/>
          <a:lstStyle/>
          <a:p>
            <a:pPr algn="ctr" fontAlgn="auto">
              <a:spcBef>
                <a:spcPts val="0"/>
              </a:spcBef>
              <a:spcAft>
                <a:spcPts val="0"/>
              </a:spcAft>
              <a:defRPr/>
            </a:pPr>
            <a:r>
              <a:rPr lang="en-US" dirty="0" err="1"/>
              <a:t>Penarikan</a:t>
            </a:r>
            <a:r>
              <a:rPr lang="en-US" dirty="0"/>
              <a:t> </a:t>
            </a:r>
            <a:r>
              <a:rPr lang="en-US" dirty="0" err="1"/>
              <a:t>sampel</a:t>
            </a:r>
            <a:endParaRPr lang="en-US" dirty="0"/>
          </a:p>
        </p:txBody>
      </p:sp>
      <p:sp>
        <p:nvSpPr>
          <p:cNvPr id="13" name="Down Arrow 12"/>
          <p:cNvSpPr/>
          <p:nvPr/>
        </p:nvSpPr>
        <p:spPr>
          <a:xfrm>
            <a:off x="5597525" y="3660775"/>
            <a:ext cx="2895600" cy="83820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r>
              <a:rPr lang="en-US" dirty="0" err="1"/>
              <a:t>Pengukuran</a:t>
            </a:r>
            <a:endParaRPr lang="en-US" dirty="0"/>
          </a:p>
        </p:txBody>
      </p:sp>
      <p:cxnSp>
        <p:nvCxnSpPr>
          <p:cNvPr id="15" name="Straight Arrow Connector 14"/>
          <p:cNvCxnSpPr/>
          <p:nvPr/>
        </p:nvCxnSpPr>
        <p:spPr>
          <a:xfrm>
            <a:off x="3429000" y="3886200"/>
            <a:ext cx="2057400" cy="1588"/>
          </a:xfrm>
          <a:prstGeom prst="straightConnector1">
            <a:avLst/>
          </a:prstGeom>
          <a:ln w="57150">
            <a:solidFill>
              <a:srgbClr val="92D05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3390901" y="4000500"/>
            <a:ext cx="2057400" cy="3175"/>
          </a:xfrm>
          <a:prstGeom prst="straightConnector1">
            <a:avLst/>
          </a:prstGeom>
          <a:ln w="57150">
            <a:solidFill>
              <a:srgbClr val="92D05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a:spLocks noChangeArrowheads="1"/>
          </p:cNvSpPr>
          <p:nvPr/>
        </p:nvSpPr>
        <p:spPr bwMode="auto">
          <a:xfrm>
            <a:off x="3243263" y="4233863"/>
            <a:ext cx="2819400" cy="368300"/>
          </a:xfrm>
          <a:prstGeom prst="rect">
            <a:avLst/>
          </a:prstGeom>
          <a:noFill/>
          <a:ln w="9525">
            <a:noFill/>
            <a:miter lim="800000"/>
            <a:headEnd/>
            <a:tailEnd/>
          </a:ln>
        </p:spPr>
        <p:txBody>
          <a:bodyPr>
            <a:spAutoFit/>
          </a:bodyPr>
          <a:lstStyle/>
          <a:p>
            <a:r>
              <a:rPr lang="en-US">
                <a:latin typeface="Calibri" pitchFamily="34" charset="0"/>
              </a:rPr>
              <a:t>Validitas &amp; Reliabilitas</a:t>
            </a:r>
          </a:p>
        </p:txBody>
      </p:sp>
      <p:sp>
        <p:nvSpPr>
          <p:cNvPr id="19" name="TextBox 18"/>
          <p:cNvSpPr txBox="1">
            <a:spLocks noChangeArrowheads="1"/>
          </p:cNvSpPr>
          <p:nvPr/>
        </p:nvSpPr>
        <p:spPr bwMode="auto">
          <a:xfrm>
            <a:off x="2959100" y="3514725"/>
            <a:ext cx="3170238" cy="368300"/>
          </a:xfrm>
          <a:prstGeom prst="rect">
            <a:avLst/>
          </a:prstGeom>
          <a:noFill/>
          <a:ln w="9525">
            <a:noFill/>
            <a:miter lim="800000"/>
            <a:headEnd/>
            <a:tailEnd/>
          </a:ln>
        </p:spPr>
        <p:txBody>
          <a:bodyPr>
            <a:spAutoFit/>
          </a:bodyPr>
          <a:lstStyle/>
          <a:p>
            <a:r>
              <a:rPr lang="en-US">
                <a:latin typeface="Calibri" pitchFamily="34" charset="0"/>
              </a:rPr>
              <a:t>Ukuran &amp; Teknik Sampling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par>
                                <p:cTn id="10" presetID="55"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strVal val="#ppt_w*0.70"/>
                                          </p:val>
                                        </p:tav>
                                        <p:tav tm="100000">
                                          <p:val>
                                            <p:strVal val="#ppt_w"/>
                                          </p:val>
                                        </p:tav>
                                      </p:tavLst>
                                    </p:anim>
                                    <p:anim calcmode="lin" valueType="num">
                                      <p:cBhvr>
                                        <p:cTn id="13" dur="1000" fill="hold"/>
                                        <p:tgtEl>
                                          <p:spTgt spid="6"/>
                                        </p:tgtEl>
                                        <p:attrNameLst>
                                          <p:attrName>ppt_h</p:attrName>
                                        </p:attrNameLst>
                                      </p:cBhvr>
                                      <p:tavLst>
                                        <p:tav tm="0">
                                          <p:val>
                                            <p:strVal val="#ppt_h"/>
                                          </p:val>
                                        </p:tav>
                                        <p:tav tm="100000">
                                          <p:val>
                                            <p:strVal val="#ppt_h"/>
                                          </p:val>
                                        </p:tav>
                                      </p:tavLst>
                                    </p:anim>
                                    <p:animEffect transition="in" filter="fade">
                                      <p:cBhvr>
                                        <p:cTn id="14" dur="10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linds(horizontal)">
                                      <p:cBhvr>
                                        <p:cTn id="25" dur="500"/>
                                        <p:tgtEl>
                                          <p:spTgt spid="5"/>
                                        </p:tgtEl>
                                      </p:cBhvr>
                                    </p:animEffect>
                                  </p:childTnLst>
                                </p:cTn>
                              </p:par>
                              <p:par>
                                <p:cTn id="26" presetID="3" presetClass="entr" presetSubtype="10" fill="hold" nodeType="with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blinds(horizontal)">
                                      <p:cBhvr>
                                        <p:cTn id="28" dur="5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49" presetClass="entr" presetSubtype="0" decel="10000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p:cTn id="33" dur="500" fill="hold"/>
                                        <p:tgtEl>
                                          <p:spTgt spid="11"/>
                                        </p:tgtEl>
                                        <p:attrNameLst>
                                          <p:attrName>ppt_w</p:attrName>
                                        </p:attrNameLst>
                                      </p:cBhvr>
                                      <p:tavLst>
                                        <p:tav tm="0">
                                          <p:val>
                                            <p:fltVal val="0"/>
                                          </p:val>
                                        </p:tav>
                                        <p:tav tm="100000">
                                          <p:val>
                                            <p:strVal val="#ppt_w"/>
                                          </p:val>
                                        </p:tav>
                                      </p:tavLst>
                                    </p:anim>
                                    <p:anim calcmode="lin" valueType="num">
                                      <p:cBhvr>
                                        <p:cTn id="34" dur="500" fill="hold"/>
                                        <p:tgtEl>
                                          <p:spTgt spid="11"/>
                                        </p:tgtEl>
                                        <p:attrNameLst>
                                          <p:attrName>ppt_h</p:attrName>
                                        </p:attrNameLst>
                                      </p:cBhvr>
                                      <p:tavLst>
                                        <p:tav tm="0">
                                          <p:val>
                                            <p:fltVal val="0"/>
                                          </p:val>
                                        </p:tav>
                                        <p:tav tm="100000">
                                          <p:val>
                                            <p:strVal val="#ppt_h"/>
                                          </p:val>
                                        </p:tav>
                                      </p:tavLst>
                                    </p:anim>
                                    <p:anim calcmode="lin" valueType="num">
                                      <p:cBhvr>
                                        <p:cTn id="35" dur="500" fill="hold"/>
                                        <p:tgtEl>
                                          <p:spTgt spid="11"/>
                                        </p:tgtEl>
                                        <p:attrNameLst>
                                          <p:attrName>style.rotation</p:attrName>
                                        </p:attrNameLst>
                                      </p:cBhvr>
                                      <p:tavLst>
                                        <p:tav tm="0">
                                          <p:val>
                                            <p:fltVal val="360"/>
                                          </p:val>
                                        </p:tav>
                                        <p:tav tm="100000">
                                          <p:val>
                                            <p:fltVal val="0"/>
                                          </p:val>
                                        </p:tav>
                                      </p:tavLst>
                                    </p:anim>
                                    <p:animEffect transition="in" filter="fade">
                                      <p:cBhvr>
                                        <p:cTn id="36" dur="5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blinds(horizontal)">
                                      <p:cBhvr>
                                        <p:cTn id="41" dur="500"/>
                                        <p:tgtEl>
                                          <p:spTgt spid="8"/>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blinds(horizontal)">
                                      <p:cBhvr>
                                        <p:cTn id="44" dur="500"/>
                                        <p:tgtEl>
                                          <p:spTgt spid="13"/>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nodeType="click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blinds(horizontal)">
                                      <p:cBhvr>
                                        <p:cTn id="49" dur="500"/>
                                        <p:tgtEl>
                                          <p:spTgt spid="15"/>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blinds(horizontal)">
                                      <p:cBhvr>
                                        <p:cTn id="52" dur="500"/>
                                        <p:tgtEl>
                                          <p:spTgt spid="18"/>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xit" presetSubtype="4" fill="hold" nodeType="clickEffect">
                                  <p:stCondLst>
                                    <p:cond delay="0"/>
                                  </p:stCondLst>
                                  <p:childTnLst>
                                    <p:anim calcmode="lin" valueType="num">
                                      <p:cBhvr additive="base">
                                        <p:cTn id="56" dur="500"/>
                                        <p:tgtEl>
                                          <p:spTgt spid="15"/>
                                        </p:tgtEl>
                                        <p:attrNameLst>
                                          <p:attrName>ppt_x</p:attrName>
                                        </p:attrNameLst>
                                      </p:cBhvr>
                                      <p:tavLst>
                                        <p:tav tm="0">
                                          <p:val>
                                            <p:strVal val="ppt_x"/>
                                          </p:val>
                                        </p:tav>
                                        <p:tav tm="100000">
                                          <p:val>
                                            <p:strVal val="ppt_x"/>
                                          </p:val>
                                        </p:tav>
                                      </p:tavLst>
                                    </p:anim>
                                    <p:anim calcmode="lin" valueType="num">
                                      <p:cBhvr additive="base">
                                        <p:cTn id="57" dur="500"/>
                                        <p:tgtEl>
                                          <p:spTgt spid="15"/>
                                        </p:tgtEl>
                                        <p:attrNameLst>
                                          <p:attrName>ppt_y</p:attrName>
                                        </p:attrNameLst>
                                      </p:cBhvr>
                                      <p:tavLst>
                                        <p:tav tm="0">
                                          <p:val>
                                            <p:strVal val="ppt_y"/>
                                          </p:val>
                                        </p:tav>
                                        <p:tav tm="100000">
                                          <p:val>
                                            <p:strVal val="1+ppt_h/2"/>
                                          </p:val>
                                        </p:tav>
                                      </p:tavLst>
                                    </p:anim>
                                    <p:set>
                                      <p:cBhvr>
                                        <p:cTn id="58" dur="1" fill="hold">
                                          <p:stCondLst>
                                            <p:cond delay="499"/>
                                          </p:stCondLst>
                                        </p:cTn>
                                        <p:tgtEl>
                                          <p:spTgt spid="15"/>
                                        </p:tgtEl>
                                        <p:attrNameLst>
                                          <p:attrName>style.visibility</p:attrName>
                                        </p:attrNameLst>
                                      </p:cBhvr>
                                      <p:to>
                                        <p:strVal val="hidden"/>
                                      </p:to>
                                    </p:set>
                                  </p:childTnLst>
                                </p:cTn>
                              </p:par>
                              <p:par>
                                <p:cTn id="59" presetID="2" presetClass="exit" presetSubtype="4" fill="hold" grpId="1" nodeType="withEffect">
                                  <p:stCondLst>
                                    <p:cond delay="0"/>
                                  </p:stCondLst>
                                  <p:childTnLst>
                                    <p:anim calcmode="lin" valueType="num">
                                      <p:cBhvr additive="base">
                                        <p:cTn id="60" dur="500"/>
                                        <p:tgtEl>
                                          <p:spTgt spid="18"/>
                                        </p:tgtEl>
                                        <p:attrNameLst>
                                          <p:attrName>ppt_x</p:attrName>
                                        </p:attrNameLst>
                                      </p:cBhvr>
                                      <p:tavLst>
                                        <p:tav tm="0">
                                          <p:val>
                                            <p:strVal val="ppt_x"/>
                                          </p:val>
                                        </p:tav>
                                        <p:tav tm="100000">
                                          <p:val>
                                            <p:strVal val="ppt_x"/>
                                          </p:val>
                                        </p:tav>
                                      </p:tavLst>
                                    </p:anim>
                                    <p:anim calcmode="lin" valueType="num">
                                      <p:cBhvr additive="base">
                                        <p:cTn id="61" dur="500"/>
                                        <p:tgtEl>
                                          <p:spTgt spid="18"/>
                                        </p:tgtEl>
                                        <p:attrNameLst>
                                          <p:attrName>ppt_y</p:attrName>
                                        </p:attrNameLst>
                                      </p:cBhvr>
                                      <p:tavLst>
                                        <p:tav tm="0">
                                          <p:val>
                                            <p:strVal val="ppt_y"/>
                                          </p:val>
                                        </p:tav>
                                        <p:tav tm="100000">
                                          <p:val>
                                            <p:strVal val="1+ppt_h/2"/>
                                          </p:val>
                                        </p:tav>
                                      </p:tavLst>
                                    </p:anim>
                                    <p:set>
                                      <p:cBhvr>
                                        <p:cTn id="62" dur="1" fill="hold">
                                          <p:stCondLst>
                                            <p:cond delay="499"/>
                                          </p:stCondLst>
                                        </p:cTn>
                                        <p:tgtEl>
                                          <p:spTgt spid="18"/>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blinds(horizontal)">
                                      <p:cBhvr>
                                        <p:cTn id="67" dur="500"/>
                                        <p:tgtEl>
                                          <p:spTgt spid="17"/>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19"/>
                                        </p:tgtEl>
                                        <p:attrNameLst>
                                          <p:attrName>style.visibility</p:attrName>
                                        </p:attrNameLst>
                                      </p:cBhvr>
                                      <p:to>
                                        <p:strVal val="visible"/>
                                      </p:to>
                                    </p:set>
                                    <p:animEffect transition="in" filter="blinds(horizontal)">
                                      <p:cBhvr>
                                        <p:cTn id="7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3" grpId="0" animBg="1"/>
      <p:bldP spid="18" grpId="0"/>
      <p:bldP spid="18" grpId="1"/>
      <p:bldP spid="19"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pPr eaLnBrk="1" hangingPunct="1"/>
            <a:r>
              <a:rPr lang="en-US"/>
              <a:t>Pensampelan</a:t>
            </a:r>
          </a:p>
        </p:txBody>
      </p:sp>
      <p:sp>
        <p:nvSpPr>
          <p:cNvPr id="3" name="Content Placeholder 2"/>
          <p:cNvSpPr>
            <a:spLocks noGrp="1"/>
          </p:cNvSpPr>
          <p:nvPr>
            <p:ph idx="1"/>
          </p:nvPr>
        </p:nvSpPr>
        <p:spPr>
          <a:xfrm>
            <a:off x="839788" y="1663700"/>
            <a:ext cx="7467600" cy="4918075"/>
          </a:xfrm>
        </p:spPr>
        <p:txBody>
          <a:bodyPr/>
          <a:lstStyle/>
          <a:p>
            <a:pPr eaLnBrk="1" hangingPunct="1">
              <a:buFont typeface="Arial" charset="0"/>
              <a:buChar char="•"/>
            </a:pPr>
            <a:r>
              <a:rPr lang="en-US"/>
              <a:t>Idealnya penelitian dilakukan pada semua unit populasi (sensus)</a:t>
            </a:r>
          </a:p>
          <a:p>
            <a:pPr eaLnBrk="1" hangingPunct="1">
              <a:buFont typeface="Arial" charset="0"/>
              <a:buChar char="•"/>
            </a:pPr>
            <a:r>
              <a:rPr lang="en-US"/>
              <a:t>Pensampelan dilakukan jika :</a:t>
            </a:r>
          </a:p>
          <a:p>
            <a:pPr lvl="1" eaLnBrk="1" hangingPunct="1">
              <a:buFont typeface="Arial" charset="0"/>
              <a:buChar char="–"/>
            </a:pPr>
            <a:r>
              <a:rPr lang="en-US"/>
              <a:t>Ada keterbatasan sumber daya penelitian (biaya, waktu, tenaga)</a:t>
            </a:r>
          </a:p>
          <a:p>
            <a:pPr lvl="1" eaLnBrk="1" hangingPunct="1">
              <a:buFont typeface="Arial" charset="0"/>
              <a:buChar char="–"/>
            </a:pPr>
            <a:r>
              <a:rPr lang="en-US"/>
              <a:t>Sensus akan merusak populasi</a:t>
            </a:r>
          </a:p>
          <a:p>
            <a:pPr eaLnBrk="1" hangingPunct="1">
              <a:buFont typeface="Arial" charset="0"/>
              <a:buChar char="•"/>
            </a:pPr>
            <a:r>
              <a:rPr lang="en-US"/>
              <a:t>Sampel harus mewakili populasinya (representatif)</a:t>
            </a:r>
          </a:p>
          <a:p>
            <a:pPr eaLnBrk="1" hangingPunct="1">
              <a:buFont typeface="Arial" charset="0"/>
              <a:buChar char="•"/>
            </a:pPr>
            <a:r>
              <a:rPr lang="en-US"/>
              <a:t>Representatif atau tidak tergantung ukuran sampel dan teknik sampling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linds(horizontal)">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linds(horizontal)">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274638"/>
            <a:ext cx="7467600" cy="792162"/>
          </a:xfrm>
        </p:spPr>
        <p:txBody>
          <a:bodyPr>
            <a:normAutofit fontScale="90000"/>
          </a:bodyPr>
          <a:lstStyle/>
          <a:p>
            <a:pPr eaLnBrk="1" fontAlgn="auto" hangingPunct="1">
              <a:spcAft>
                <a:spcPts val="0"/>
              </a:spcAft>
              <a:defRPr/>
            </a:pPr>
            <a:r>
              <a:rPr lang="en-US"/>
              <a:t>Ukuran Sampel</a:t>
            </a:r>
          </a:p>
        </p:txBody>
      </p:sp>
      <p:sp>
        <p:nvSpPr>
          <p:cNvPr id="4" name="Oval 3"/>
          <p:cNvSpPr/>
          <p:nvPr/>
        </p:nvSpPr>
        <p:spPr>
          <a:xfrm>
            <a:off x="304800" y="1905000"/>
            <a:ext cx="3962400" cy="3505200"/>
          </a:xfrm>
          <a:prstGeom prst="ellipse">
            <a:avLst/>
          </a:prstGeom>
          <a:scene3d>
            <a:camera prst="orthographicFront"/>
            <a:lightRig rig="threePt" dir="t"/>
          </a:scene3d>
          <a:sp3d prstMaterial="dkEdge"/>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err="1"/>
              <a:t>Populasi</a:t>
            </a:r>
            <a:endParaRPr lang="en-US" dirty="0"/>
          </a:p>
          <a:p>
            <a:pPr algn="ctr" fontAlgn="auto">
              <a:spcBef>
                <a:spcPts val="0"/>
              </a:spcBef>
              <a:spcAft>
                <a:spcPts val="0"/>
              </a:spcAft>
              <a:defRPr/>
            </a:pPr>
            <a:endParaRPr lang="en-US" dirty="0"/>
          </a:p>
          <a:p>
            <a:pPr algn="ctr" fontAlgn="auto">
              <a:spcBef>
                <a:spcPts val="0"/>
              </a:spcBef>
              <a:spcAft>
                <a:spcPts val="0"/>
              </a:spcAft>
              <a:defRPr/>
            </a:pPr>
            <a:r>
              <a:rPr lang="en-US" dirty="0"/>
              <a:t>1,1,1,1,2,2,3,3,3,4,4,4,5,5,5,5,5,5,6,6,6,7,7,8,8,8,9,9,9,9,9,9,9,9</a:t>
            </a:r>
          </a:p>
          <a:p>
            <a:pPr algn="ctr" fontAlgn="auto">
              <a:spcBef>
                <a:spcPts val="0"/>
              </a:spcBef>
              <a:spcAft>
                <a:spcPts val="0"/>
              </a:spcAft>
              <a:defRPr/>
            </a:pPr>
            <a:endParaRPr lang="en-US" dirty="0"/>
          </a:p>
          <a:p>
            <a:pPr algn="ctr" fontAlgn="auto">
              <a:spcBef>
                <a:spcPts val="0"/>
              </a:spcBef>
              <a:spcAft>
                <a:spcPts val="0"/>
              </a:spcAft>
              <a:defRPr/>
            </a:pPr>
            <a:r>
              <a:rPr lang="en-US" dirty="0"/>
              <a:t>N = 34</a:t>
            </a:r>
          </a:p>
          <a:p>
            <a:pPr algn="ctr" fontAlgn="auto">
              <a:spcBef>
                <a:spcPts val="0"/>
              </a:spcBef>
              <a:spcAft>
                <a:spcPts val="0"/>
              </a:spcAft>
              <a:defRPr/>
            </a:pPr>
            <a:r>
              <a:rPr lang="en-US" dirty="0"/>
              <a:t>Mean = 5.5</a:t>
            </a:r>
          </a:p>
        </p:txBody>
      </p:sp>
      <p:sp>
        <p:nvSpPr>
          <p:cNvPr id="5" name="Oval 4"/>
          <p:cNvSpPr/>
          <p:nvPr/>
        </p:nvSpPr>
        <p:spPr>
          <a:xfrm>
            <a:off x="5991445" y="3962400"/>
            <a:ext cx="2971800" cy="2895600"/>
          </a:xfrm>
          <a:prstGeom prst="ellipse">
            <a:avLst/>
          </a:prstGeom>
          <a:scene3d>
            <a:camera prst="orthographicFront"/>
            <a:lightRig rig="threePt" dir="t"/>
          </a:scene3d>
          <a:sp3d prstMaterial="dkEdge"/>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err="1"/>
              <a:t>Sampel</a:t>
            </a:r>
            <a:endParaRPr lang="en-US" dirty="0"/>
          </a:p>
          <a:p>
            <a:pPr algn="ctr" fontAlgn="auto">
              <a:spcBef>
                <a:spcPts val="0"/>
              </a:spcBef>
              <a:spcAft>
                <a:spcPts val="0"/>
              </a:spcAft>
              <a:defRPr/>
            </a:pPr>
            <a:endParaRPr lang="en-US" dirty="0"/>
          </a:p>
          <a:p>
            <a:pPr algn="ctr" fontAlgn="auto">
              <a:spcBef>
                <a:spcPts val="0"/>
              </a:spcBef>
              <a:spcAft>
                <a:spcPts val="0"/>
              </a:spcAft>
              <a:defRPr/>
            </a:pPr>
            <a:r>
              <a:rPr lang="en-US" dirty="0"/>
              <a:t>1,1,1,2,2,3,3,3,4,4,4,5,5,5,5,5,5,6,6,6,7,7,8,8,8,9,9,9,9,9,9,9,9</a:t>
            </a:r>
          </a:p>
          <a:p>
            <a:pPr algn="ctr" fontAlgn="auto">
              <a:spcBef>
                <a:spcPts val="0"/>
              </a:spcBef>
              <a:spcAft>
                <a:spcPts val="0"/>
              </a:spcAft>
              <a:defRPr/>
            </a:pPr>
            <a:endParaRPr lang="en-US" dirty="0"/>
          </a:p>
          <a:p>
            <a:pPr algn="ctr" fontAlgn="auto">
              <a:spcBef>
                <a:spcPts val="0"/>
              </a:spcBef>
              <a:spcAft>
                <a:spcPts val="0"/>
              </a:spcAft>
              <a:defRPr/>
            </a:pPr>
            <a:r>
              <a:rPr lang="en-US" dirty="0"/>
              <a:t>N = 33</a:t>
            </a:r>
          </a:p>
          <a:p>
            <a:pPr algn="ctr" fontAlgn="auto">
              <a:spcBef>
                <a:spcPts val="0"/>
              </a:spcBef>
              <a:spcAft>
                <a:spcPts val="0"/>
              </a:spcAft>
              <a:defRPr/>
            </a:pPr>
            <a:r>
              <a:rPr lang="en-US" dirty="0"/>
              <a:t>Mean =  5.5</a:t>
            </a:r>
          </a:p>
        </p:txBody>
      </p:sp>
      <p:sp>
        <p:nvSpPr>
          <p:cNvPr id="6" name="Oval 5"/>
          <p:cNvSpPr/>
          <p:nvPr/>
        </p:nvSpPr>
        <p:spPr>
          <a:xfrm>
            <a:off x="6096000" y="609600"/>
            <a:ext cx="2286000" cy="2514600"/>
          </a:xfrm>
          <a:prstGeom prst="ellipse">
            <a:avLst/>
          </a:prstGeom>
          <a:scene3d>
            <a:camera prst="orthographicFront"/>
            <a:lightRig rig="threePt" dir="t"/>
          </a:scene3d>
          <a:sp3d prstMaterial="dkEdge"/>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err="1"/>
              <a:t>Sampel</a:t>
            </a:r>
            <a:endParaRPr lang="en-US" dirty="0"/>
          </a:p>
          <a:p>
            <a:pPr algn="ctr" fontAlgn="auto">
              <a:spcBef>
                <a:spcPts val="0"/>
              </a:spcBef>
              <a:spcAft>
                <a:spcPts val="0"/>
              </a:spcAft>
              <a:defRPr/>
            </a:pPr>
            <a:endParaRPr lang="en-US" dirty="0"/>
          </a:p>
          <a:p>
            <a:pPr algn="ctr" fontAlgn="auto">
              <a:spcBef>
                <a:spcPts val="0"/>
              </a:spcBef>
              <a:spcAft>
                <a:spcPts val="0"/>
              </a:spcAft>
              <a:defRPr/>
            </a:pPr>
            <a:r>
              <a:rPr lang="en-US" dirty="0"/>
              <a:t>1,1,1,2,2,3,3,3,4,4,4,5,5,5</a:t>
            </a:r>
          </a:p>
          <a:p>
            <a:pPr algn="ctr" fontAlgn="auto">
              <a:spcBef>
                <a:spcPts val="0"/>
              </a:spcBef>
              <a:spcAft>
                <a:spcPts val="0"/>
              </a:spcAft>
              <a:defRPr/>
            </a:pPr>
            <a:endParaRPr lang="en-US" dirty="0"/>
          </a:p>
          <a:p>
            <a:pPr algn="ctr" fontAlgn="auto">
              <a:spcBef>
                <a:spcPts val="0"/>
              </a:spcBef>
              <a:spcAft>
                <a:spcPts val="0"/>
              </a:spcAft>
              <a:defRPr/>
            </a:pPr>
            <a:r>
              <a:rPr lang="en-US" dirty="0"/>
              <a:t>n = 14</a:t>
            </a:r>
          </a:p>
          <a:p>
            <a:pPr algn="ctr" fontAlgn="auto">
              <a:spcBef>
                <a:spcPts val="0"/>
              </a:spcBef>
              <a:spcAft>
                <a:spcPts val="0"/>
              </a:spcAft>
              <a:defRPr/>
            </a:pPr>
            <a:r>
              <a:rPr lang="en-US" dirty="0"/>
              <a:t>Mean = 3.07</a:t>
            </a:r>
          </a:p>
        </p:txBody>
      </p:sp>
      <p:sp>
        <p:nvSpPr>
          <p:cNvPr id="7" name="Striped Right Arrow 6"/>
          <p:cNvSpPr/>
          <p:nvPr/>
        </p:nvSpPr>
        <p:spPr>
          <a:xfrm rot="19978475">
            <a:off x="4670425" y="2108200"/>
            <a:ext cx="1055688" cy="685800"/>
          </a:xfrm>
          <a:prstGeom prst="stripedRightArrow">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n-US"/>
          </a:p>
        </p:txBody>
      </p:sp>
      <p:sp>
        <p:nvSpPr>
          <p:cNvPr id="8" name="Striped Right Arrow 7"/>
          <p:cNvSpPr/>
          <p:nvPr/>
        </p:nvSpPr>
        <p:spPr>
          <a:xfrm rot="1353555">
            <a:off x="4738688" y="4062413"/>
            <a:ext cx="1057275" cy="685800"/>
          </a:xfrm>
          <a:prstGeom prst="stripedRightArrow">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n-US"/>
          </a:p>
        </p:txBody>
      </p:sp>
      <p:sp>
        <p:nvSpPr>
          <p:cNvPr id="9" name="&quot;No&quot; Symbol 8"/>
          <p:cNvSpPr/>
          <p:nvPr/>
        </p:nvSpPr>
        <p:spPr>
          <a:xfrm>
            <a:off x="4495800" y="1676400"/>
            <a:ext cx="1447800" cy="1524000"/>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par>
                                <p:cTn id="13" presetID="3" presetClass="entr" presetSubtype="1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linds(horizontal)">
                                      <p:cBhvr>
                                        <p:cTn id="20" dur="500"/>
                                        <p:tgtEl>
                                          <p:spTgt spid="8"/>
                                        </p:tgtEl>
                                      </p:cBhvr>
                                    </p:animEffect>
                                  </p:childTnLst>
                                </p:cTn>
                              </p:par>
                              <p:par>
                                <p:cTn id="21" presetID="3" presetClass="entr" presetSubtype="10" fill="hold"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linds(horizontal)">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grpId="0" nodeType="clickEffect">
                                  <p:stCondLst>
                                    <p:cond delay="0"/>
                                  </p:stCondLst>
                                  <p:iterate type="lt">
                                    <p:tmPct val="5000"/>
                                  </p:iterate>
                                  <p:childTnLst>
                                    <p:set>
                                      <p:cBhvr>
                                        <p:cTn id="27" dur="1" fill="hold">
                                          <p:stCondLst>
                                            <p:cond delay="0"/>
                                          </p:stCondLst>
                                        </p:cTn>
                                        <p:tgtEl>
                                          <p:spTgt spid="9"/>
                                        </p:tgtEl>
                                        <p:attrNameLst>
                                          <p:attrName>style.visibility</p:attrName>
                                        </p:attrNameLst>
                                      </p:cBhvr>
                                      <p:to>
                                        <p:strVal val="visible"/>
                                      </p:to>
                                    </p:set>
                                    <p:anim calcmode="lin" valueType="num">
                                      <p:cBhvr>
                                        <p:cTn id="28" dur="1000" fill="hold"/>
                                        <p:tgtEl>
                                          <p:spTgt spid="9"/>
                                        </p:tgtEl>
                                        <p:attrNameLst>
                                          <p:attrName>ppt_w</p:attrName>
                                        </p:attrNameLst>
                                      </p:cBhvr>
                                      <p:tavLst>
                                        <p:tav tm="0">
                                          <p:val>
                                            <p:fltVal val="0"/>
                                          </p:val>
                                        </p:tav>
                                        <p:tav tm="100000">
                                          <p:val>
                                            <p:strVal val="#ppt_w"/>
                                          </p:val>
                                        </p:tav>
                                      </p:tavLst>
                                    </p:anim>
                                    <p:anim calcmode="lin" valueType="num">
                                      <p:cBhvr>
                                        <p:cTn id="29" dur="1000" fill="hold"/>
                                        <p:tgtEl>
                                          <p:spTgt spid="9"/>
                                        </p:tgtEl>
                                        <p:attrNameLst>
                                          <p:attrName>ppt_h</p:attrName>
                                        </p:attrNameLst>
                                      </p:cBhvr>
                                      <p:tavLst>
                                        <p:tav tm="0">
                                          <p:val>
                                            <p:fltVal val="0"/>
                                          </p:val>
                                        </p:tav>
                                        <p:tav tm="100000">
                                          <p:val>
                                            <p:strVal val="#ppt_h"/>
                                          </p:val>
                                        </p:tav>
                                      </p:tavLst>
                                    </p:anim>
                                    <p:anim calcmode="lin" valueType="num">
                                      <p:cBhvr>
                                        <p:cTn id="30" dur="1000" fill="hold"/>
                                        <p:tgtEl>
                                          <p:spTgt spid="9"/>
                                        </p:tgtEl>
                                        <p:attrNameLst>
                                          <p:attrName>style.rotation</p:attrName>
                                        </p:attrNameLst>
                                      </p:cBhvr>
                                      <p:tavLst>
                                        <p:tav tm="0">
                                          <p:val>
                                            <p:fltVal val="90"/>
                                          </p:val>
                                        </p:tav>
                                        <p:tav tm="100000">
                                          <p:val>
                                            <p:fltVal val="0"/>
                                          </p:val>
                                        </p:tav>
                                      </p:tavLst>
                                    </p:anim>
                                    <p:animEffect transition="in" filter="fade">
                                      <p:cBhvr>
                                        <p:cTn id="3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pPr eaLnBrk="1" hangingPunct="1"/>
            <a:r>
              <a:rPr lang="en-US"/>
              <a:t>Teknik Sampling (Random)</a:t>
            </a:r>
          </a:p>
        </p:txBody>
      </p:sp>
      <p:sp>
        <p:nvSpPr>
          <p:cNvPr id="4" name="Rectangle 3"/>
          <p:cNvSpPr/>
          <p:nvPr/>
        </p:nvSpPr>
        <p:spPr>
          <a:xfrm>
            <a:off x="1282700" y="2895600"/>
            <a:ext cx="4343400" cy="33528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6345238" y="3455988"/>
            <a:ext cx="457200" cy="533400"/>
          </a:xfrm>
          <a:prstGeom prst="rect">
            <a:avLst/>
          </a:prstGeom>
          <a:solidFill>
            <a:srgbClr val="FFFF00"/>
          </a:solidFill>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n-US"/>
          </a:p>
        </p:txBody>
      </p:sp>
      <p:sp>
        <p:nvSpPr>
          <p:cNvPr id="6" name="TextBox 5"/>
          <p:cNvSpPr txBox="1">
            <a:spLocks noChangeArrowheads="1"/>
          </p:cNvSpPr>
          <p:nvPr/>
        </p:nvSpPr>
        <p:spPr bwMode="auto">
          <a:xfrm>
            <a:off x="1209675" y="2362200"/>
            <a:ext cx="1676400" cy="369888"/>
          </a:xfrm>
          <a:prstGeom prst="rect">
            <a:avLst/>
          </a:prstGeom>
          <a:noFill/>
          <a:ln w="9525">
            <a:noFill/>
            <a:miter lim="800000"/>
            <a:headEnd/>
            <a:tailEnd/>
          </a:ln>
        </p:spPr>
        <p:txBody>
          <a:bodyPr>
            <a:spAutoFit/>
          </a:bodyPr>
          <a:lstStyle/>
          <a:p>
            <a:r>
              <a:rPr lang="en-US">
                <a:latin typeface="Calibri" pitchFamily="34" charset="0"/>
              </a:rPr>
              <a:t>POPULASI</a:t>
            </a:r>
          </a:p>
        </p:txBody>
      </p:sp>
      <p:sp>
        <p:nvSpPr>
          <p:cNvPr id="7" name="TextBox 6"/>
          <p:cNvSpPr txBox="1">
            <a:spLocks noChangeArrowheads="1"/>
          </p:cNvSpPr>
          <p:nvPr/>
        </p:nvSpPr>
        <p:spPr bwMode="auto">
          <a:xfrm>
            <a:off x="6197600" y="2922588"/>
            <a:ext cx="1676400" cy="368300"/>
          </a:xfrm>
          <a:prstGeom prst="rect">
            <a:avLst/>
          </a:prstGeom>
          <a:noFill/>
          <a:ln w="9525">
            <a:noFill/>
            <a:miter lim="800000"/>
            <a:headEnd/>
            <a:tailEnd/>
          </a:ln>
        </p:spPr>
        <p:txBody>
          <a:bodyPr>
            <a:spAutoFit/>
          </a:bodyPr>
          <a:lstStyle/>
          <a:p>
            <a:r>
              <a:rPr lang="en-US">
                <a:latin typeface="Calibri" pitchFamily="34" charset="0"/>
              </a:rPr>
              <a:t>SAMPEL</a:t>
            </a:r>
          </a:p>
        </p:txBody>
      </p:sp>
      <p:sp>
        <p:nvSpPr>
          <p:cNvPr id="8" name="Rectangle 7"/>
          <p:cNvSpPr/>
          <p:nvPr/>
        </p:nvSpPr>
        <p:spPr>
          <a:xfrm>
            <a:off x="6858000" y="3455988"/>
            <a:ext cx="457200" cy="533400"/>
          </a:xfrm>
          <a:prstGeom prst="rect">
            <a:avLst/>
          </a:prstGeom>
          <a:solidFill>
            <a:srgbClr val="FFFF00"/>
          </a:solidFill>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n-US"/>
          </a:p>
        </p:txBody>
      </p:sp>
      <p:sp>
        <p:nvSpPr>
          <p:cNvPr id="9" name="Rectangle 8"/>
          <p:cNvSpPr/>
          <p:nvPr/>
        </p:nvSpPr>
        <p:spPr>
          <a:xfrm>
            <a:off x="7370763" y="3455988"/>
            <a:ext cx="457200" cy="533400"/>
          </a:xfrm>
          <a:prstGeom prst="rect">
            <a:avLst/>
          </a:prstGeom>
          <a:solidFill>
            <a:srgbClr val="FFFF00"/>
          </a:solidFill>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n-US"/>
          </a:p>
        </p:txBody>
      </p:sp>
      <p:sp>
        <p:nvSpPr>
          <p:cNvPr id="10" name="Rectangle 9"/>
          <p:cNvSpPr/>
          <p:nvPr/>
        </p:nvSpPr>
        <p:spPr>
          <a:xfrm>
            <a:off x="6858000" y="4052888"/>
            <a:ext cx="457200" cy="533400"/>
          </a:xfrm>
          <a:prstGeom prst="rect">
            <a:avLst/>
          </a:prstGeom>
          <a:solidFill>
            <a:srgbClr val="FFFF00"/>
          </a:solidFill>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n-US"/>
          </a:p>
        </p:txBody>
      </p:sp>
      <p:sp>
        <p:nvSpPr>
          <p:cNvPr id="11" name="Rectangle 10"/>
          <p:cNvSpPr/>
          <p:nvPr/>
        </p:nvSpPr>
        <p:spPr>
          <a:xfrm>
            <a:off x="6345238" y="4065588"/>
            <a:ext cx="457200" cy="533400"/>
          </a:xfrm>
          <a:prstGeom prst="rect">
            <a:avLst/>
          </a:prstGeom>
          <a:solidFill>
            <a:srgbClr val="FFFF00"/>
          </a:solidFill>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n-US"/>
          </a:p>
        </p:txBody>
      </p:sp>
      <p:sp>
        <p:nvSpPr>
          <p:cNvPr id="12" name="Rectangle 11"/>
          <p:cNvSpPr/>
          <p:nvPr/>
        </p:nvSpPr>
        <p:spPr>
          <a:xfrm>
            <a:off x="7370763" y="4065588"/>
            <a:ext cx="457200" cy="533400"/>
          </a:xfrm>
          <a:prstGeom prst="rect">
            <a:avLst/>
          </a:prstGeom>
          <a:solidFill>
            <a:srgbClr val="FFFF00"/>
          </a:solidFill>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par>
                                <p:cTn id="19" presetID="3" presetClass="entr" presetSubtype="10" fill="hold"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linds(horizontal)">
                                      <p:cBhvr>
                                        <p:cTn id="21" dur="500"/>
                                        <p:tgtEl>
                                          <p:spTgt spid="8"/>
                                        </p:tgtEl>
                                      </p:cBhvr>
                                    </p:animEffect>
                                  </p:childTnLst>
                                </p:cTn>
                              </p:par>
                              <p:par>
                                <p:cTn id="22" presetID="3" presetClass="entr" presetSubtype="10"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linds(horizontal)">
                                      <p:cBhvr>
                                        <p:cTn id="24" dur="500"/>
                                        <p:tgtEl>
                                          <p:spTgt spid="9"/>
                                        </p:tgtEl>
                                      </p:cBhvr>
                                    </p:animEffect>
                                  </p:childTnLst>
                                </p:cTn>
                              </p:par>
                              <p:par>
                                <p:cTn id="25" presetID="3" presetClass="entr" presetSubtype="1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par>
                                <p:cTn id="28" presetID="3" presetClass="entr" presetSubtype="10" fill="hold"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linds(horizontal)">
                                      <p:cBhvr>
                                        <p:cTn id="30" dur="500"/>
                                        <p:tgtEl>
                                          <p:spTgt spid="11"/>
                                        </p:tgtEl>
                                      </p:cBhvr>
                                    </p:animEffect>
                                  </p:childTnLst>
                                </p:cTn>
                              </p:par>
                              <p:par>
                                <p:cTn id="31" presetID="3" presetClass="entr" presetSubtype="1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blinds(horizontal)">
                                      <p:cBhvr>
                                        <p:cTn id="33" dur="500"/>
                                        <p:tgtEl>
                                          <p:spTgt spid="12"/>
                                        </p:tgtEl>
                                      </p:cBhvr>
                                    </p:animEffect>
                                  </p:childTnLst>
                                </p:cTn>
                              </p:par>
                            </p:childTnLst>
                          </p:cTn>
                        </p:par>
                      </p:childTnLst>
                    </p:cTn>
                  </p:par>
                  <p:par>
                    <p:cTn id="34" fill="hold">
                      <p:stCondLst>
                        <p:cond delay="indefinite"/>
                      </p:stCondLst>
                      <p:childTnLst>
                        <p:par>
                          <p:cTn id="35" fill="hold">
                            <p:stCondLst>
                              <p:cond delay="0"/>
                            </p:stCondLst>
                            <p:childTnLst>
                              <p:par>
                                <p:cTn id="36" presetID="35" presetClass="path" presetSubtype="0" accel="50000" decel="50000" fill="hold" nodeType="clickEffect">
                                  <p:stCondLst>
                                    <p:cond delay="0"/>
                                  </p:stCondLst>
                                  <p:childTnLst>
                                    <p:animMotion origin="layout" path="M 0 0  L -0.25 0  E" pathEditMode="relative" ptsTypes="">
                                      <p:cBhvr>
                                        <p:cTn id="37" dur="2000" fill="hold"/>
                                        <p:tgtEl>
                                          <p:spTgt spid="5"/>
                                        </p:tgtEl>
                                        <p:attrNameLst>
                                          <p:attrName>ppt_x</p:attrName>
                                          <p:attrName>ppt_y</p:attrName>
                                        </p:attrNameLst>
                                      </p:cBhvr>
                                    </p:animMotion>
                                  </p:childTnLst>
                                </p:cTn>
                              </p:par>
                              <p:par>
                                <p:cTn id="38" presetID="35" presetClass="path" presetSubtype="0" accel="50000" decel="50000" fill="hold" nodeType="withEffect">
                                  <p:stCondLst>
                                    <p:cond delay="0"/>
                                  </p:stCondLst>
                                  <p:childTnLst>
                                    <p:animMotion origin="layout" path="M 0 0  L -0.25 0  E" pathEditMode="relative" ptsTypes="">
                                      <p:cBhvr>
                                        <p:cTn id="39" dur="2000" fill="hold"/>
                                        <p:tgtEl>
                                          <p:spTgt spid="8"/>
                                        </p:tgtEl>
                                        <p:attrNameLst>
                                          <p:attrName>ppt_x</p:attrName>
                                          <p:attrName>ppt_y</p:attrName>
                                        </p:attrNameLst>
                                      </p:cBhvr>
                                    </p:animMotion>
                                  </p:childTnLst>
                                </p:cTn>
                              </p:par>
                              <p:par>
                                <p:cTn id="40" presetID="35" presetClass="path" presetSubtype="0" accel="50000" decel="50000" fill="hold" nodeType="withEffect">
                                  <p:stCondLst>
                                    <p:cond delay="0"/>
                                  </p:stCondLst>
                                  <p:childTnLst>
                                    <p:animMotion origin="layout" path="M 0 0  L -0.25 0  E" pathEditMode="relative" ptsTypes="">
                                      <p:cBhvr>
                                        <p:cTn id="41" dur="2000" fill="hold"/>
                                        <p:tgtEl>
                                          <p:spTgt spid="9"/>
                                        </p:tgtEl>
                                        <p:attrNameLst>
                                          <p:attrName>ppt_x</p:attrName>
                                          <p:attrName>ppt_y</p:attrName>
                                        </p:attrNameLst>
                                      </p:cBhvr>
                                    </p:animMotion>
                                  </p:childTnLst>
                                </p:cTn>
                              </p:par>
                              <p:par>
                                <p:cTn id="42" presetID="35" presetClass="path" presetSubtype="0" accel="50000" decel="50000" fill="hold" nodeType="withEffect">
                                  <p:stCondLst>
                                    <p:cond delay="0"/>
                                  </p:stCondLst>
                                  <p:childTnLst>
                                    <p:animMotion origin="layout" path="M 0 0  L -0.25 0  E" pathEditMode="relative" ptsTypes="">
                                      <p:cBhvr>
                                        <p:cTn id="43" dur="2000" fill="hold"/>
                                        <p:tgtEl>
                                          <p:spTgt spid="10"/>
                                        </p:tgtEl>
                                        <p:attrNameLst>
                                          <p:attrName>ppt_x</p:attrName>
                                          <p:attrName>ppt_y</p:attrName>
                                        </p:attrNameLst>
                                      </p:cBhvr>
                                    </p:animMotion>
                                  </p:childTnLst>
                                </p:cTn>
                              </p:par>
                              <p:par>
                                <p:cTn id="44" presetID="35" presetClass="path" presetSubtype="0" accel="50000" decel="50000" fill="hold" nodeType="withEffect">
                                  <p:stCondLst>
                                    <p:cond delay="0"/>
                                  </p:stCondLst>
                                  <p:childTnLst>
                                    <p:animMotion origin="layout" path="M 0 0  L -0.25 0  E" pathEditMode="relative" ptsTypes="">
                                      <p:cBhvr>
                                        <p:cTn id="45" dur="2000" fill="hold"/>
                                        <p:tgtEl>
                                          <p:spTgt spid="11"/>
                                        </p:tgtEl>
                                        <p:attrNameLst>
                                          <p:attrName>ppt_x</p:attrName>
                                          <p:attrName>ppt_y</p:attrName>
                                        </p:attrNameLst>
                                      </p:cBhvr>
                                    </p:animMotion>
                                  </p:childTnLst>
                                </p:cTn>
                              </p:par>
                              <p:par>
                                <p:cTn id="46" presetID="35" presetClass="path" presetSubtype="0" accel="50000" decel="50000" fill="hold" nodeType="withEffect">
                                  <p:stCondLst>
                                    <p:cond delay="0"/>
                                  </p:stCondLst>
                                  <p:childTnLst>
                                    <p:animMotion origin="layout" path="M 0 0  L -0.25 0  E" pathEditMode="relative" ptsTypes="">
                                      <p:cBhvr>
                                        <p:cTn id="47" dur="2000" fill="hold"/>
                                        <p:tgtEl>
                                          <p:spTgt spid="12"/>
                                        </p:tgtEl>
                                        <p:attrNameLst>
                                          <p:attrName>ppt_x</p:attrName>
                                          <p:attrName>ppt_y</p:attrName>
                                        </p:attrNameLst>
                                      </p:cBhvr>
                                    </p:animMotion>
                                  </p:childTnLst>
                                </p:cTn>
                              </p:par>
                              <p:par>
                                <p:cTn id="48" presetID="35" presetClass="path" presetSubtype="0" accel="50000" decel="50000" fill="hold" nodeType="withEffect">
                                  <p:stCondLst>
                                    <p:cond delay="0"/>
                                  </p:stCondLst>
                                  <p:childTnLst>
                                    <p:animMotion origin="layout" path="M 0 0  L -0.25 0  E" pathEditMode="relative" ptsTypes="">
                                      <p:cBhvr>
                                        <p:cTn id="49" dur="2000" fill="hold"/>
                                        <p:tgtEl>
                                          <p:spTgt spid="8"/>
                                        </p:tgtEl>
                                        <p:attrNameLst>
                                          <p:attrName>ppt_x</p:attrName>
                                          <p:attrName>ppt_y</p:attrName>
                                        </p:attrNameLst>
                                      </p:cBhvr>
                                    </p:animMotion>
                                  </p:childTnLst>
                                </p:cTn>
                              </p:par>
                              <p:par>
                                <p:cTn id="50" presetID="35" presetClass="path" presetSubtype="0" accel="50000" decel="50000" fill="hold" nodeType="withEffect">
                                  <p:stCondLst>
                                    <p:cond delay="0"/>
                                  </p:stCondLst>
                                  <p:childTnLst>
                                    <p:animMotion origin="layout" path="M 0 0  L -0.25 0  E" pathEditMode="relative" ptsTypes="">
                                      <p:cBhvr>
                                        <p:cTn id="51" dur="2000" fill="hold"/>
                                        <p:tgtEl>
                                          <p:spTgt spid="9"/>
                                        </p:tgtEl>
                                        <p:attrNameLst>
                                          <p:attrName>ppt_x</p:attrName>
                                          <p:attrName>ppt_y</p:attrName>
                                        </p:attrNameLst>
                                      </p:cBhvr>
                                    </p:animMotion>
                                  </p:childTnLst>
                                </p:cTn>
                              </p:par>
                              <p:par>
                                <p:cTn id="52" presetID="35" presetClass="path" presetSubtype="0" accel="50000" decel="50000" fill="hold" nodeType="withEffect">
                                  <p:stCondLst>
                                    <p:cond delay="0"/>
                                  </p:stCondLst>
                                  <p:childTnLst>
                                    <p:animMotion origin="layout" path="M 0 0  L -0.25 0  E" pathEditMode="relative" ptsTypes="">
                                      <p:cBhvr>
                                        <p:cTn id="53" dur="2000" fill="hold"/>
                                        <p:tgtEl>
                                          <p:spTgt spid="10"/>
                                        </p:tgtEl>
                                        <p:attrNameLst>
                                          <p:attrName>ppt_x</p:attrName>
                                          <p:attrName>ppt_y</p:attrName>
                                        </p:attrNameLst>
                                      </p:cBhvr>
                                    </p:animMotion>
                                  </p:childTnLst>
                                </p:cTn>
                              </p:par>
                              <p:par>
                                <p:cTn id="54" presetID="35" presetClass="path" presetSubtype="0" accel="50000" decel="50000" fill="hold" nodeType="withEffect">
                                  <p:stCondLst>
                                    <p:cond delay="0"/>
                                  </p:stCondLst>
                                  <p:childTnLst>
                                    <p:animMotion origin="layout" path="M 0 0  L -0.25 0  E" pathEditMode="relative" ptsTypes="">
                                      <p:cBhvr>
                                        <p:cTn id="55" dur="2000" fill="hold"/>
                                        <p:tgtEl>
                                          <p:spTgt spid="12"/>
                                        </p:tgtEl>
                                        <p:attrNameLst>
                                          <p:attrName>ppt_x</p:attrName>
                                          <p:attrName>ppt_y</p:attrName>
                                        </p:attrNameLst>
                                      </p:cBhvr>
                                    </p:animMotion>
                                  </p:childTnLst>
                                </p:cTn>
                              </p:par>
                            </p:childTnLst>
                          </p:cTn>
                        </p:par>
                      </p:childTnLst>
                    </p:cTn>
                  </p:par>
                  <p:par>
                    <p:cTn id="56" fill="hold">
                      <p:stCondLst>
                        <p:cond delay="indefinite"/>
                      </p:stCondLst>
                      <p:childTnLst>
                        <p:par>
                          <p:cTn id="57" fill="hold">
                            <p:stCondLst>
                              <p:cond delay="0"/>
                            </p:stCondLst>
                            <p:childTnLst>
                              <p:par>
                                <p:cTn id="58" presetID="35" presetClass="path" presetSubtype="0" accel="50000" decel="50000" fill="hold" nodeType="clickEffect">
                                  <p:stCondLst>
                                    <p:cond delay="0"/>
                                  </p:stCondLst>
                                  <p:childTnLst>
                                    <p:animMotion origin="layout" path="M -3.61111E-6 4.07904E-6 L -0.46892 -0.04276 " pathEditMode="relative" rAng="0" ptsTypes="AA">
                                      <p:cBhvr>
                                        <p:cTn id="59" dur="2000" fill="hold"/>
                                        <p:tgtEl>
                                          <p:spTgt spid="5"/>
                                        </p:tgtEl>
                                        <p:attrNameLst>
                                          <p:attrName>ppt_x</p:attrName>
                                          <p:attrName>ppt_y</p:attrName>
                                        </p:attrNameLst>
                                      </p:cBhvr>
                                      <p:rCtr x="-23500" y="-2100"/>
                                    </p:animMotion>
                                  </p:childTnLst>
                                </p:cTn>
                              </p:par>
                            </p:childTnLst>
                          </p:cTn>
                        </p:par>
                      </p:childTnLst>
                    </p:cTn>
                  </p:par>
                  <p:par>
                    <p:cTn id="60" fill="hold">
                      <p:stCondLst>
                        <p:cond delay="indefinite"/>
                      </p:stCondLst>
                      <p:childTnLst>
                        <p:par>
                          <p:cTn id="61" fill="hold">
                            <p:stCondLst>
                              <p:cond delay="0"/>
                            </p:stCondLst>
                            <p:childTnLst>
                              <p:par>
                                <p:cTn id="62" presetID="42" presetClass="path" presetSubtype="0" accel="50000" decel="50000" fill="hold" nodeType="clickEffect">
                                  <p:stCondLst>
                                    <p:cond delay="0"/>
                                  </p:stCondLst>
                                  <p:childTnLst>
                                    <p:animMotion origin="layout" path="M -3.61111E-6 -1.00994E-6 L -0.53559 0.02381 " pathEditMode="relative" rAng="0" ptsTypes="AA">
                                      <p:cBhvr>
                                        <p:cTn id="63" dur="2000" fill="hold"/>
                                        <p:tgtEl>
                                          <p:spTgt spid="11"/>
                                        </p:tgtEl>
                                        <p:attrNameLst>
                                          <p:attrName>ppt_x</p:attrName>
                                          <p:attrName>ppt_y</p:attrName>
                                        </p:attrNameLst>
                                      </p:cBhvr>
                                      <p:rCtr x="-26800" y="1200"/>
                                    </p:animMotion>
                                  </p:childTnLst>
                                </p:cTn>
                              </p:par>
                            </p:childTnLst>
                          </p:cTn>
                        </p:par>
                      </p:childTnLst>
                    </p:cTn>
                  </p:par>
                  <p:par>
                    <p:cTn id="64" fill="hold">
                      <p:stCondLst>
                        <p:cond delay="indefinite"/>
                      </p:stCondLst>
                      <p:childTnLst>
                        <p:par>
                          <p:cTn id="65" fill="hold">
                            <p:stCondLst>
                              <p:cond delay="0"/>
                            </p:stCondLst>
                            <p:childTnLst>
                              <p:par>
                                <p:cTn id="66" presetID="42" presetClass="path" presetSubtype="0" accel="50000" decel="50000" fill="hold" nodeType="clickEffect">
                                  <p:stCondLst>
                                    <p:cond delay="0"/>
                                  </p:stCondLst>
                                  <p:childTnLst>
                                    <p:animMotion origin="layout" path="M 0 4.07904E-6 L -0.275 -0.05385 " pathEditMode="relative" rAng="0" ptsTypes="AA">
                                      <p:cBhvr>
                                        <p:cTn id="67" dur="2000" fill="hold"/>
                                        <p:tgtEl>
                                          <p:spTgt spid="8"/>
                                        </p:tgtEl>
                                        <p:attrNameLst>
                                          <p:attrName>ppt_x</p:attrName>
                                          <p:attrName>ppt_y</p:attrName>
                                        </p:attrNameLst>
                                      </p:cBhvr>
                                      <p:rCtr x="-13800" y="-2700"/>
                                    </p:animMotion>
                                  </p:childTnLst>
                                </p:cTn>
                              </p:par>
                            </p:childTnLst>
                          </p:cTn>
                        </p:par>
                      </p:childTnLst>
                    </p:cTn>
                  </p:par>
                  <p:par>
                    <p:cTn id="68" fill="hold">
                      <p:stCondLst>
                        <p:cond delay="indefinite"/>
                      </p:stCondLst>
                      <p:childTnLst>
                        <p:par>
                          <p:cTn id="69" fill="hold">
                            <p:stCondLst>
                              <p:cond delay="0"/>
                            </p:stCondLst>
                            <p:childTnLst>
                              <p:par>
                                <p:cTn id="70" presetID="42" presetClass="path" presetSubtype="0" accel="50000" decel="50000" fill="hold" nodeType="clickEffect">
                                  <p:stCondLst>
                                    <p:cond delay="0"/>
                                  </p:stCondLst>
                                  <p:childTnLst>
                                    <p:animMotion origin="layout" path="M 0 -2.15392E-6 L -0.2 0.20315 " pathEditMode="relative" rAng="0" ptsTypes="AA">
                                      <p:cBhvr>
                                        <p:cTn id="71" dur="2000" fill="hold"/>
                                        <p:tgtEl>
                                          <p:spTgt spid="10"/>
                                        </p:tgtEl>
                                        <p:attrNameLst>
                                          <p:attrName>ppt_x</p:attrName>
                                          <p:attrName>ppt_y</p:attrName>
                                        </p:attrNameLst>
                                      </p:cBhvr>
                                      <p:rCtr x="-10000" y="10100"/>
                                    </p:animMotion>
                                  </p:childTnLst>
                                </p:cTn>
                              </p:par>
                            </p:childTnLst>
                          </p:cTn>
                        </p:par>
                      </p:childTnLst>
                    </p:cTn>
                  </p:par>
                  <p:par>
                    <p:cTn id="72" fill="hold">
                      <p:stCondLst>
                        <p:cond delay="indefinite"/>
                      </p:stCondLst>
                      <p:childTnLst>
                        <p:par>
                          <p:cTn id="73" fill="hold">
                            <p:stCondLst>
                              <p:cond delay="0"/>
                            </p:stCondLst>
                            <p:childTnLst>
                              <p:par>
                                <p:cTn id="74" presetID="42" presetClass="path" presetSubtype="0" accel="50000" decel="50000" fill="hold" nodeType="clickEffect">
                                  <p:stCondLst>
                                    <p:cond delay="0"/>
                                  </p:stCondLst>
                                  <p:childTnLst>
                                    <p:animMotion origin="layout" path="M -0.05834 0.06817 L -0.52275 0.22509 " pathEditMode="relative" rAng="0" ptsTypes="AA">
                                      <p:cBhvr>
                                        <p:cTn id="75" dur="2000" fill="hold"/>
                                        <p:tgtEl>
                                          <p:spTgt spid="9"/>
                                        </p:tgtEl>
                                        <p:attrNameLst>
                                          <p:attrName>ppt_x</p:attrName>
                                          <p:attrName>ppt_y</p:attrName>
                                        </p:attrNameLst>
                                      </p:cBhvr>
                                      <p:rCtr x="-23200" y="7800"/>
                                    </p:animMotion>
                                  </p:childTnLst>
                                </p:cTn>
                              </p:par>
                            </p:childTnLst>
                          </p:cTn>
                        </p:par>
                      </p:childTnLst>
                    </p:cTn>
                  </p:par>
                  <p:par>
                    <p:cTn id="76" fill="hold">
                      <p:stCondLst>
                        <p:cond delay="indefinite"/>
                      </p:stCondLst>
                      <p:childTnLst>
                        <p:par>
                          <p:cTn id="77" fill="hold">
                            <p:stCondLst>
                              <p:cond delay="0"/>
                            </p:stCondLst>
                            <p:childTnLst>
                              <p:par>
                                <p:cTn id="78" presetID="42" presetClass="path" presetSubtype="0" accel="50000" decel="50000" fill="hold" nodeType="clickEffect">
                                  <p:stCondLst>
                                    <p:cond delay="0"/>
                                  </p:stCondLst>
                                  <p:childTnLst>
                                    <p:animMotion origin="layout" path="M 3.61111E-6 -1.00994E-6 L -0.33108 0.05708 " pathEditMode="relative" rAng="0" ptsTypes="AA">
                                      <p:cBhvr>
                                        <p:cTn id="79" dur="2000" fill="hold"/>
                                        <p:tgtEl>
                                          <p:spTgt spid="12"/>
                                        </p:tgtEl>
                                        <p:attrNameLst>
                                          <p:attrName>ppt_x</p:attrName>
                                          <p:attrName>ppt_y</p:attrName>
                                        </p:attrNameLst>
                                      </p:cBhvr>
                                      <p:rCtr x="-16600" y="28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2550"/>
            <a:ext cx="7467600" cy="563563"/>
          </a:xfrm>
        </p:spPr>
        <p:txBody>
          <a:bodyPr rtlCol="0">
            <a:normAutofit fontScale="90000"/>
          </a:bodyPr>
          <a:lstStyle/>
          <a:p>
            <a:pPr eaLnBrk="1" fontAlgn="auto" hangingPunct="1">
              <a:spcAft>
                <a:spcPts val="0"/>
              </a:spcAft>
              <a:defRPr/>
            </a:pPr>
            <a:r>
              <a:rPr lang="en-US" dirty="0" err="1"/>
              <a:t>Teknik</a:t>
            </a:r>
            <a:r>
              <a:rPr lang="en-US" dirty="0"/>
              <a:t> Sampling (Stratified)</a:t>
            </a:r>
          </a:p>
        </p:txBody>
      </p:sp>
      <p:sp>
        <p:nvSpPr>
          <p:cNvPr id="4" name="Rectangle 3"/>
          <p:cNvSpPr/>
          <p:nvPr/>
        </p:nvSpPr>
        <p:spPr>
          <a:xfrm>
            <a:off x="3986213" y="1082675"/>
            <a:ext cx="1676400" cy="3124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5668963" y="1085850"/>
            <a:ext cx="1676400" cy="3124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3989388" y="5360988"/>
            <a:ext cx="16764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5672138" y="5364163"/>
            <a:ext cx="16764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extBox 7"/>
          <p:cNvSpPr txBox="1">
            <a:spLocks noChangeArrowheads="1"/>
          </p:cNvSpPr>
          <p:nvPr/>
        </p:nvSpPr>
        <p:spPr bwMode="auto">
          <a:xfrm>
            <a:off x="1066800" y="2057400"/>
            <a:ext cx="2209800" cy="461963"/>
          </a:xfrm>
          <a:prstGeom prst="rect">
            <a:avLst/>
          </a:prstGeom>
          <a:noFill/>
          <a:ln w="9525">
            <a:noFill/>
            <a:miter lim="800000"/>
            <a:headEnd/>
            <a:tailEnd/>
          </a:ln>
        </p:spPr>
        <p:txBody>
          <a:bodyPr>
            <a:spAutoFit/>
          </a:bodyPr>
          <a:lstStyle/>
          <a:p>
            <a:r>
              <a:rPr lang="en-US" sz="2400">
                <a:latin typeface="Calibri" pitchFamily="34" charset="0"/>
              </a:rPr>
              <a:t>Populasi</a:t>
            </a:r>
          </a:p>
        </p:txBody>
      </p:sp>
      <p:sp>
        <p:nvSpPr>
          <p:cNvPr id="9" name="TextBox 8"/>
          <p:cNvSpPr txBox="1">
            <a:spLocks noChangeArrowheads="1"/>
          </p:cNvSpPr>
          <p:nvPr/>
        </p:nvSpPr>
        <p:spPr bwMode="auto">
          <a:xfrm>
            <a:off x="1143000" y="5715000"/>
            <a:ext cx="2209800" cy="461963"/>
          </a:xfrm>
          <a:prstGeom prst="rect">
            <a:avLst/>
          </a:prstGeom>
          <a:noFill/>
          <a:ln w="9525">
            <a:noFill/>
            <a:miter lim="800000"/>
            <a:headEnd/>
            <a:tailEnd/>
          </a:ln>
        </p:spPr>
        <p:txBody>
          <a:bodyPr>
            <a:spAutoFit/>
          </a:bodyPr>
          <a:lstStyle/>
          <a:p>
            <a:r>
              <a:rPr lang="en-US" sz="2400">
                <a:latin typeface="Calibri" pitchFamily="34" charset="0"/>
              </a:rPr>
              <a:t>Sampel</a:t>
            </a:r>
          </a:p>
        </p:txBody>
      </p:sp>
      <p:sp>
        <p:nvSpPr>
          <p:cNvPr id="10" name="Down Arrow 9"/>
          <p:cNvSpPr/>
          <p:nvPr/>
        </p:nvSpPr>
        <p:spPr>
          <a:xfrm>
            <a:off x="4378325" y="4343400"/>
            <a:ext cx="2590800" cy="838200"/>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en-US" dirty="0"/>
              <a:t>Sampling</a:t>
            </a:r>
          </a:p>
        </p:txBody>
      </p:sp>
      <p:sp>
        <p:nvSpPr>
          <p:cNvPr id="11" name="Plus 10"/>
          <p:cNvSpPr/>
          <p:nvPr/>
        </p:nvSpPr>
        <p:spPr>
          <a:xfrm>
            <a:off x="4191000" y="1295400"/>
            <a:ext cx="533400" cy="609600"/>
          </a:xfrm>
          <a:prstGeom prst="mathPlu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Plus 11"/>
          <p:cNvSpPr/>
          <p:nvPr/>
        </p:nvSpPr>
        <p:spPr>
          <a:xfrm>
            <a:off x="4572000" y="2133600"/>
            <a:ext cx="533400" cy="609600"/>
          </a:xfrm>
          <a:prstGeom prst="mathPlu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Plus 12"/>
          <p:cNvSpPr/>
          <p:nvPr/>
        </p:nvSpPr>
        <p:spPr>
          <a:xfrm>
            <a:off x="4800600" y="1371600"/>
            <a:ext cx="533400" cy="609600"/>
          </a:xfrm>
          <a:prstGeom prst="mathPlu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Plus 13"/>
          <p:cNvSpPr/>
          <p:nvPr/>
        </p:nvSpPr>
        <p:spPr>
          <a:xfrm>
            <a:off x="5105400" y="2133600"/>
            <a:ext cx="533400" cy="609600"/>
          </a:xfrm>
          <a:prstGeom prst="mathPlu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Plus 14"/>
          <p:cNvSpPr/>
          <p:nvPr/>
        </p:nvSpPr>
        <p:spPr>
          <a:xfrm>
            <a:off x="4038600" y="2286000"/>
            <a:ext cx="533400" cy="609600"/>
          </a:xfrm>
          <a:prstGeom prst="mathPlu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Plus 15"/>
          <p:cNvSpPr/>
          <p:nvPr/>
        </p:nvSpPr>
        <p:spPr>
          <a:xfrm>
            <a:off x="5029200" y="3124200"/>
            <a:ext cx="533400" cy="609600"/>
          </a:xfrm>
          <a:prstGeom prst="mathPlu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Plus 16"/>
          <p:cNvSpPr/>
          <p:nvPr/>
        </p:nvSpPr>
        <p:spPr>
          <a:xfrm>
            <a:off x="4191000" y="3352800"/>
            <a:ext cx="533400" cy="609600"/>
          </a:xfrm>
          <a:prstGeom prst="mathPlu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Plus 17"/>
          <p:cNvSpPr/>
          <p:nvPr/>
        </p:nvSpPr>
        <p:spPr>
          <a:xfrm>
            <a:off x="4495800" y="2819400"/>
            <a:ext cx="533400" cy="609600"/>
          </a:xfrm>
          <a:prstGeom prst="mathPlu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Multiply 18"/>
          <p:cNvSpPr/>
          <p:nvPr/>
        </p:nvSpPr>
        <p:spPr>
          <a:xfrm>
            <a:off x="5791200" y="1219200"/>
            <a:ext cx="609600" cy="609600"/>
          </a:xfrm>
          <a:prstGeom prst="mathMultiply">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Multiply 19"/>
          <p:cNvSpPr/>
          <p:nvPr/>
        </p:nvSpPr>
        <p:spPr>
          <a:xfrm>
            <a:off x="6172200" y="1524000"/>
            <a:ext cx="609600" cy="609600"/>
          </a:xfrm>
          <a:prstGeom prst="mathMultiply">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Multiply 20"/>
          <p:cNvSpPr/>
          <p:nvPr/>
        </p:nvSpPr>
        <p:spPr>
          <a:xfrm>
            <a:off x="6477000" y="1905000"/>
            <a:ext cx="609600" cy="609600"/>
          </a:xfrm>
          <a:prstGeom prst="mathMultiply">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Multiply 21"/>
          <p:cNvSpPr/>
          <p:nvPr/>
        </p:nvSpPr>
        <p:spPr>
          <a:xfrm>
            <a:off x="5715000" y="1905000"/>
            <a:ext cx="609600" cy="609600"/>
          </a:xfrm>
          <a:prstGeom prst="mathMultiply">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Multiply 22"/>
          <p:cNvSpPr/>
          <p:nvPr/>
        </p:nvSpPr>
        <p:spPr>
          <a:xfrm>
            <a:off x="6553200" y="1143000"/>
            <a:ext cx="609600" cy="609600"/>
          </a:xfrm>
          <a:prstGeom prst="mathMultiply">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Multiply 23"/>
          <p:cNvSpPr/>
          <p:nvPr/>
        </p:nvSpPr>
        <p:spPr>
          <a:xfrm>
            <a:off x="6705600" y="2819400"/>
            <a:ext cx="609600" cy="609600"/>
          </a:xfrm>
          <a:prstGeom prst="mathMultiply">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Multiply 24"/>
          <p:cNvSpPr/>
          <p:nvPr/>
        </p:nvSpPr>
        <p:spPr>
          <a:xfrm>
            <a:off x="6172200" y="2514600"/>
            <a:ext cx="609600" cy="609600"/>
          </a:xfrm>
          <a:prstGeom prst="mathMultiply">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Multiply 25"/>
          <p:cNvSpPr/>
          <p:nvPr/>
        </p:nvSpPr>
        <p:spPr>
          <a:xfrm>
            <a:off x="6477000" y="3276600"/>
            <a:ext cx="609600" cy="609600"/>
          </a:xfrm>
          <a:prstGeom prst="mathMultiply">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Multiply 26"/>
          <p:cNvSpPr/>
          <p:nvPr/>
        </p:nvSpPr>
        <p:spPr>
          <a:xfrm>
            <a:off x="5943600" y="3124200"/>
            <a:ext cx="609600" cy="609600"/>
          </a:xfrm>
          <a:prstGeom prst="mathMultiply">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500"/>
                                        <p:tgtEl>
                                          <p:spTgt spid="5"/>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linds(horizontal)">
                                      <p:cBhvr>
                                        <p:cTn id="13" dur="500"/>
                                        <p:tgtEl>
                                          <p:spTgt spid="8"/>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blinds(horizontal)">
                                      <p:cBhvr>
                                        <p:cTn id="16" dur="500"/>
                                        <p:tgtEl>
                                          <p:spTgt spid="11"/>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blinds(horizontal)">
                                      <p:cBhvr>
                                        <p:cTn id="19" dur="500"/>
                                        <p:tgtEl>
                                          <p:spTgt spid="12"/>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linds(horizontal)">
                                      <p:cBhvr>
                                        <p:cTn id="22" dur="500"/>
                                        <p:tgtEl>
                                          <p:spTgt spid="13"/>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blinds(horizontal)">
                                      <p:cBhvr>
                                        <p:cTn id="25" dur="500"/>
                                        <p:tgtEl>
                                          <p:spTgt spid="14"/>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blinds(horizontal)">
                                      <p:cBhvr>
                                        <p:cTn id="28" dur="500"/>
                                        <p:tgtEl>
                                          <p:spTgt spid="15"/>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blinds(horizontal)">
                                      <p:cBhvr>
                                        <p:cTn id="31" dur="500"/>
                                        <p:tgtEl>
                                          <p:spTgt spid="16"/>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blinds(horizontal)">
                                      <p:cBhvr>
                                        <p:cTn id="34" dur="500"/>
                                        <p:tgtEl>
                                          <p:spTgt spid="17"/>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blinds(horizontal)">
                                      <p:cBhvr>
                                        <p:cTn id="37" dur="500"/>
                                        <p:tgtEl>
                                          <p:spTgt spid="18"/>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blinds(horizontal)">
                                      <p:cBhvr>
                                        <p:cTn id="40" dur="500"/>
                                        <p:tgtEl>
                                          <p:spTgt spid="19"/>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blinds(horizontal)">
                                      <p:cBhvr>
                                        <p:cTn id="43" dur="500"/>
                                        <p:tgtEl>
                                          <p:spTgt spid="20"/>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blinds(horizontal)">
                                      <p:cBhvr>
                                        <p:cTn id="46" dur="500"/>
                                        <p:tgtEl>
                                          <p:spTgt spid="21"/>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blinds(horizontal)">
                                      <p:cBhvr>
                                        <p:cTn id="49" dur="500"/>
                                        <p:tgtEl>
                                          <p:spTgt spid="22"/>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blinds(horizontal)">
                                      <p:cBhvr>
                                        <p:cTn id="52" dur="500"/>
                                        <p:tgtEl>
                                          <p:spTgt spid="23"/>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24"/>
                                        </p:tgtEl>
                                        <p:attrNameLst>
                                          <p:attrName>style.visibility</p:attrName>
                                        </p:attrNameLst>
                                      </p:cBhvr>
                                      <p:to>
                                        <p:strVal val="visible"/>
                                      </p:to>
                                    </p:set>
                                    <p:animEffect transition="in" filter="blinds(horizontal)">
                                      <p:cBhvr>
                                        <p:cTn id="55" dur="500"/>
                                        <p:tgtEl>
                                          <p:spTgt spid="24"/>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25"/>
                                        </p:tgtEl>
                                        <p:attrNameLst>
                                          <p:attrName>style.visibility</p:attrName>
                                        </p:attrNameLst>
                                      </p:cBhvr>
                                      <p:to>
                                        <p:strVal val="visible"/>
                                      </p:to>
                                    </p:set>
                                    <p:animEffect transition="in" filter="blinds(horizontal)">
                                      <p:cBhvr>
                                        <p:cTn id="58" dur="500"/>
                                        <p:tgtEl>
                                          <p:spTgt spid="25"/>
                                        </p:tgtEl>
                                      </p:cBhvr>
                                    </p:animEffect>
                                  </p:childTnLst>
                                </p:cTn>
                              </p:par>
                              <p:par>
                                <p:cTn id="59" presetID="3" presetClass="entr" presetSubtype="10" fill="hold" grpId="0" nodeType="withEffect">
                                  <p:stCondLst>
                                    <p:cond delay="0"/>
                                  </p:stCondLst>
                                  <p:childTnLst>
                                    <p:set>
                                      <p:cBhvr>
                                        <p:cTn id="60" dur="1" fill="hold">
                                          <p:stCondLst>
                                            <p:cond delay="0"/>
                                          </p:stCondLst>
                                        </p:cTn>
                                        <p:tgtEl>
                                          <p:spTgt spid="26"/>
                                        </p:tgtEl>
                                        <p:attrNameLst>
                                          <p:attrName>style.visibility</p:attrName>
                                        </p:attrNameLst>
                                      </p:cBhvr>
                                      <p:to>
                                        <p:strVal val="visible"/>
                                      </p:to>
                                    </p:set>
                                    <p:animEffect transition="in" filter="blinds(horizontal)">
                                      <p:cBhvr>
                                        <p:cTn id="61" dur="500"/>
                                        <p:tgtEl>
                                          <p:spTgt spid="26"/>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27"/>
                                        </p:tgtEl>
                                        <p:attrNameLst>
                                          <p:attrName>style.visibility</p:attrName>
                                        </p:attrNameLst>
                                      </p:cBhvr>
                                      <p:to>
                                        <p:strVal val="visible"/>
                                      </p:to>
                                    </p:set>
                                    <p:animEffect transition="in" filter="blinds(horizontal)">
                                      <p:cBhvr>
                                        <p:cTn id="64" dur="500"/>
                                        <p:tgtEl>
                                          <p:spTgt spid="27"/>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nodeType="clickEffect">
                                  <p:stCondLst>
                                    <p:cond delay="0"/>
                                  </p:stCondLst>
                                  <p:childTnLst>
                                    <p:set>
                                      <p:cBhvr>
                                        <p:cTn id="68" dur="1" fill="hold">
                                          <p:stCondLst>
                                            <p:cond delay="0"/>
                                          </p:stCondLst>
                                        </p:cTn>
                                        <p:tgtEl>
                                          <p:spTgt spid="10"/>
                                        </p:tgtEl>
                                        <p:attrNameLst>
                                          <p:attrName>style.visibility</p:attrName>
                                        </p:attrNameLst>
                                      </p:cBhvr>
                                      <p:to>
                                        <p:strVal val="visible"/>
                                      </p:to>
                                    </p:set>
                                    <p:animEffect transition="in" filter="blinds(horizontal)">
                                      <p:cBhvr>
                                        <p:cTn id="69" dur="500"/>
                                        <p:tgtEl>
                                          <p:spTgt spid="10"/>
                                        </p:tgtEl>
                                      </p:cBhvr>
                                    </p:animEffect>
                                  </p:childTnLst>
                                </p:cTn>
                              </p:par>
                            </p:childTnLst>
                          </p:cTn>
                        </p:par>
                      </p:childTnLst>
                    </p:cTn>
                  </p:par>
                  <p:par>
                    <p:cTn id="70" fill="hold">
                      <p:stCondLst>
                        <p:cond delay="indefinite"/>
                      </p:stCondLst>
                      <p:childTnLst>
                        <p:par>
                          <p:cTn id="71" fill="hold">
                            <p:stCondLst>
                              <p:cond delay="0"/>
                            </p:stCondLst>
                            <p:childTnLst>
                              <p:par>
                                <p:cTn id="72" presetID="55" presetClass="entr" presetSubtype="0" fill="hold" grpId="0" nodeType="clickEffect">
                                  <p:stCondLst>
                                    <p:cond delay="0"/>
                                  </p:stCondLst>
                                  <p:childTnLst>
                                    <p:set>
                                      <p:cBhvr>
                                        <p:cTn id="73" dur="1" fill="hold">
                                          <p:stCondLst>
                                            <p:cond delay="0"/>
                                          </p:stCondLst>
                                        </p:cTn>
                                        <p:tgtEl>
                                          <p:spTgt spid="6"/>
                                        </p:tgtEl>
                                        <p:attrNameLst>
                                          <p:attrName>style.visibility</p:attrName>
                                        </p:attrNameLst>
                                      </p:cBhvr>
                                      <p:to>
                                        <p:strVal val="visible"/>
                                      </p:to>
                                    </p:set>
                                    <p:anim calcmode="lin" valueType="num">
                                      <p:cBhvr>
                                        <p:cTn id="74" dur="1000" fill="hold"/>
                                        <p:tgtEl>
                                          <p:spTgt spid="6"/>
                                        </p:tgtEl>
                                        <p:attrNameLst>
                                          <p:attrName>ppt_w</p:attrName>
                                        </p:attrNameLst>
                                      </p:cBhvr>
                                      <p:tavLst>
                                        <p:tav tm="0">
                                          <p:val>
                                            <p:strVal val="#ppt_w*0.70"/>
                                          </p:val>
                                        </p:tav>
                                        <p:tav tm="100000">
                                          <p:val>
                                            <p:strVal val="#ppt_w"/>
                                          </p:val>
                                        </p:tav>
                                      </p:tavLst>
                                    </p:anim>
                                    <p:anim calcmode="lin" valueType="num">
                                      <p:cBhvr>
                                        <p:cTn id="75" dur="1000" fill="hold"/>
                                        <p:tgtEl>
                                          <p:spTgt spid="6"/>
                                        </p:tgtEl>
                                        <p:attrNameLst>
                                          <p:attrName>ppt_h</p:attrName>
                                        </p:attrNameLst>
                                      </p:cBhvr>
                                      <p:tavLst>
                                        <p:tav tm="0">
                                          <p:val>
                                            <p:strVal val="#ppt_h"/>
                                          </p:val>
                                        </p:tav>
                                        <p:tav tm="100000">
                                          <p:val>
                                            <p:strVal val="#ppt_h"/>
                                          </p:val>
                                        </p:tav>
                                      </p:tavLst>
                                    </p:anim>
                                    <p:animEffect transition="in" filter="fade">
                                      <p:cBhvr>
                                        <p:cTn id="76" dur="1000"/>
                                        <p:tgtEl>
                                          <p:spTgt spid="6"/>
                                        </p:tgtEl>
                                      </p:cBhvr>
                                    </p:animEffect>
                                  </p:childTnLst>
                                </p:cTn>
                              </p:par>
                              <p:par>
                                <p:cTn id="77" presetID="55" presetClass="entr" presetSubtype="0" fill="hold" grpId="0" nodeType="withEffect">
                                  <p:stCondLst>
                                    <p:cond delay="0"/>
                                  </p:stCondLst>
                                  <p:childTnLst>
                                    <p:set>
                                      <p:cBhvr>
                                        <p:cTn id="78" dur="1" fill="hold">
                                          <p:stCondLst>
                                            <p:cond delay="0"/>
                                          </p:stCondLst>
                                        </p:cTn>
                                        <p:tgtEl>
                                          <p:spTgt spid="7"/>
                                        </p:tgtEl>
                                        <p:attrNameLst>
                                          <p:attrName>style.visibility</p:attrName>
                                        </p:attrNameLst>
                                      </p:cBhvr>
                                      <p:to>
                                        <p:strVal val="visible"/>
                                      </p:to>
                                    </p:set>
                                    <p:anim calcmode="lin" valueType="num">
                                      <p:cBhvr>
                                        <p:cTn id="79" dur="1000" fill="hold"/>
                                        <p:tgtEl>
                                          <p:spTgt spid="7"/>
                                        </p:tgtEl>
                                        <p:attrNameLst>
                                          <p:attrName>ppt_w</p:attrName>
                                        </p:attrNameLst>
                                      </p:cBhvr>
                                      <p:tavLst>
                                        <p:tav tm="0">
                                          <p:val>
                                            <p:strVal val="#ppt_w*0.70"/>
                                          </p:val>
                                        </p:tav>
                                        <p:tav tm="100000">
                                          <p:val>
                                            <p:strVal val="#ppt_w"/>
                                          </p:val>
                                        </p:tav>
                                      </p:tavLst>
                                    </p:anim>
                                    <p:anim calcmode="lin" valueType="num">
                                      <p:cBhvr>
                                        <p:cTn id="80" dur="1000" fill="hold"/>
                                        <p:tgtEl>
                                          <p:spTgt spid="7"/>
                                        </p:tgtEl>
                                        <p:attrNameLst>
                                          <p:attrName>ppt_h</p:attrName>
                                        </p:attrNameLst>
                                      </p:cBhvr>
                                      <p:tavLst>
                                        <p:tav tm="0">
                                          <p:val>
                                            <p:strVal val="#ppt_h"/>
                                          </p:val>
                                        </p:tav>
                                        <p:tav tm="100000">
                                          <p:val>
                                            <p:strVal val="#ppt_h"/>
                                          </p:val>
                                        </p:tav>
                                      </p:tavLst>
                                    </p:anim>
                                    <p:animEffect transition="in" filter="fade">
                                      <p:cBhvr>
                                        <p:cTn id="81" dur="1000"/>
                                        <p:tgtEl>
                                          <p:spTgt spid="7"/>
                                        </p:tgtEl>
                                      </p:cBhvr>
                                    </p:animEffect>
                                  </p:childTnLst>
                                </p:cTn>
                              </p:par>
                              <p:par>
                                <p:cTn id="82" presetID="55" presetClass="entr" presetSubtype="0" fill="hold" grpId="0" nodeType="withEffect">
                                  <p:stCondLst>
                                    <p:cond delay="0"/>
                                  </p:stCondLst>
                                  <p:childTnLst>
                                    <p:set>
                                      <p:cBhvr>
                                        <p:cTn id="83" dur="1" fill="hold">
                                          <p:stCondLst>
                                            <p:cond delay="0"/>
                                          </p:stCondLst>
                                        </p:cTn>
                                        <p:tgtEl>
                                          <p:spTgt spid="9"/>
                                        </p:tgtEl>
                                        <p:attrNameLst>
                                          <p:attrName>style.visibility</p:attrName>
                                        </p:attrNameLst>
                                      </p:cBhvr>
                                      <p:to>
                                        <p:strVal val="visible"/>
                                      </p:to>
                                    </p:set>
                                    <p:anim calcmode="lin" valueType="num">
                                      <p:cBhvr>
                                        <p:cTn id="84" dur="1000" fill="hold"/>
                                        <p:tgtEl>
                                          <p:spTgt spid="9"/>
                                        </p:tgtEl>
                                        <p:attrNameLst>
                                          <p:attrName>ppt_w</p:attrName>
                                        </p:attrNameLst>
                                      </p:cBhvr>
                                      <p:tavLst>
                                        <p:tav tm="0">
                                          <p:val>
                                            <p:strVal val="#ppt_w*0.70"/>
                                          </p:val>
                                        </p:tav>
                                        <p:tav tm="100000">
                                          <p:val>
                                            <p:strVal val="#ppt_w"/>
                                          </p:val>
                                        </p:tav>
                                      </p:tavLst>
                                    </p:anim>
                                    <p:anim calcmode="lin" valueType="num">
                                      <p:cBhvr>
                                        <p:cTn id="85" dur="1000" fill="hold"/>
                                        <p:tgtEl>
                                          <p:spTgt spid="9"/>
                                        </p:tgtEl>
                                        <p:attrNameLst>
                                          <p:attrName>ppt_h</p:attrName>
                                        </p:attrNameLst>
                                      </p:cBhvr>
                                      <p:tavLst>
                                        <p:tav tm="0">
                                          <p:val>
                                            <p:strVal val="#ppt_h"/>
                                          </p:val>
                                        </p:tav>
                                        <p:tav tm="100000">
                                          <p:val>
                                            <p:strVal val="#ppt_h"/>
                                          </p:val>
                                        </p:tav>
                                      </p:tavLst>
                                    </p:anim>
                                    <p:animEffect transition="in" filter="fade">
                                      <p:cBhvr>
                                        <p:cTn id="86" dur="1000"/>
                                        <p:tgtEl>
                                          <p:spTgt spid="9"/>
                                        </p:tgtEl>
                                      </p:cBhvr>
                                    </p:animEffect>
                                  </p:childTnLst>
                                </p:cTn>
                              </p:par>
                            </p:childTnLst>
                          </p:cTn>
                        </p:par>
                      </p:childTnLst>
                    </p:cTn>
                  </p:par>
                  <p:par>
                    <p:cTn id="87" fill="hold">
                      <p:stCondLst>
                        <p:cond delay="indefinite"/>
                      </p:stCondLst>
                      <p:childTnLst>
                        <p:par>
                          <p:cTn id="88" fill="hold">
                            <p:stCondLst>
                              <p:cond delay="0"/>
                            </p:stCondLst>
                            <p:childTnLst>
                              <p:par>
                                <p:cTn id="89" presetID="42" presetClass="path" presetSubtype="0" accel="50000" decel="50000" fill="hold" grpId="1" nodeType="clickEffect">
                                  <p:stCondLst>
                                    <p:cond delay="0"/>
                                  </p:stCondLst>
                                  <p:childTnLst>
                                    <p:animMotion origin="layout" path="M 0 0  L 0 0.33279  E" pathEditMode="relative" ptsTypes="">
                                      <p:cBhvr>
                                        <p:cTn id="90" dur="2000" fill="hold"/>
                                        <p:tgtEl>
                                          <p:spTgt spid="17"/>
                                        </p:tgtEl>
                                        <p:attrNameLst>
                                          <p:attrName>ppt_x</p:attrName>
                                          <p:attrName>ppt_y</p:attrName>
                                        </p:attrNameLst>
                                      </p:cBhvr>
                                    </p:animMotion>
                                  </p:childTnLst>
                                </p:cTn>
                              </p:par>
                            </p:childTnLst>
                          </p:cTn>
                        </p:par>
                      </p:childTnLst>
                    </p:cTn>
                  </p:par>
                  <p:par>
                    <p:cTn id="91" fill="hold">
                      <p:stCondLst>
                        <p:cond delay="indefinite"/>
                      </p:stCondLst>
                      <p:childTnLst>
                        <p:par>
                          <p:cTn id="92" fill="hold">
                            <p:stCondLst>
                              <p:cond delay="0"/>
                            </p:stCondLst>
                            <p:childTnLst>
                              <p:par>
                                <p:cTn id="93" presetID="42" presetClass="path" presetSubtype="0" accel="50000" decel="50000" fill="hold" grpId="1" nodeType="clickEffect">
                                  <p:stCondLst>
                                    <p:cond delay="0"/>
                                  </p:stCondLst>
                                  <p:childTnLst>
                                    <p:animMotion origin="layout" path="M 0 0  L 0 0.33279  E" pathEditMode="relative" ptsTypes="">
                                      <p:cBhvr>
                                        <p:cTn id="94" dur="2000" fill="hold"/>
                                        <p:tgtEl>
                                          <p:spTgt spid="16"/>
                                        </p:tgtEl>
                                        <p:attrNameLst>
                                          <p:attrName>ppt_x</p:attrName>
                                          <p:attrName>ppt_y</p:attrName>
                                        </p:attrNameLst>
                                      </p:cBhvr>
                                    </p:animMotion>
                                  </p:childTnLst>
                                </p:cTn>
                              </p:par>
                            </p:childTnLst>
                          </p:cTn>
                        </p:par>
                      </p:childTnLst>
                    </p:cTn>
                  </p:par>
                  <p:par>
                    <p:cTn id="95" fill="hold">
                      <p:stCondLst>
                        <p:cond delay="indefinite"/>
                      </p:stCondLst>
                      <p:childTnLst>
                        <p:par>
                          <p:cTn id="96" fill="hold">
                            <p:stCondLst>
                              <p:cond delay="0"/>
                            </p:stCondLst>
                            <p:childTnLst>
                              <p:par>
                                <p:cTn id="97" presetID="42" presetClass="path" presetSubtype="0" accel="50000" decel="50000" fill="hold" grpId="1" nodeType="clickEffect">
                                  <p:stCondLst>
                                    <p:cond delay="0"/>
                                  </p:stCondLst>
                                  <p:childTnLst>
                                    <p:animMotion origin="layout" path="M -3.33333E-6 -9.47539E-7 L 0.01667 0.54356 " pathEditMode="relative" rAng="0" ptsTypes="AA">
                                      <p:cBhvr>
                                        <p:cTn id="98" dur="2000" fill="hold"/>
                                        <p:tgtEl>
                                          <p:spTgt spid="22"/>
                                        </p:tgtEl>
                                        <p:attrNameLst>
                                          <p:attrName>ppt_x</p:attrName>
                                          <p:attrName>ppt_y</p:attrName>
                                        </p:attrNameLst>
                                      </p:cBhvr>
                                      <p:rCtr x="800" y="27200"/>
                                    </p:animMotion>
                                  </p:childTnLst>
                                </p:cTn>
                              </p:par>
                            </p:childTnLst>
                          </p:cTn>
                        </p:par>
                      </p:childTnLst>
                    </p:cTn>
                  </p:par>
                  <p:par>
                    <p:cTn id="99" fill="hold">
                      <p:stCondLst>
                        <p:cond delay="indefinite"/>
                      </p:stCondLst>
                      <p:childTnLst>
                        <p:par>
                          <p:cTn id="100" fill="hold">
                            <p:stCondLst>
                              <p:cond delay="0"/>
                            </p:stCondLst>
                            <p:childTnLst>
                              <p:par>
                                <p:cTn id="101" presetID="42" presetClass="path" presetSubtype="0" accel="50000" decel="50000" fill="hold" grpId="1" nodeType="clickEffect">
                                  <p:stCondLst>
                                    <p:cond delay="0"/>
                                  </p:stCondLst>
                                  <p:childTnLst>
                                    <p:animMotion origin="layout" path="M 3.33333E-6 1.419E-6 L -0.00834 0.44372 " pathEditMode="relative" rAng="0" ptsTypes="AA">
                                      <p:cBhvr>
                                        <p:cTn id="102" dur="2000" fill="hold"/>
                                        <p:tgtEl>
                                          <p:spTgt spid="24"/>
                                        </p:tgtEl>
                                        <p:attrNameLst>
                                          <p:attrName>ppt_x</p:attrName>
                                          <p:attrName>ppt_y</p:attrName>
                                        </p:attrNameLst>
                                      </p:cBhvr>
                                      <p:rCtr x="-400" y="222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p:bldP spid="9" grpId="0"/>
      <p:bldP spid="11" grpId="0" animBg="1"/>
      <p:bldP spid="12" grpId="0" animBg="1"/>
      <p:bldP spid="13" grpId="0" animBg="1"/>
      <p:bldP spid="14" grpId="0" animBg="1"/>
      <p:bldP spid="15" grpId="0" animBg="1"/>
      <p:bldP spid="16" grpId="0" animBg="1"/>
      <p:bldP spid="16" grpId="1" animBg="1"/>
      <p:bldP spid="17" grpId="0" animBg="1"/>
      <p:bldP spid="17" grpId="1" animBg="1"/>
      <p:bldP spid="18" grpId="0" animBg="1"/>
      <p:bldP spid="19" grpId="0" animBg="1"/>
      <p:bldP spid="20" grpId="0" animBg="1"/>
      <p:bldP spid="21" grpId="0" animBg="1"/>
      <p:bldP spid="22" grpId="0" animBg="1"/>
      <p:bldP spid="22" grpId="1" animBg="1"/>
      <p:bldP spid="23" grpId="0" animBg="1"/>
      <p:bldP spid="24" grpId="0" animBg="1"/>
      <p:bldP spid="24" grpId="1" animBg="1"/>
      <p:bldP spid="25" grpId="0" animBg="1"/>
      <p:bldP spid="26" grpId="0" animBg="1"/>
      <p:bldP spid="2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a:t>Pengertian Psikometri</a:t>
            </a:r>
          </a:p>
        </p:txBody>
      </p:sp>
      <p:sp>
        <p:nvSpPr>
          <p:cNvPr id="11267" name="Content Placeholder 2"/>
          <p:cNvSpPr>
            <a:spLocks noGrp="1"/>
          </p:cNvSpPr>
          <p:nvPr>
            <p:ph idx="1"/>
          </p:nvPr>
        </p:nvSpPr>
        <p:spPr>
          <a:xfrm>
            <a:off x="457200" y="2286000"/>
            <a:ext cx="8382000" cy="2362200"/>
          </a:xfrm>
        </p:spPr>
        <p:txBody>
          <a:bodyPr/>
          <a:lstStyle/>
          <a:p>
            <a:pPr algn="just" eaLnBrk="1" hangingPunct="1"/>
            <a:r>
              <a:rPr lang="en-US" dirty="0" err="1"/>
              <a:t>Psikometri</a:t>
            </a:r>
            <a:r>
              <a:rPr lang="en-US" dirty="0"/>
              <a:t> </a:t>
            </a:r>
            <a:r>
              <a:rPr lang="en-US" dirty="0" err="1"/>
              <a:t>adalah</a:t>
            </a:r>
            <a:r>
              <a:rPr lang="en-US" dirty="0"/>
              <a:t> </a:t>
            </a:r>
            <a:r>
              <a:rPr lang="en-US" dirty="0" err="1"/>
              <a:t>cabang</a:t>
            </a:r>
            <a:r>
              <a:rPr lang="en-US" dirty="0"/>
              <a:t> </a:t>
            </a:r>
            <a:r>
              <a:rPr lang="en-US" dirty="0" err="1"/>
              <a:t>ilmu</a:t>
            </a:r>
            <a:r>
              <a:rPr lang="en-US" dirty="0"/>
              <a:t> </a:t>
            </a:r>
            <a:r>
              <a:rPr lang="en-US" dirty="0" err="1"/>
              <a:t>psikologi</a:t>
            </a:r>
            <a:r>
              <a:rPr lang="en-US" dirty="0"/>
              <a:t> yang </a:t>
            </a:r>
            <a:r>
              <a:rPr lang="en-US" dirty="0" err="1"/>
              <a:t>berkaitan</a:t>
            </a:r>
            <a:r>
              <a:rPr lang="en-US" dirty="0"/>
              <a:t> </a:t>
            </a:r>
            <a:r>
              <a:rPr lang="en-US" dirty="0" err="1"/>
              <a:t>dengan</a:t>
            </a:r>
            <a:r>
              <a:rPr lang="en-US" dirty="0"/>
              <a:t> </a:t>
            </a:r>
            <a:r>
              <a:rPr lang="en-US" dirty="0" err="1"/>
              <a:t>pengukuran</a:t>
            </a:r>
            <a:r>
              <a:rPr lang="en-US" dirty="0"/>
              <a:t> (</a:t>
            </a:r>
            <a:r>
              <a:rPr lang="en-US" dirty="0" err="1"/>
              <a:t>pengukuran</a:t>
            </a:r>
            <a:r>
              <a:rPr lang="en-US" dirty="0"/>
              <a:t> </a:t>
            </a:r>
            <a:r>
              <a:rPr lang="en-US" dirty="0" err="1"/>
              <a:t>menghasilkan</a:t>
            </a:r>
            <a:r>
              <a:rPr lang="en-US" dirty="0"/>
              <a:t> </a:t>
            </a:r>
            <a:r>
              <a:rPr lang="en-US" dirty="0" err="1"/>
              <a:t>angka-angka</a:t>
            </a:r>
            <a:r>
              <a:rPr lang="en-US" dirty="0"/>
              <a:t> </a:t>
            </a:r>
            <a:r>
              <a:rPr lang="en-US" dirty="0" err="1"/>
              <a:t>tetapi</a:t>
            </a:r>
            <a:r>
              <a:rPr lang="en-US" dirty="0"/>
              <a:t> </a:t>
            </a:r>
            <a:r>
              <a:rPr lang="en-US" dirty="0" err="1"/>
              <a:t>psikometri</a:t>
            </a:r>
            <a:r>
              <a:rPr lang="en-US" dirty="0"/>
              <a:t> </a:t>
            </a:r>
            <a:r>
              <a:rPr lang="en-US" dirty="0" err="1"/>
              <a:t>lebih</a:t>
            </a:r>
            <a:r>
              <a:rPr lang="en-US" dirty="0"/>
              <a:t> </a:t>
            </a:r>
            <a:r>
              <a:rPr lang="en-US" dirty="0" err="1"/>
              <a:t>mengarah</a:t>
            </a:r>
            <a:r>
              <a:rPr lang="en-US" dirty="0"/>
              <a:t> </a:t>
            </a:r>
            <a:r>
              <a:rPr lang="en-US" dirty="0" err="1"/>
              <a:t>kepada</a:t>
            </a:r>
            <a:r>
              <a:rPr lang="en-US" dirty="0"/>
              <a:t> </a:t>
            </a:r>
            <a:r>
              <a:rPr lang="en-US" dirty="0" err="1"/>
              <a:t>teorinya</a:t>
            </a:r>
            <a:r>
              <a:rPr lang="en-US" dirty="0"/>
              <a:t>).</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pPr eaLnBrk="1" hangingPunct="1"/>
            <a:r>
              <a:rPr lang="en-US"/>
              <a:t>Validitas</a:t>
            </a:r>
          </a:p>
        </p:txBody>
      </p:sp>
      <p:sp>
        <p:nvSpPr>
          <p:cNvPr id="3" name="Content Placeholder 2"/>
          <p:cNvSpPr>
            <a:spLocks noGrp="1"/>
          </p:cNvSpPr>
          <p:nvPr>
            <p:ph idx="1"/>
          </p:nvPr>
        </p:nvSpPr>
        <p:spPr/>
        <p:txBody>
          <a:bodyPr/>
          <a:lstStyle/>
          <a:p>
            <a:pPr eaLnBrk="1" hangingPunct="1"/>
            <a:r>
              <a:rPr lang="en-US"/>
              <a:t>Mengukur apa yang harus di ukur</a:t>
            </a:r>
          </a:p>
          <a:p>
            <a:pPr eaLnBrk="1" hangingPunct="1"/>
            <a:r>
              <a:rPr lang="en-US"/>
              <a:t>Metode estimasi :</a:t>
            </a:r>
          </a:p>
          <a:p>
            <a:pPr lvl="1" eaLnBrk="1" hangingPunct="1"/>
            <a:r>
              <a:rPr lang="en-US"/>
              <a:t>Content</a:t>
            </a:r>
          </a:p>
          <a:p>
            <a:pPr lvl="2" eaLnBrk="1" hangingPunct="1"/>
            <a:r>
              <a:rPr lang="en-US"/>
              <a:t>Face &amp; Logical</a:t>
            </a:r>
          </a:p>
          <a:p>
            <a:pPr lvl="1" eaLnBrk="1" hangingPunct="1"/>
            <a:r>
              <a:rPr lang="en-US"/>
              <a:t>Construct</a:t>
            </a:r>
          </a:p>
          <a:p>
            <a:pPr lvl="2" eaLnBrk="1" hangingPunct="1"/>
            <a:r>
              <a:rPr lang="en-US"/>
              <a:t>Multi Trait-Multi Method &amp; Analisis Faktor</a:t>
            </a:r>
          </a:p>
          <a:p>
            <a:pPr lvl="1" eaLnBrk="1" hangingPunct="1"/>
            <a:r>
              <a:rPr lang="en-US"/>
              <a:t>Criterion</a:t>
            </a:r>
          </a:p>
          <a:p>
            <a:pPr lvl="2" eaLnBrk="1" hangingPunct="1"/>
            <a:r>
              <a:rPr lang="en-US"/>
              <a:t>Prediktif &amp; Konkuren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linds(horizontal)">
                                      <p:cBhvr>
                                        <p:cTn id="24" dur="500"/>
                                        <p:tgtEl>
                                          <p:spTgt spid="3">
                                            <p:txEl>
                                              <p:pRg st="5" end="5"/>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blinds(horizontal)">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pPr eaLnBrk="1" hangingPunct="1"/>
            <a:r>
              <a:rPr lang="en-US"/>
              <a:t>Reliabilitas</a:t>
            </a:r>
          </a:p>
        </p:txBody>
      </p:sp>
      <p:sp>
        <p:nvSpPr>
          <p:cNvPr id="58371" name="Content Placeholder 2"/>
          <p:cNvSpPr>
            <a:spLocks noGrp="1"/>
          </p:cNvSpPr>
          <p:nvPr>
            <p:ph idx="1"/>
          </p:nvPr>
        </p:nvSpPr>
        <p:spPr>
          <a:xfrm>
            <a:off x="457200" y="1600200"/>
            <a:ext cx="8229600" cy="4525963"/>
          </a:xfrm>
        </p:spPr>
        <p:txBody>
          <a:bodyPr/>
          <a:lstStyle/>
          <a:p>
            <a:pPr eaLnBrk="1" hangingPunct="1"/>
            <a:r>
              <a:rPr lang="en-US" dirty="0" err="1"/>
              <a:t>Sejauh</a:t>
            </a:r>
            <a:r>
              <a:rPr lang="en-US" dirty="0"/>
              <a:t> </a:t>
            </a:r>
            <a:r>
              <a:rPr lang="en-US" dirty="0" err="1"/>
              <a:t>mana</a:t>
            </a:r>
            <a:r>
              <a:rPr lang="en-US" dirty="0"/>
              <a:t> </a:t>
            </a:r>
            <a:r>
              <a:rPr lang="en-US" dirty="0" err="1"/>
              <a:t>alat</a:t>
            </a:r>
            <a:r>
              <a:rPr lang="en-US" dirty="0"/>
              <a:t> </a:t>
            </a:r>
            <a:r>
              <a:rPr lang="en-US" dirty="0" err="1"/>
              <a:t>ukur</a:t>
            </a:r>
            <a:r>
              <a:rPr lang="en-US" dirty="0"/>
              <a:t> </a:t>
            </a:r>
            <a:r>
              <a:rPr lang="en-US" dirty="0" err="1"/>
              <a:t>memberikan</a:t>
            </a:r>
            <a:r>
              <a:rPr lang="en-US" dirty="0"/>
              <a:t> </a:t>
            </a:r>
            <a:r>
              <a:rPr lang="en-US" dirty="0" err="1"/>
              <a:t>hasil</a:t>
            </a:r>
            <a:r>
              <a:rPr lang="en-US" dirty="0"/>
              <a:t> yang </a:t>
            </a:r>
            <a:r>
              <a:rPr lang="en-US" dirty="0" err="1"/>
              <a:t>relatif</a:t>
            </a:r>
            <a:r>
              <a:rPr lang="en-US" dirty="0"/>
              <a:t> </a:t>
            </a:r>
            <a:r>
              <a:rPr lang="en-US" dirty="0" err="1"/>
              <a:t>sama</a:t>
            </a:r>
            <a:r>
              <a:rPr lang="en-US" dirty="0"/>
              <a:t> </a:t>
            </a:r>
            <a:r>
              <a:rPr lang="en-US" dirty="0" err="1"/>
              <a:t>jika</a:t>
            </a:r>
            <a:r>
              <a:rPr lang="en-US" dirty="0"/>
              <a:t> </a:t>
            </a:r>
            <a:r>
              <a:rPr lang="en-US" dirty="0" err="1"/>
              <a:t>dilakukan</a:t>
            </a:r>
            <a:r>
              <a:rPr lang="en-US" dirty="0"/>
              <a:t> </a:t>
            </a:r>
            <a:r>
              <a:rPr lang="en-US" dirty="0" err="1"/>
              <a:t>berulang</a:t>
            </a:r>
            <a:r>
              <a:rPr lang="en-US" dirty="0"/>
              <a:t> kali </a:t>
            </a:r>
            <a:r>
              <a:rPr lang="en-US" dirty="0" err="1"/>
              <a:t>sejauh</a:t>
            </a:r>
            <a:r>
              <a:rPr lang="en-US" dirty="0"/>
              <a:t> </a:t>
            </a:r>
            <a:r>
              <a:rPr lang="en-US" dirty="0" err="1"/>
              <a:t>atribut</a:t>
            </a:r>
            <a:r>
              <a:rPr lang="en-US" dirty="0"/>
              <a:t> yang </a:t>
            </a:r>
            <a:r>
              <a:rPr lang="en-US" dirty="0" err="1"/>
              <a:t>diukur</a:t>
            </a:r>
            <a:r>
              <a:rPr lang="en-US" dirty="0"/>
              <a:t> </a:t>
            </a:r>
            <a:r>
              <a:rPr lang="en-US" dirty="0" err="1"/>
              <a:t>belum</a:t>
            </a:r>
            <a:r>
              <a:rPr lang="en-US" dirty="0"/>
              <a:t> </a:t>
            </a:r>
            <a:r>
              <a:rPr lang="en-US" dirty="0" err="1"/>
              <a:t>berubah</a:t>
            </a:r>
            <a:endParaRPr lang="en-US" dirty="0"/>
          </a:p>
          <a:p>
            <a:pPr eaLnBrk="1" hangingPunct="1"/>
            <a:r>
              <a:rPr lang="en-US" dirty="0" err="1"/>
              <a:t>Metode</a:t>
            </a:r>
            <a:r>
              <a:rPr lang="en-US" dirty="0"/>
              <a:t> </a:t>
            </a:r>
            <a:r>
              <a:rPr lang="en-US" dirty="0" err="1"/>
              <a:t>estimasi</a:t>
            </a:r>
            <a:r>
              <a:rPr lang="en-US" dirty="0"/>
              <a:t> :</a:t>
            </a:r>
          </a:p>
          <a:p>
            <a:pPr lvl="1" eaLnBrk="1" hangingPunct="1"/>
            <a:r>
              <a:rPr lang="en-US" dirty="0"/>
              <a:t>Test-test (</a:t>
            </a:r>
            <a:r>
              <a:rPr lang="en-US" dirty="0" err="1"/>
              <a:t>tes-retes</a:t>
            </a:r>
            <a:r>
              <a:rPr lang="en-US" dirty="0"/>
              <a:t>)</a:t>
            </a:r>
            <a:r>
              <a:rPr lang="id-ID" dirty="0"/>
              <a:t> = koefisien reliabilitas yang dihasilkan (Stabilitas)</a:t>
            </a:r>
            <a:endParaRPr lang="en-US" dirty="0"/>
          </a:p>
          <a:p>
            <a:pPr lvl="1" eaLnBrk="1" hangingPunct="1"/>
            <a:r>
              <a:rPr lang="en-US" dirty="0" err="1"/>
              <a:t>Paralel</a:t>
            </a:r>
            <a:r>
              <a:rPr lang="en-US" dirty="0"/>
              <a:t> test</a:t>
            </a:r>
            <a:r>
              <a:rPr lang="id-ID" dirty="0"/>
              <a:t> (Ekuivalensi)</a:t>
            </a:r>
            <a:endParaRPr lang="en-US" dirty="0"/>
          </a:p>
          <a:p>
            <a:pPr lvl="1" eaLnBrk="1" hangingPunct="1"/>
            <a:r>
              <a:rPr lang="id-ID" dirty="0"/>
              <a:t>Penyajian Tunggal (</a:t>
            </a:r>
            <a:r>
              <a:rPr lang="en-US" dirty="0"/>
              <a:t>Internal </a:t>
            </a:r>
            <a:r>
              <a:rPr lang="en-US" dirty="0" err="1"/>
              <a:t>konsistensi</a:t>
            </a:r>
            <a:r>
              <a:rPr lang="id-ID" dirty="0"/>
              <a:t>)</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590800"/>
            <a:ext cx="7467600" cy="1143000"/>
          </a:xfrm>
        </p:spPr>
        <p:txBody>
          <a:bodyPr>
            <a:normAutofit fontScale="90000"/>
          </a:bodyPr>
          <a:lstStyle/>
          <a:p>
            <a:pPr algn="ctr" eaLnBrk="1" fontAlgn="auto" hangingPunct="1">
              <a:spcAft>
                <a:spcPts val="0"/>
              </a:spcAft>
              <a:defRPr/>
            </a:pPr>
            <a:r>
              <a:rPr lang="en-US" dirty="0"/>
              <a:t>LEBIH LANJUT MENGENAI VALIDITAS DAN RELIABILITAS DIBAHAS MINGGU DEPAN</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457200" y="274638"/>
            <a:ext cx="7467600" cy="715962"/>
          </a:xfrm>
        </p:spPr>
        <p:txBody>
          <a:bodyPr/>
          <a:lstStyle/>
          <a:p>
            <a:pPr eaLnBrk="1" hangingPunct="1"/>
            <a:r>
              <a:rPr lang="en-US"/>
              <a:t>ASUMSI SKOR</a:t>
            </a:r>
          </a:p>
        </p:txBody>
      </p:sp>
      <p:sp>
        <p:nvSpPr>
          <p:cNvPr id="60419" name="Content Placeholder 2"/>
          <p:cNvSpPr>
            <a:spLocks noGrp="1"/>
          </p:cNvSpPr>
          <p:nvPr>
            <p:ph idx="1"/>
          </p:nvPr>
        </p:nvSpPr>
        <p:spPr>
          <a:xfrm>
            <a:off x="457200" y="1143000"/>
            <a:ext cx="8305800" cy="5181600"/>
          </a:xfrm>
        </p:spPr>
        <p:txBody>
          <a:bodyPr/>
          <a:lstStyle/>
          <a:p>
            <a:pPr eaLnBrk="1" hangingPunct="1"/>
            <a:r>
              <a:rPr lang="en-US"/>
              <a:t>Performansi individu, yang diungkap oleh suatu skala pengukuran atau tes psikologis, dinyatakan dalam bentuk angka yang disebut skor</a:t>
            </a:r>
          </a:p>
          <a:p>
            <a:pPr eaLnBrk="1" hangingPunct="1"/>
            <a:r>
              <a:rPr lang="en-US"/>
              <a:t>Skor tidak lain daripada harga suatu jawaban terhadap pertanyaan dalam tes dan meskipun tidak sempurna merupakan representasi dari suatu atribut laten </a:t>
            </a:r>
          </a:p>
          <a:p>
            <a:pPr eaLnBrk="1" hangingPunct="1"/>
            <a:r>
              <a:rPr lang="en-US"/>
              <a:t>Skor kuantitatif yang langsung diperoleh dari pengukuran diberi simbol huruf 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0419">
                                            <p:txEl>
                                              <p:pRg st="0" end="0"/>
                                            </p:txEl>
                                          </p:spTgt>
                                        </p:tgtEl>
                                        <p:attrNameLst>
                                          <p:attrName>style.visibility</p:attrName>
                                        </p:attrNameLst>
                                      </p:cBhvr>
                                      <p:to>
                                        <p:strVal val="visible"/>
                                      </p:to>
                                    </p:set>
                                    <p:animEffect transition="in" filter="blinds(horizontal)">
                                      <p:cBhvr>
                                        <p:cTn id="7" dur="500"/>
                                        <p:tgtEl>
                                          <p:spTgt spid="604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0419">
                                            <p:txEl>
                                              <p:pRg st="1" end="1"/>
                                            </p:txEl>
                                          </p:spTgt>
                                        </p:tgtEl>
                                        <p:attrNameLst>
                                          <p:attrName>style.visibility</p:attrName>
                                        </p:attrNameLst>
                                      </p:cBhvr>
                                      <p:to>
                                        <p:strVal val="visible"/>
                                      </p:to>
                                    </p:set>
                                    <p:animEffect transition="in" filter="blinds(horizontal)">
                                      <p:cBhvr>
                                        <p:cTn id="12" dur="500"/>
                                        <p:tgtEl>
                                          <p:spTgt spid="604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0419">
                                            <p:txEl>
                                              <p:pRg st="2" end="2"/>
                                            </p:txEl>
                                          </p:spTgt>
                                        </p:tgtEl>
                                        <p:attrNameLst>
                                          <p:attrName>style.visibility</p:attrName>
                                        </p:attrNameLst>
                                      </p:cBhvr>
                                      <p:to>
                                        <p:strVal val="visible"/>
                                      </p:to>
                                    </p:set>
                                    <p:animEffect transition="in" filter="blinds(horizontal)">
                                      <p:cBhvr>
                                        <p:cTn id="17" dur="500"/>
                                        <p:tgtEl>
                                          <p:spTgt spid="604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Content Placeholder 2"/>
          <p:cNvSpPr>
            <a:spLocks noGrp="1"/>
          </p:cNvSpPr>
          <p:nvPr>
            <p:ph idx="1"/>
          </p:nvPr>
        </p:nvSpPr>
        <p:spPr>
          <a:xfrm>
            <a:off x="304800" y="381000"/>
            <a:ext cx="8534400" cy="6172200"/>
          </a:xfrm>
        </p:spPr>
        <p:txBody>
          <a:bodyPr/>
          <a:lstStyle/>
          <a:p>
            <a:pPr algn="just" eaLnBrk="1" hangingPunct="1"/>
            <a:r>
              <a:rPr lang="en-US"/>
              <a:t>Bersamaan dengan itu, bagi setiap individu yang mendapat skor tampak X, terdapat pula angka lain yang merupakan skor sesungguhnya</a:t>
            </a:r>
          </a:p>
          <a:p>
            <a:pPr algn="just" eaLnBrk="1" hangingPunct="1"/>
            <a:r>
              <a:rPr lang="en-US"/>
              <a:t>Skor sesungguhnya adalah angka performansi yang benar dan merupakan representasi murni dari atribut laten, yang tidak pernah dapat diketahui besarnya oleh karena tidak dapat diungkap secara langsung oleh tes </a:t>
            </a:r>
          </a:p>
          <a:p>
            <a:pPr algn="just" eaLnBrk="1" hangingPunct="1"/>
            <a:r>
              <a:rPr lang="en-US"/>
              <a:t>Skor sesungguhnya </a:t>
            </a:r>
            <a:r>
              <a:rPr lang="en-US" i="1"/>
              <a:t>(true-scores)</a:t>
            </a:r>
            <a:r>
              <a:rPr lang="en-US"/>
              <a:t> ini selanjutnya disebut skor murni dan disimbolkan dengan huruf 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442">
                                            <p:txEl>
                                              <p:pRg st="0" end="0"/>
                                            </p:txEl>
                                          </p:spTgt>
                                        </p:tgtEl>
                                        <p:attrNameLst>
                                          <p:attrName>style.visibility</p:attrName>
                                        </p:attrNameLst>
                                      </p:cBhvr>
                                      <p:to>
                                        <p:strVal val="visible"/>
                                      </p:to>
                                    </p:set>
                                    <p:animEffect transition="in" filter="blinds(horizontal)">
                                      <p:cBhvr>
                                        <p:cTn id="7" dur="500"/>
                                        <p:tgtEl>
                                          <p:spTgt spid="6144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1442">
                                            <p:txEl>
                                              <p:pRg st="1" end="1"/>
                                            </p:txEl>
                                          </p:spTgt>
                                        </p:tgtEl>
                                        <p:attrNameLst>
                                          <p:attrName>style.visibility</p:attrName>
                                        </p:attrNameLst>
                                      </p:cBhvr>
                                      <p:to>
                                        <p:strVal val="visible"/>
                                      </p:to>
                                    </p:set>
                                    <p:animEffect transition="in" filter="blinds(horizontal)">
                                      <p:cBhvr>
                                        <p:cTn id="12" dur="500"/>
                                        <p:tgtEl>
                                          <p:spTgt spid="6144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1442">
                                            <p:txEl>
                                              <p:pRg st="2" end="2"/>
                                            </p:txEl>
                                          </p:spTgt>
                                        </p:tgtEl>
                                        <p:attrNameLst>
                                          <p:attrName>style.visibility</p:attrName>
                                        </p:attrNameLst>
                                      </p:cBhvr>
                                      <p:to>
                                        <p:strVal val="visible"/>
                                      </p:to>
                                    </p:set>
                                    <p:animEffect transition="in" filter="blinds(horizontal)">
                                      <p:cBhvr>
                                        <p:cTn id="17" dur="500"/>
                                        <p:tgtEl>
                                          <p:spTgt spid="6144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2"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Content Placeholder 2"/>
          <p:cNvSpPr>
            <a:spLocks noGrp="1"/>
          </p:cNvSpPr>
          <p:nvPr>
            <p:ph idx="1"/>
          </p:nvPr>
        </p:nvSpPr>
        <p:spPr>
          <a:xfrm>
            <a:off x="1295400" y="1295400"/>
            <a:ext cx="7543800" cy="4830763"/>
          </a:xfrm>
        </p:spPr>
        <p:txBody>
          <a:bodyPr/>
          <a:lstStyle/>
          <a:p>
            <a:pPr algn="just" eaLnBrk="1" hangingPunct="1"/>
            <a:r>
              <a:rPr lang="en-US"/>
              <a:t>Kemudian, menyertai setiap hasil pengukuran, diteorikan pula adanya komponen eror </a:t>
            </a:r>
            <a:r>
              <a:rPr lang="en-US" i="1"/>
              <a:t>(error)</a:t>
            </a:r>
            <a:r>
              <a:rPr lang="en-US"/>
              <a:t> yang besarnya bagi setiap individu dalam setiap tes juga tidak dapat diketahui. </a:t>
            </a:r>
          </a:p>
          <a:p>
            <a:pPr algn="just" eaLnBrk="1" hangingPunct="1"/>
            <a:r>
              <a:rPr lang="en-US"/>
              <a:t>Komponen error dalam pengukuran ini kita simbolkan dengan huruf 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2466">
                                            <p:txEl>
                                              <p:pRg st="0" end="0"/>
                                            </p:txEl>
                                          </p:spTgt>
                                        </p:tgtEl>
                                        <p:attrNameLst>
                                          <p:attrName>style.visibility</p:attrName>
                                        </p:attrNameLst>
                                      </p:cBhvr>
                                      <p:to>
                                        <p:strVal val="visible"/>
                                      </p:to>
                                    </p:set>
                                    <p:animEffect transition="in" filter="blinds(horizontal)">
                                      <p:cBhvr>
                                        <p:cTn id="7" dur="500"/>
                                        <p:tgtEl>
                                          <p:spTgt spid="6246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2466">
                                            <p:txEl>
                                              <p:pRg st="1" end="1"/>
                                            </p:txEl>
                                          </p:spTgt>
                                        </p:tgtEl>
                                        <p:attrNameLst>
                                          <p:attrName>style.visibility</p:attrName>
                                        </p:attrNameLst>
                                      </p:cBhvr>
                                      <p:to>
                                        <p:strVal val="visible"/>
                                      </p:to>
                                    </p:set>
                                    <p:animEffect transition="in" filter="blinds(horizontal)">
                                      <p:cBhvr>
                                        <p:cTn id="12" dur="500"/>
                                        <p:tgtEl>
                                          <p:spTgt spid="6246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305800" cy="5059363"/>
          </a:xfrm>
        </p:spPr>
        <p:txBody>
          <a:bodyPr/>
          <a:lstStyle/>
          <a:p>
            <a:pPr eaLnBrk="1" hangingPunct="1">
              <a:defRPr/>
            </a:pPr>
            <a:r>
              <a:rPr lang="en-US" dirty="0"/>
              <a:t>X	=	Obtained scores / Observed scores, </a:t>
            </a:r>
          </a:p>
          <a:p>
            <a:pPr eaLnBrk="1" hangingPunct="1">
              <a:buFont typeface="Wingdings 2" pitchFamily="18" charset="2"/>
              <a:buNone/>
              <a:defRPr/>
            </a:pPr>
            <a:r>
              <a:rPr lang="en-US" dirty="0"/>
              <a:t>			</a:t>
            </a:r>
            <a:r>
              <a:rPr lang="en-US" dirty="0" err="1"/>
              <a:t>adalah</a:t>
            </a:r>
            <a:r>
              <a:rPr lang="en-US" dirty="0"/>
              <a:t> </a:t>
            </a:r>
            <a:r>
              <a:rPr lang="en-US" dirty="0" err="1"/>
              <a:t>skor</a:t>
            </a:r>
            <a:r>
              <a:rPr lang="en-US" dirty="0"/>
              <a:t> </a:t>
            </a:r>
            <a:r>
              <a:rPr lang="en-US" dirty="0" err="1"/>
              <a:t>tampak</a:t>
            </a:r>
            <a:r>
              <a:rPr lang="en-US" dirty="0"/>
              <a:t> </a:t>
            </a:r>
            <a:r>
              <a:rPr lang="en-US" dirty="0" err="1"/>
              <a:t>atau</a:t>
            </a:r>
            <a:r>
              <a:rPr lang="en-US" dirty="0"/>
              <a:t> </a:t>
            </a:r>
            <a:r>
              <a:rPr lang="en-US" dirty="0" err="1"/>
              <a:t>skor</a:t>
            </a:r>
            <a:r>
              <a:rPr lang="en-US" dirty="0"/>
              <a:t> </a:t>
            </a:r>
            <a:r>
              <a:rPr lang="en-US" dirty="0" err="1"/>
              <a:t>hasil</a:t>
            </a:r>
            <a:r>
              <a:rPr lang="en-US" dirty="0"/>
              <a:t> </a:t>
            </a:r>
          </a:p>
          <a:p>
            <a:pPr eaLnBrk="1" hangingPunct="1">
              <a:buFont typeface="Wingdings 2" pitchFamily="18" charset="2"/>
              <a:buNone/>
              <a:defRPr/>
            </a:pPr>
            <a:r>
              <a:rPr lang="en-US" dirty="0"/>
              <a:t>			</a:t>
            </a:r>
            <a:r>
              <a:rPr lang="en-US" dirty="0" err="1"/>
              <a:t>pengukuran</a:t>
            </a:r>
            <a:endParaRPr lang="en-US" dirty="0"/>
          </a:p>
          <a:p>
            <a:pPr marL="550862" indent="-514350" eaLnBrk="1" hangingPunct="1">
              <a:buFont typeface="Wingdings 2" pitchFamily="18" charset="2"/>
              <a:buNone/>
              <a:defRPr/>
            </a:pPr>
            <a:r>
              <a:rPr lang="en-US" dirty="0"/>
              <a:t> </a:t>
            </a:r>
          </a:p>
          <a:p>
            <a:pPr eaLnBrk="1" hangingPunct="1">
              <a:defRPr/>
            </a:pPr>
            <a:r>
              <a:rPr lang="fr-FR" dirty="0"/>
              <a:t>T	=	</a:t>
            </a:r>
            <a:r>
              <a:rPr lang="fr-FR" dirty="0" err="1"/>
              <a:t>True</a:t>
            </a:r>
            <a:r>
              <a:rPr lang="fr-FR" dirty="0"/>
              <a:t> scores, </a:t>
            </a:r>
            <a:r>
              <a:rPr lang="fr-FR" dirty="0" err="1"/>
              <a:t>adalah</a:t>
            </a:r>
            <a:r>
              <a:rPr lang="fr-FR" dirty="0"/>
              <a:t> </a:t>
            </a:r>
            <a:r>
              <a:rPr lang="fr-FR" dirty="0" err="1"/>
              <a:t>skor</a:t>
            </a:r>
            <a:r>
              <a:rPr lang="fr-FR" dirty="0"/>
              <a:t> </a:t>
            </a:r>
          </a:p>
          <a:p>
            <a:pPr eaLnBrk="1" hangingPunct="1">
              <a:buFont typeface="Wingdings 2" pitchFamily="18" charset="2"/>
              <a:buNone/>
              <a:defRPr/>
            </a:pPr>
            <a:r>
              <a:rPr lang="fr-FR" dirty="0"/>
              <a:t>			</a:t>
            </a:r>
            <a:r>
              <a:rPr lang="fr-FR" dirty="0" err="1"/>
              <a:t>sesungguhnya</a:t>
            </a:r>
            <a:endParaRPr lang="en-US" dirty="0"/>
          </a:p>
          <a:p>
            <a:pPr eaLnBrk="1" hangingPunct="1">
              <a:buFont typeface="Wingdings 2" pitchFamily="18" charset="2"/>
              <a:buNone/>
              <a:defRPr/>
            </a:pPr>
            <a:r>
              <a:rPr lang="fr-FR" dirty="0"/>
              <a:t> </a:t>
            </a:r>
            <a:endParaRPr lang="en-US" dirty="0"/>
          </a:p>
          <a:p>
            <a:pPr eaLnBrk="1" hangingPunct="1">
              <a:defRPr/>
            </a:pPr>
            <a:r>
              <a:rPr lang="fi-FI" dirty="0"/>
              <a:t>E	=	Error, adalah kesalahan pengukuran</a:t>
            </a:r>
            <a:endParaRPr lang="en-US" dirty="0"/>
          </a:p>
          <a:p>
            <a:pPr eaLnBrk="1" hangingPunct="1">
              <a:defRPr/>
            </a:pP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err="1"/>
              <a:t>Asumsi</a:t>
            </a:r>
            <a:r>
              <a:rPr lang="en-US" dirty="0"/>
              <a:t> 1 : </a:t>
            </a:r>
            <a:r>
              <a:rPr lang="fi-FI" b="1" dirty="0">
                <a:solidFill>
                  <a:schemeClr val="accent2">
                    <a:lumMod val="75000"/>
                  </a:schemeClr>
                </a:solidFill>
              </a:rPr>
              <a:t>X= T+E</a:t>
            </a:r>
            <a:endParaRPr lang="en-US" dirty="0">
              <a:solidFill>
                <a:schemeClr val="accent2">
                  <a:lumMod val="75000"/>
                </a:schemeClr>
              </a:solidFill>
            </a:endParaRPr>
          </a:p>
        </p:txBody>
      </p:sp>
      <p:sp>
        <p:nvSpPr>
          <p:cNvPr id="3" name="Content Placeholder 2"/>
          <p:cNvSpPr>
            <a:spLocks noGrp="1"/>
          </p:cNvSpPr>
          <p:nvPr>
            <p:ph idx="1"/>
          </p:nvPr>
        </p:nvSpPr>
        <p:spPr>
          <a:xfrm>
            <a:off x="457200" y="1600200"/>
            <a:ext cx="8305800" cy="4876800"/>
          </a:xfrm>
        </p:spPr>
        <p:txBody>
          <a:bodyPr/>
          <a:lstStyle/>
          <a:p>
            <a:pPr eaLnBrk="1" hangingPunct="1"/>
            <a:r>
              <a:rPr lang="en-US"/>
              <a:t>Skor-tampak (X) ditentukan bersama oleh besarnya skor-murni (T) dan besarnya error pengukuran (E)</a:t>
            </a:r>
          </a:p>
          <a:p>
            <a:pPr eaLnBrk="1" hangingPunct="1"/>
            <a:r>
              <a:rPr lang="en-US"/>
              <a:t>Andaikan skor IQ si A yang murni atau yang sesungguhnya adalah T</a:t>
            </a:r>
            <a:r>
              <a:rPr lang="en-US" baseline="-25000"/>
              <a:t>iq </a:t>
            </a:r>
            <a:r>
              <a:rPr lang="en-US"/>
              <a:t>= 104, sedangkan pada suatu tes IQ dia memperoleh angka X</a:t>
            </a:r>
            <a:r>
              <a:rPr lang="en-US" baseline="-25000"/>
              <a:t>iq</a:t>
            </a:r>
            <a:r>
              <a:rPr lang="en-US"/>
              <a:t> = 110, maka hasil pengukuran yang dilakukan oleh tes tersebut terhadap A mengandung error sebesar E = +6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3">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err="1"/>
              <a:t>Asumsi</a:t>
            </a:r>
            <a:r>
              <a:rPr lang="en-US" dirty="0"/>
              <a:t> 2 : </a:t>
            </a:r>
            <a:r>
              <a:rPr lang="en-US" dirty="0">
                <a:solidFill>
                  <a:schemeClr val="accent2">
                    <a:lumMod val="75000"/>
                  </a:schemeClr>
                </a:solidFill>
                <a:sym typeface="Symbol"/>
              </a:rPr>
              <a:t></a:t>
            </a:r>
            <a:r>
              <a:rPr lang="en-US" dirty="0">
                <a:solidFill>
                  <a:schemeClr val="accent2">
                    <a:lumMod val="75000"/>
                  </a:schemeClr>
                </a:solidFill>
              </a:rPr>
              <a:t>(X) = T</a:t>
            </a:r>
          </a:p>
        </p:txBody>
      </p:sp>
      <p:sp>
        <p:nvSpPr>
          <p:cNvPr id="3" name="Content Placeholder 2"/>
          <p:cNvSpPr>
            <a:spLocks noGrp="1"/>
          </p:cNvSpPr>
          <p:nvPr>
            <p:ph idx="1"/>
          </p:nvPr>
        </p:nvSpPr>
        <p:spPr>
          <a:xfrm>
            <a:off x="457200" y="1341437"/>
            <a:ext cx="8077200" cy="4906963"/>
          </a:xfrm>
        </p:spPr>
        <p:txBody>
          <a:bodyPr/>
          <a:lstStyle/>
          <a:p>
            <a:pPr eaLnBrk="1" hangingPunct="1"/>
            <a:r>
              <a:rPr lang="en-US" sz="2800" dirty="0" err="1"/>
              <a:t>Asumsi</a:t>
            </a:r>
            <a:r>
              <a:rPr lang="en-US" sz="2800" dirty="0"/>
              <a:t> </a:t>
            </a:r>
            <a:r>
              <a:rPr lang="en-US" sz="2800" dirty="0" err="1"/>
              <a:t>ini</a:t>
            </a:r>
            <a:r>
              <a:rPr lang="en-US" sz="2800" dirty="0"/>
              <a:t> </a:t>
            </a:r>
            <a:r>
              <a:rPr lang="en-US" sz="2800" dirty="0" err="1"/>
              <a:t>menyatakan</a:t>
            </a:r>
            <a:r>
              <a:rPr lang="en-US" sz="2800" dirty="0"/>
              <a:t> </a:t>
            </a:r>
            <a:r>
              <a:rPr lang="en-US" sz="2800" dirty="0" err="1"/>
              <a:t>bahwa</a:t>
            </a:r>
            <a:r>
              <a:rPr lang="en-US" sz="2800" dirty="0"/>
              <a:t> </a:t>
            </a:r>
            <a:r>
              <a:rPr lang="en-US" sz="2800" dirty="0" err="1"/>
              <a:t>skor-murni</a:t>
            </a:r>
            <a:r>
              <a:rPr lang="en-US" sz="2800" dirty="0"/>
              <a:t> T </a:t>
            </a:r>
            <a:r>
              <a:rPr lang="en-US" sz="2800" dirty="0" err="1"/>
              <a:t>merupakan</a:t>
            </a:r>
            <a:r>
              <a:rPr lang="en-US" sz="2800" dirty="0"/>
              <a:t> </a:t>
            </a:r>
            <a:r>
              <a:rPr lang="en-US" sz="2800" dirty="0" err="1"/>
              <a:t>nilai</a:t>
            </a:r>
            <a:r>
              <a:rPr lang="en-US" sz="2800" dirty="0"/>
              <a:t> </a:t>
            </a:r>
            <a:r>
              <a:rPr lang="en-US" sz="2800" dirty="0" err="1"/>
              <a:t>harapan</a:t>
            </a:r>
            <a:r>
              <a:rPr lang="en-US" sz="2800" dirty="0"/>
              <a:t> X </a:t>
            </a:r>
            <a:r>
              <a:rPr lang="en-US" sz="2800" i="1" dirty="0"/>
              <a:t>(expected value of X)</a:t>
            </a:r>
            <a:r>
              <a:rPr lang="en-US" sz="2800" dirty="0"/>
              <a:t>, </a:t>
            </a:r>
            <a:r>
              <a:rPr lang="en-US" sz="2800" dirty="0" err="1"/>
              <a:t>yaitu</a:t>
            </a:r>
            <a:r>
              <a:rPr lang="en-US" sz="2800" dirty="0"/>
              <a:t> </a:t>
            </a:r>
            <a:r>
              <a:rPr lang="en-US" sz="2800" dirty="0">
                <a:sym typeface="Symbol" pitchFamily="18" charset="2"/>
              </a:rPr>
              <a:t></a:t>
            </a:r>
            <a:r>
              <a:rPr lang="en-US" sz="2800" dirty="0"/>
              <a:t>(X). </a:t>
            </a:r>
          </a:p>
          <a:p>
            <a:pPr eaLnBrk="1" hangingPunct="1"/>
            <a:r>
              <a:rPr lang="en-US" sz="2800" dirty="0" err="1"/>
              <a:t>Jadi</a:t>
            </a:r>
            <a:r>
              <a:rPr lang="en-US" sz="2800" dirty="0"/>
              <a:t> T </a:t>
            </a:r>
            <a:r>
              <a:rPr lang="en-US" sz="2800" dirty="0" err="1"/>
              <a:t>merupakan</a:t>
            </a:r>
            <a:r>
              <a:rPr lang="en-US" sz="2800" dirty="0"/>
              <a:t> </a:t>
            </a:r>
            <a:r>
              <a:rPr lang="en-US" sz="2800" dirty="0" err="1"/>
              <a:t>harga</a:t>
            </a:r>
            <a:r>
              <a:rPr lang="en-US" sz="2800" dirty="0"/>
              <a:t> rata-rata </a:t>
            </a:r>
            <a:r>
              <a:rPr lang="en-US" sz="2800" dirty="0" err="1"/>
              <a:t>dari</a:t>
            </a:r>
            <a:r>
              <a:rPr lang="en-US" sz="2800" dirty="0"/>
              <a:t> </a:t>
            </a:r>
            <a:r>
              <a:rPr lang="en-US" sz="2800" dirty="0" err="1"/>
              <a:t>distribusi</a:t>
            </a:r>
            <a:r>
              <a:rPr lang="en-US" sz="2800" dirty="0"/>
              <a:t> </a:t>
            </a:r>
            <a:r>
              <a:rPr lang="en-US" sz="2800" dirty="0" err="1"/>
              <a:t>teoretik</a:t>
            </a:r>
            <a:r>
              <a:rPr lang="en-US" sz="2800" dirty="0"/>
              <a:t> </a:t>
            </a:r>
            <a:r>
              <a:rPr lang="en-US" sz="2800" dirty="0" err="1"/>
              <a:t>skor</a:t>
            </a:r>
            <a:r>
              <a:rPr lang="en-US" sz="2800" dirty="0"/>
              <a:t> X </a:t>
            </a:r>
            <a:r>
              <a:rPr lang="en-US" sz="2800" dirty="0" err="1"/>
              <a:t>apabila</a:t>
            </a:r>
            <a:r>
              <a:rPr lang="en-US" sz="2800" dirty="0"/>
              <a:t> orang yang </a:t>
            </a:r>
            <a:r>
              <a:rPr lang="en-US" sz="2800" dirty="0" err="1"/>
              <a:t>sama</a:t>
            </a:r>
            <a:r>
              <a:rPr lang="en-US" sz="2800" dirty="0"/>
              <a:t> </a:t>
            </a:r>
            <a:r>
              <a:rPr lang="en-US" sz="2800" dirty="0" err="1"/>
              <a:t>dikenai</a:t>
            </a:r>
            <a:r>
              <a:rPr lang="en-US" sz="2800" dirty="0"/>
              <a:t> </a:t>
            </a:r>
            <a:r>
              <a:rPr lang="en-US" sz="2800" dirty="0" err="1"/>
              <a:t>tes</a:t>
            </a:r>
            <a:r>
              <a:rPr lang="en-US" sz="2800" dirty="0"/>
              <a:t> yang </a:t>
            </a:r>
            <a:r>
              <a:rPr lang="en-US" sz="2800" dirty="0" err="1"/>
              <a:t>sama</a:t>
            </a:r>
            <a:r>
              <a:rPr lang="en-US" sz="2800" dirty="0"/>
              <a:t> </a:t>
            </a:r>
            <a:r>
              <a:rPr lang="en-US" sz="2800" dirty="0" err="1"/>
              <a:t>berulangkali</a:t>
            </a:r>
            <a:r>
              <a:rPr lang="en-US" sz="2800" dirty="0"/>
              <a:t> </a:t>
            </a:r>
            <a:r>
              <a:rPr lang="en-US" sz="2800" dirty="0" err="1"/>
              <a:t>dengan</a:t>
            </a:r>
            <a:r>
              <a:rPr lang="en-US" sz="2800" dirty="0"/>
              <a:t> </a:t>
            </a:r>
            <a:r>
              <a:rPr lang="en-US" sz="2800" dirty="0" err="1"/>
              <a:t>asumsi</a:t>
            </a:r>
            <a:r>
              <a:rPr lang="en-US" sz="2800" dirty="0"/>
              <a:t> </a:t>
            </a:r>
            <a:r>
              <a:rPr lang="en-US" sz="2800" dirty="0" err="1"/>
              <a:t>pengulangan</a:t>
            </a:r>
            <a:r>
              <a:rPr lang="en-US" sz="2800" dirty="0"/>
              <a:t> </a:t>
            </a:r>
            <a:r>
              <a:rPr lang="en-US" sz="2800" dirty="0" err="1"/>
              <a:t>tes</a:t>
            </a:r>
            <a:r>
              <a:rPr lang="en-US" sz="2800" dirty="0"/>
              <a:t> </a:t>
            </a:r>
            <a:r>
              <a:rPr lang="en-US" sz="2800" dirty="0" err="1"/>
              <a:t>itu</a:t>
            </a:r>
            <a:r>
              <a:rPr lang="en-US" sz="2800" dirty="0"/>
              <a:t> </a:t>
            </a:r>
            <a:r>
              <a:rPr lang="en-US" sz="2800" dirty="0" err="1"/>
              <a:t>dilakukan</a:t>
            </a:r>
            <a:r>
              <a:rPr lang="en-US" sz="2800" dirty="0"/>
              <a:t> </a:t>
            </a:r>
            <a:r>
              <a:rPr lang="en-US" sz="2800" dirty="0" err="1"/>
              <a:t>tidak</a:t>
            </a:r>
            <a:r>
              <a:rPr lang="en-US" sz="2800" dirty="0"/>
              <a:t> </a:t>
            </a:r>
            <a:r>
              <a:rPr lang="en-US" sz="2800" dirty="0" err="1"/>
              <a:t>terbatas</a:t>
            </a:r>
            <a:r>
              <a:rPr lang="en-US" sz="2800" dirty="0"/>
              <a:t> </a:t>
            </a:r>
          </a:p>
          <a:p>
            <a:pPr eaLnBrk="1" hangingPunct="1"/>
            <a:r>
              <a:rPr lang="en-US" sz="2800" dirty="0" err="1"/>
              <a:t>Misal</a:t>
            </a:r>
            <a:r>
              <a:rPr lang="en-US" sz="2800" dirty="0"/>
              <a:t>: IQ A </a:t>
            </a:r>
            <a:r>
              <a:rPr lang="en-US" sz="2800" dirty="0" err="1"/>
              <a:t>Tiq</a:t>
            </a:r>
            <a:r>
              <a:rPr lang="en-US" sz="2800" dirty="0"/>
              <a:t> = 104 </a:t>
            </a:r>
            <a:r>
              <a:rPr lang="en-US" sz="2800" dirty="0" err="1"/>
              <a:t>merupakan</a:t>
            </a:r>
            <a:r>
              <a:rPr lang="en-US" sz="2800" dirty="0"/>
              <a:t> rata-rata </a:t>
            </a:r>
            <a:r>
              <a:rPr lang="en-US" sz="2800" dirty="0" err="1"/>
              <a:t>teoritik</a:t>
            </a:r>
            <a:r>
              <a:rPr lang="en-US" sz="2800" dirty="0"/>
              <a:t> </a:t>
            </a:r>
            <a:r>
              <a:rPr lang="en-US" sz="2800" dirty="0" err="1"/>
              <a:t>dari</a:t>
            </a:r>
            <a:r>
              <a:rPr lang="en-US" sz="2800" dirty="0"/>
              <a:t> </a:t>
            </a:r>
            <a:r>
              <a:rPr lang="en-US" sz="2800" dirty="0" err="1"/>
              <a:t>distribusi</a:t>
            </a:r>
            <a:r>
              <a:rPr lang="en-US" sz="2800" dirty="0"/>
              <a:t> </a:t>
            </a:r>
            <a:r>
              <a:rPr lang="en-US" sz="2800" dirty="0" err="1"/>
              <a:t>teoritik</a:t>
            </a:r>
            <a:r>
              <a:rPr lang="en-US" sz="2800" dirty="0"/>
              <a:t> X IQ A, </a:t>
            </a:r>
            <a:r>
              <a:rPr lang="en-US" sz="2800" dirty="0" err="1"/>
              <a:t>andai</a:t>
            </a:r>
            <a:r>
              <a:rPr lang="en-US" sz="2800" dirty="0"/>
              <a:t> </a:t>
            </a:r>
            <a:r>
              <a:rPr lang="en-US" sz="2800" dirty="0" err="1"/>
              <a:t>ia</a:t>
            </a:r>
            <a:r>
              <a:rPr lang="en-US" sz="2800" dirty="0"/>
              <a:t> </a:t>
            </a:r>
            <a:r>
              <a:rPr lang="en-US" sz="2800" dirty="0" err="1"/>
              <a:t>dites</a:t>
            </a:r>
            <a:r>
              <a:rPr lang="en-US" sz="2800" dirty="0"/>
              <a:t> </a:t>
            </a:r>
            <a:r>
              <a:rPr lang="en-US" sz="2800" dirty="0" err="1"/>
              <a:t>berulangkali</a:t>
            </a:r>
            <a:r>
              <a:rPr lang="en-US" sz="2800" dirty="0"/>
              <a:t> </a:t>
            </a:r>
            <a:r>
              <a:rPr lang="en-US" sz="2800" dirty="0" err="1"/>
              <a:t>sampai</a:t>
            </a:r>
            <a:r>
              <a:rPr lang="en-US" sz="2800" dirty="0"/>
              <a:t> </a:t>
            </a:r>
            <a:r>
              <a:rPr lang="en-US" sz="2800" dirty="0" err="1"/>
              <a:t>tak</a:t>
            </a:r>
            <a:r>
              <a:rPr lang="en-US" sz="2800" dirty="0"/>
              <a:t> </a:t>
            </a:r>
            <a:r>
              <a:rPr lang="en-US" sz="2800" dirty="0" err="1"/>
              <a:t>terbatas</a:t>
            </a:r>
            <a:r>
              <a:rPr lang="en-US" sz="2800" dirty="0"/>
              <a:t> </a:t>
            </a:r>
            <a:r>
              <a:rPr lang="en-US" sz="2800" dirty="0" err="1"/>
              <a:t>banyaknya</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err="1"/>
              <a:t>Asumsi</a:t>
            </a:r>
            <a:r>
              <a:rPr lang="en-US" dirty="0"/>
              <a:t> 3 : </a:t>
            </a:r>
            <a:r>
              <a:rPr lang="en-US" b="1" i="1" dirty="0">
                <a:solidFill>
                  <a:schemeClr val="accent2">
                    <a:lumMod val="75000"/>
                  </a:schemeClr>
                </a:solidFill>
                <a:sym typeface="Symbol"/>
              </a:rPr>
              <a:t></a:t>
            </a:r>
            <a:r>
              <a:rPr lang="en-US" b="1" i="1" baseline="-25000" dirty="0">
                <a:solidFill>
                  <a:schemeClr val="accent2">
                    <a:lumMod val="75000"/>
                  </a:schemeClr>
                </a:solidFill>
              </a:rPr>
              <a:t>et </a:t>
            </a:r>
            <a:r>
              <a:rPr lang="en-US" b="1" i="1" dirty="0">
                <a:solidFill>
                  <a:schemeClr val="accent2">
                    <a:lumMod val="75000"/>
                  </a:schemeClr>
                </a:solidFill>
              </a:rPr>
              <a:t>= 0</a:t>
            </a:r>
            <a:endParaRPr lang="en-US" dirty="0">
              <a:solidFill>
                <a:schemeClr val="accent2">
                  <a:lumMod val="75000"/>
                </a:schemeClr>
              </a:solidFill>
            </a:endParaRPr>
          </a:p>
        </p:txBody>
      </p:sp>
      <p:sp>
        <p:nvSpPr>
          <p:cNvPr id="3" name="Content Placeholder 2"/>
          <p:cNvSpPr>
            <a:spLocks noGrp="1"/>
          </p:cNvSpPr>
          <p:nvPr>
            <p:ph idx="1"/>
          </p:nvPr>
        </p:nvSpPr>
        <p:spPr>
          <a:xfrm>
            <a:off x="457200" y="1600200"/>
            <a:ext cx="8305800" cy="4525963"/>
          </a:xfrm>
        </p:spPr>
        <p:txBody>
          <a:bodyPr/>
          <a:lstStyle/>
          <a:p>
            <a:pPr eaLnBrk="1" hangingPunct="1"/>
            <a:r>
              <a:rPr lang="en-US"/>
              <a:t>Menurut asumsi ini bagi suatu kelompok populasi subjek yang dikenai tes distribusi eror pengukuran E dan distribusi skor-murni T tidak berkorelasi satu sama lain </a:t>
            </a:r>
          </a:p>
          <a:p>
            <a:pPr eaLnBrk="1" hangingPunct="1"/>
            <a:r>
              <a:rPr lang="en-US"/>
              <a:t>Variasi eror tidak tergantung pada variasi skor-murni </a:t>
            </a:r>
          </a:p>
          <a:p>
            <a:pPr eaLnBrk="1" hangingPunct="1"/>
            <a:r>
              <a:rPr lang="en-US"/>
              <a:t>skor-murni yang tinggi tidak akan mempunyai eror yang selalu positif ataupun selalu negatif</a:t>
            </a:r>
          </a:p>
          <a:p>
            <a:pPr eaLnBrk="1" hangingPunct="1"/>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3">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3">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7313"/>
            <a:ext cx="7467600" cy="1143000"/>
          </a:xfrm>
        </p:spPr>
        <p:txBody>
          <a:bodyPr>
            <a:normAutofit fontScale="90000"/>
          </a:bodyPr>
          <a:lstStyle/>
          <a:p>
            <a:pPr eaLnBrk="1" fontAlgn="auto" hangingPunct="1">
              <a:spcAft>
                <a:spcPts val="0"/>
              </a:spcAft>
              <a:defRPr/>
            </a:pPr>
            <a:r>
              <a:rPr lang="en-US" dirty="0" err="1"/>
              <a:t>Psikometri</a:t>
            </a:r>
            <a:r>
              <a:rPr lang="en-US" dirty="0"/>
              <a:t> </a:t>
            </a:r>
            <a:r>
              <a:rPr lang="en-US" dirty="0" err="1"/>
              <a:t>Sebagai</a:t>
            </a:r>
            <a:r>
              <a:rPr lang="en-US" dirty="0"/>
              <a:t> </a:t>
            </a:r>
            <a:r>
              <a:rPr lang="en-US" dirty="0" err="1"/>
              <a:t>Embrio</a:t>
            </a:r>
            <a:r>
              <a:rPr lang="en-US" dirty="0"/>
              <a:t> </a:t>
            </a:r>
            <a:r>
              <a:rPr lang="en-US" dirty="0" err="1"/>
              <a:t>Pengukuran</a:t>
            </a:r>
            <a:r>
              <a:rPr lang="en-US" dirty="0"/>
              <a:t> </a:t>
            </a:r>
            <a:r>
              <a:rPr lang="en-US" dirty="0" err="1"/>
              <a:t>Psikologi</a:t>
            </a:r>
            <a:endParaRPr lang="en-US" dirty="0"/>
          </a:p>
        </p:txBody>
      </p:sp>
      <p:sp>
        <p:nvSpPr>
          <p:cNvPr id="3" name="Content Placeholder 2"/>
          <p:cNvSpPr>
            <a:spLocks noGrp="1"/>
          </p:cNvSpPr>
          <p:nvPr>
            <p:ph idx="1"/>
          </p:nvPr>
        </p:nvSpPr>
        <p:spPr>
          <a:xfrm>
            <a:off x="457200" y="1600200"/>
            <a:ext cx="8382000" cy="5029200"/>
          </a:xfrm>
        </p:spPr>
        <p:txBody>
          <a:bodyPr>
            <a:normAutofit fontScale="92500" lnSpcReduction="10000"/>
          </a:bodyPr>
          <a:lstStyle/>
          <a:p>
            <a:pPr marL="420624" indent="-384048" eaLnBrk="1" fontAlgn="auto" hangingPunct="1">
              <a:spcAft>
                <a:spcPts val="0"/>
              </a:spcAft>
              <a:buFont typeface="Wingdings 2"/>
              <a:buChar char=""/>
              <a:defRPr/>
            </a:pPr>
            <a:r>
              <a:rPr lang="en-US" dirty="0" err="1"/>
              <a:t>Pengembangan</a:t>
            </a:r>
            <a:r>
              <a:rPr lang="en-US" dirty="0"/>
              <a:t> </a:t>
            </a:r>
            <a:r>
              <a:rPr lang="en-US" dirty="0" err="1"/>
              <a:t>alat</a:t>
            </a:r>
            <a:r>
              <a:rPr lang="en-US" dirty="0"/>
              <a:t> </a:t>
            </a:r>
            <a:r>
              <a:rPr lang="en-US" dirty="0" err="1"/>
              <a:t>tes</a:t>
            </a:r>
            <a:r>
              <a:rPr lang="en-US" dirty="0"/>
              <a:t> </a:t>
            </a:r>
            <a:r>
              <a:rPr lang="en-US" dirty="0" err="1"/>
              <a:t>atau</a:t>
            </a:r>
            <a:r>
              <a:rPr lang="en-US" dirty="0"/>
              <a:t> </a:t>
            </a:r>
            <a:r>
              <a:rPr lang="en-US" dirty="0" err="1"/>
              <a:t>alat</a:t>
            </a:r>
            <a:r>
              <a:rPr lang="en-US" dirty="0"/>
              <a:t> </a:t>
            </a:r>
            <a:r>
              <a:rPr lang="en-US" dirty="0" err="1"/>
              <a:t>ukur</a:t>
            </a:r>
            <a:r>
              <a:rPr lang="en-US" dirty="0"/>
              <a:t> </a:t>
            </a:r>
            <a:r>
              <a:rPr lang="en-US" dirty="0" err="1"/>
              <a:t>perilaku</a:t>
            </a:r>
            <a:r>
              <a:rPr lang="en-US" dirty="0"/>
              <a:t> </a:t>
            </a:r>
            <a:r>
              <a:rPr lang="en-US" dirty="0" err="1"/>
              <a:t>memiliki</a:t>
            </a:r>
            <a:r>
              <a:rPr lang="en-US" dirty="0"/>
              <a:t> </a:t>
            </a:r>
            <a:r>
              <a:rPr lang="en-US" dirty="0" err="1"/>
              <a:t>sejarah</a:t>
            </a:r>
            <a:r>
              <a:rPr lang="en-US" dirty="0"/>
              <a:t> yang </a:t>
            </a:r>
            <a:r>
              <a:rPr lang="en-US" dirty="0" err="1"/>
              <a:t>sangat</a:t>
            </a:r>
            <a:r>
              <a:rPr lang="en-US" dirty="0"/>
              <a:t> </a:t>
            </a:r>
            <a:r>
              <a:rPr lang="en-US" dirty="0" err="1"/>
              <a:t>panjang</a:t>
            </a:r>
            <a:r>
              <a:rPr lang="en-US" dirty="0"/>
              <a:t>. </a:t>
            </a:r>
          </a:p>
          <a:p>
            <a:pPr marL="420624" indent="-384048" eaLnBrk="1" fontAlgn="auto" hangingPunct="1">
              <a:spcAft>
                <a:spcPts val="0"/>
              </a:spcAft>
              <a:buFont typeface="Wingdings 2"/>
              <a:buChar char=""/>
              <a:defRPr/>
            </a:pPr>
            <a:r>
              <a:rPr lang="en-US" dirty="0" err="1"/>
              <a:t>Aktivitas</a:t>
            </a:r>
            <a:r>
              <a:rPr lang="en-US" dirty="0"/>
              <a:t> </a:t>
            </a:r>
            <a:r>
              <a:rPr lang="en-US" dirty="0" err="1"/>
              <a:t>pengembangan</a:t>
            </a:r>
            <a:r>
              <a:rPr lang="en-US" dirty="0"/>
              <a:t> </a:t>
            </a:r>
            <a:r>
              <a:rPr lang="en-US" dirty="0" err="1"/>
              <a:t>tes</a:t>
            </a:r>
            <a:r>
              <a:rPr lang="en-US" dirty="0"/>
              <a:t> </a:t>
            </a:r>
            <a:r>
              <a:rPr lang="en-US" dirty="0" err="1"/>
              <a:t>mulai</a:t>
            </a:r>
            <a:r>
              <a:rPr lang="en-US" dirty="0"/>
              <a:t> </a:t>
            </a:r>
            <a:r>
              <a:rPr lang="en-US" dirty="0" err="1"/>
              <a:t>muncul</a:t>
            </a:r>
            <a:r>
              <a:rPr lang="en-US" dirty="0"/>
              <a:t> </a:t>
            </a:r>
            <a:r>
              <a:rPr lang="en-US" dirty="0" err="1"/>
              <a:t>di</a:t>
            </a:r>
            <a:r>
              <a:rPr lang="en-US" dirty="0"/>
              <a:t> </a:t>
            </a:r>
            <a:r>
              <a:rPr lang="en-US" dirty="0" err="1"/>
              <a:t>Cina</a:t>
            </a:r>
            <a:r>
              <a:rPr lang="en-US" dirty="0"/>
              <a:t> </a:t>
            </a:r>
            <a:r>
              <a:rPr lang="en-US" dirty="0" err="1"/>
              <a:t>sudah</a:t>
            </a:r>
            <a:r>
              <a:rPr lang="en-US" dirty="0"/>
              <a:t> </a:t>
            </a:r>
            <a:r>
              <a:rPr lang="en-US" dirty="0" err="1"/>
              <a:t>sejak</a:t>
            </a:r>
            <a:r>
              <a:rPr lang="en-US" dirty="0"/>
              <a:t> 3000 </a:t>
            </a:r>
            <a:r>
              <a:rPr lang="en-US" dirty="0" err="1"/>
              <a:t>tahun</a:t>
            </a:r>
            <a:r>
              <a:rPr lang="en-US" dirty="0"/>
              <a:t> yang </a:t>
            </a:r>
            <a:r>
              <a:rPr lang="en-US" dirty="0" err="1"/>
              <a:t>lalu</a:t>
            </a:r>
            <a:r>
              <a:rPr lang="en-US" dirty="0"/>
              <a:t>. </a:t>
            </a:r>
          </a:p>
          <a:p>
            <a:pPr marL="420624" indent="-384048" eaLnBrk="1" fontAlgn="auto" hangingPunct="1">
              <a:spcAft>
                <a:spcPts val="0"/>
              </a:spcAft>
              <a:buFont typeface="Wingdings 2"/>
              <a:buChar char=""/>
              <a:defRPr/>
            </a:pPr>
            <a:r>
              <a:rPr lang="en-US" dirty="0" err="1"/>
              <a:t>Salah</a:t>
            </a:r>
            <a:r>
              <a:rPr lang="en-US" dirty="0"/>
              <a:t> </a:t>
            </a:r>
            <a:r>
              <a:rPr lang="en-US" dirty="0" err="1"/>
              <a:t>satu</a:t>
            </a:r>
            <a:r>
              <a:rPr lang="en-US" dirty="0"/>
              <a:t> </a:t>
            </a:r>
            <a:r>
              <a:rPr lang="en-US" dirty="0" err="1"/>
              <a:t>tujuannya</a:t>
            </a:r>
            <a:r>
              <a:rPr lang="en-US" dirty="0"/>
              <a:t> </a:t>
            </a:r>
            <a:r>
              <a:rPr lang="en-US" dirty="0" err="1"/>
              <a:t>waktu</a:t>
            </a:r>
            <a:r>
              <a:rPr lang="en-US" dirty="0"/>
              <a:t> </a:t>
            </a:r>
            <a:r>
              <a:rPr lang="en-US" dirty="0" err="1"/>
              <a:t>itu</a:t>
            </a:r>
            <a:r>
              <a:rPr lang="en-US" dirty="0"/>
              <a:t> </a:t>
            </a:r>
            <a:r>
              <a:rPr lang="en-US" dirty="0" err="1"/>
              <a:t>adalah</a:t>
            </a:r>
            <a:r>
              <a:rPr lang="en-US" dirty="0"/>
              <a:t> </a:t>
            </a:r>
            <a:r>
              <a:rPr lang="en-US" dirty="0" err="1"/>
              <a:t>untuk</a:t>
            </a:r>
            <a:r>
              <a:rPr lang="en-US" dirty="0"/>
              <a:t> </a:t>
            </a:r>
            <a:r>
              <a:rPr lang="en-US" dirty="0" err="1"/>
              <a:t>menyeleksi</a:t>
            </a:r>
            <a:r>
              <a:rPr lang="en-US" dirty="0"/>
              <a:t> </a:t>
            </a:r>
            <a:r>
              <a:rPr lang="en-US" dirty="0" err="1"/>
              <a:t>orang-orang</a:t>
            </a:r>
            <a:r>
              <a:rPr lang="en-US" dirty="0"/>
              <a:t> </a:t>
            </a:r>
            <a:r>
              <a:rPr lang="en-US" dirty="0" err="1"/>
              <a:t>untuk</a:t>
            </a:r>
            <a:r>
              <a:rPr lang="en-US" dirty="0"/>
              <a:t> </a:t>
            </a:r>
            <a:r>
              <a:rPr lang="en-US" dirty="0" err="1"/>
              <a:t>menduduki</a:t>
            </a:r>
            <a:r>
              <a:rPr lang="en-US" dirty="0"/>
              <a:t> </a:t>
            </a:r>
            <a:r>
              <a:rPr lang="en-US" dirty="0" err="1"/>
              <a:t>jabatan</a:t>
            </a:r>
            <a:r>
              <a:rPr lang="en-US" dirty="0"/>
              <a:t> </a:t>
            </a:r>
            <a:r>
              <a:rPr lang="en-US" dirty="0" err="1"/>
              <a:t>tinggi</a:t>
            </a:r>
            <a:r>
              <a:rPr lang="en-US" dirty="0"/>
              <a:t> </a:t>
            </a:r>
            <a:r>
              <a:rPr lang="en-US" dirty="0" err="1"/>
              <a:t>di</a:t>
            </a:r>
            <a:r>
              <a:rPr lang="en-US" dirty="0"/>
              <a:t> </a:t>
            </a:r>
            <a:r>
              <a:rPr lang="en-US" dirty="0" err="1"/>
              <a:t>pemerintahan</a:t>
            </a:r>
            <a:r>
              <a:rPr lang="en-US" dirty="0"/>
              <a:t>. </a:t>
            </a:r>
          </a:p>
          <a:p>
            <a:pPr marL="420624" indent="-384048" eaLnBrk="1" fontAlgn="auto" hangingPunct="1">
              <a:spcAft>
                <a:spcPts val="0"/>
              </a:spcAft>
              <a:buFont typeface="Wingdings 2"/>
              <a:buChar char=""/>
              <a:defRPr/>
            </a:pPr>
            <a:r>
              <a:rPr lang="en-US" dirty="0" err="1"/>
              <a:t>Fakta</a:t>
            </a:r>
            <a:r>
              <a:rPr lang="en-US" dirty="0"/>
              <a:t> </a:t>
            </a:r>
            <a:r>
              <a:rPr lang="en-US" dirty="0" err="1"/>
              <a:t>sejarah</a:t>
            </a:r>
            <a:r>
              <a:rPr lang="en-US" dirty="0"/>
              <a:t> </a:t>
            </a:r>
            <a:r>
              <a:rPr lang="en-US" dirty="0" err="1"/>
              <a:t>berikutnya</a:t>
            </a:r>
            <a:r>
              <a:rPr lang="en-US" dirty="0"/>
              <a:t> </a:t>
            </a:r>
            <a:r>
              <a:rPr lang="en-US" dirty="0" err="1"/>
              <a:t>tentang</a:t>
            </a:r>
            <a:r>
              <a:rPr lang="en-US" dirty="0"/>
              <a:t> </a:t>
            </a:r>
            <a:r>
              <a:rPr lang="en-US" dirty="0" err="1"/>
              <a:t>aktivitas</a:t>
            </a:r>
            <a:r>
              <a:rPr lang="en-US" dirty="0"/>
              <a:t> </a:t>
            </a:r>
            <a:r>
              <a:rPr lang="en-US" dirty="0" err="1"/>
              <a:t>pengembangan</a:t>
            </a:r>
            <a:r>
              <a:rPr lang="en-US" dirty="0"/>
              <a:t> </a:t>
            </a:r>
            <a:r>
              <a:rPr lang="en-US" dirty="0" err="1"/>
              <a:t>tes</a:t>
            </a:r>
            <a:r>
              <a:rPr lang="en-US" dirty="0"/>
              <a:t> </a:t>
            </a:r>
            <a:r>
              <a:rPr lang="en-US" dirty="0" err="1"/>
              <a:t>muncul</a:t>
            </a:r>
            <a:r>
              <a:rPr lang="en-US" dirty="0"/>
              <a:t> </a:t>
            </a:r>
            <a:r>
              <a:rPr lang="en-US" dirty="0" err="1"/>
              <a:t>sekitar</a:t>
            </a:r>
            <a:r>
              <a:rPr lang="en-US" dirty="0"/>
              <a:t> </a:t>
            </a:r>
            <a:r>
              <a:rPr lang="en-US" dirty="0" err="1"/>
              <a:t>akhir</a:t>
            </a:r>
            <a:r>
              <a:rPr lang="en-US" dirty="0"/>
              <a:t> 1800-an, </a:t>
            </a:r>
            <a:r>
              <a:rPr lang="en-US" dirty="0" err="1"/>
              <a:t>ketika</a:t>
            </a:r>
            <a:r>
              <a:rPr lang="en-US" dirty="0"/>
              <a:t> </a:t>
            </a:r>
            <a:r>
              <a:rPr lang="en-US" dirty="0" err="1"/>
              <a:t>pionir</a:t>
            </a:r>
            <a:r>
              <a:rPr lang="en-US" dirty="0"/>
              <a:t> </a:t>
            </a:r>
            <a:r>
              <a:rPr lang="en-US" dirty="0" err="1"/>
              <a:t>di</a:t>
            </a:r>
            <a:r>
              <a:rPr lang="en-US" dirty="0"/>
              <a:t> </a:t>
            </a:r>
            <a:r>
              <a:rPr lang="en-US" dirty="0" err="1"/>
              <a:t>bidang</a:t>
            </a:r>
            <a:r>
              <a:rPr lang="en-US" dirty="0"/>
              <a:t> </a:t>
            </a:r>
            <a:r>
              <a:rPr lang="en-US" dirty="0" err="1"/>
              <a:t>ilmu</a:t>
            </a:r>
            <a:r>
              <a:rPr lang="en-US" dirty="0"/>
              <a:t> </a:t>
            </a:r>
            <a:r>
              <a:rPr lang="en-US" dirty="0" err="1"/>
              <a:t>Psikologi</a:t>
            </a:r>
            <a:r>
              <a:rPr lang="en-US" dirty="0"/>
              <a:t> </a:t>
            </a:r>
            <a:r>
              <a:rPr lang="en-US" dirty="0" err="1"/>
              <a:t>mendirikan</a:t>
            </a:r>
            <a:r>
              <a:rPr lang="en-US" dirty="0"/>
              <a:t> </a:t>
            </a:r>
            <a:r>
              <a:rPr lang="en-US" dirty="0" err="1"/>
              <a:t>laboratorium</a:t>
            </a:r>
            <a:r>
              <a:rPr lang="en-US" dirty="0"/>
              <a:t> </a:t>
            </a:r>
            <a:r>
              <a:rPr lang="en-US" dirty="0" err="1"/>
              <a:t>untuk</a:t>
            </a:r>
            <a:r>
              <a:rPr lang="en-US" dirty="0"/>
              <a:t> </a:t>
            </a:r>
            <a:r>
              <a:rPr lang="en-US" dirty="0" err="1"/>
              <a:t>mempelajari</a:t>
            </a:r>
            <a:r>
              <a:rPr lang="en-US" dirty="0"/>
              <a:t> </a:t>
            </a:r>
            <a:r>
              <a:rPr lang="en-US" dirty="0" err="1"/>
              <a:t>perilaku</a:t>
            </a:r>
            <a:r>
              <a:rPr lang="en-US" dirty="0"/>
              <a:t> </a:t>
            </a:r>
            <a:r>
              <a:rPr lang="en-US" dirty="0" err="1"/>
              <a:t>manusia</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lstStyle/>
          <a:p>
            <a:pPr eaLnBrk="1" hangingPunct="1">
              <a:defRPr/>
            </a:pPr>
            <a:r>
              <a:rPr lang="en-US" dirty="0" err="1"/>
              <a:t>Asumsi</a:t>
            </a:r>
            <a:r>
              <a:rPr lang="en-US" dirty="0"/>
              <a:t> 4 : </a:t>
            </a:r>
            <a:r>
              <a:rPr lang="en-US" b="1" i="1" dirty="0">
                <a:solidFill>
                  <a:schemeClr val="accent2">
                    <a:lumMod val="75000"/>
                  </a:schemeClr>
                </a:solidFill>
                <a:sym typeface="Symbol"/>
              </a:rPr>
              <a:t></a:t>
            </a:r>
            <a:r>
              <a:rPr lang="en-US" b="1" i="1" baseline="-25000" dirty="0">
                <a:solidFill>
                  <a:schemeClr val="accent2">
                    <a:lumMod val="75000"/>
                  </a:schemeClr>
                </a:solidFill>
              </a:rPr>
              <a:t>e1e2</a:t>
            </a:r>
            <a:r>
              <a:rPr lang="en-US" b="1" i="1" dirty="0">
                <a:solidFill>
                  <a:schemeClr val="accent2">
                    <a:lumMod val="75000"/>
                  </a:schemeClr>
                </a:solidFill>
              </a:rPr>
              <a:t> = 0</a:t>
            </a:r>
            <a:endParaRPr lang="en-US" dirty="0">
              <a:solidFill>
                <a:schemeClr val="accent2">
                  <a:lumMod val="75000"/>
                </a:schemeClr>
              </a:solidFill>
            </a:endParaRPr>
          </a:p>
        </p:txBody>
      </p:sp>
      <p:sp>
        <p:nvSpPr>
          <p:cNvPr id="3" name="Content Placeholder 2"/>
          <p:cNvSpPr>
            <a:spLocks noGrp="1"/>
          </p:cNvSpPr>
          <p:nvPr>
            <p:ph idx="1"/>
          </p:nvPr>
        </p:nvSpPr>
        <p:spPr>
          <a:xfrm>
            <a:off x="457200" y="1295400"/>
            <a:ext cx="8382000" cy="5257800"/>
          </a:xfrm>
        </p:spPr>
        <p:txBody>
          <a:bodyPr/>
          <a:lstStyle/>
          <a:p>
            <a:pPr eaLnBrk="1" hangingPunct="1"/>
            <a:r>
              <a:rPr lang="en-US" sz="2400"/>
              <a:t>Bila e1 melambangkan eror pada pengukuran atau tes pertama dan e2 melambangkan eror pada tes yang ke dua maka asumsi ini mengatakan bahwa distribusi eror pengukuran pada kedua tes tersebut, yaitu e1 dan e2, tidak berkorelasi satu sama lain. </a:t>
            </a:r>
          </a:p>
          <a:p>
            <a:pPr eaLnBrk="1" hangingPunct="1"/>
            <a:r>
              <a:rPr lang="en-US" sz="2400"/>
              <a:t>Besarnya eror pada suatu tes tidak tergantung pada eror pada tes lain.</a:t>
            </a:r>
          </a:p>
          <a:p>
            <a:pPr eaLnBrk="1" hangingPunct="1"/>
            <a:r>
              <a:rPr lang="en-US" sz="2400"/>
              <a:t>Seorang subjek yang skornya pada tes yang pertama mengandung eror besar, tidak berarti akan mempunyai eror yang besar pula pada tes yang ke dua. </a:t>
            </a:r>
          </a:p>
          <a:p>
            <a:pPr eaLnBrk="1" hangingPunct="1"/>
            <a:r>
              <a:rPr lang="en-US" sz="2400"/>
              <a:t>Asumsi ini berlaku dengan pengertian bahwa pada tes yang pertama dan pada tes yang kedua tidak terjadi pengaruh kelelahan, pengaruh latihan, dan semacamnya.</a:t>
            </a:r>
          </a:p>
          <a:p>
            <a:pPr eaLnBrk="1" hangingPunct="1"/>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34"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err="1"/>
              <a:t>Asumsi</a:t>
            </a:r>
            <a:r>
              <a:rPr lang="en-US" dirty="0"/>
              <a:t> 5 : </a:t>
            </a:r>
            <a:r>
              <a:rPr lang="en-US" b="1" i="1" dirty="0">
                <a:solidFill>
                  <a:schemeClr val="accent2">
                    <a:lumMod val="75000"/>
                  </a:schemeClr>
                </a:solidFill>
                <a:sym typeface="Symbol"/>
              </a:rPr>
              <a:t></a:t>
            </a:r>
            <a:r>
              <a:rPr lang="en-US" b="1" i="1" baseline="-25000" dirty="0">
                <a:solidFill>
                  <a:schemeClr val="accent2">
                    <a:lumMod val="75000"/>
                  </a:schemeClr>
                </a:solidFill>
              </a:rPr>
              <a:t>e1t2</a:t>
            </a:r>
            <a:r>
              <a:rPr lang="en-US" b="1" i="1" dirty="0">
                <a:solidFill>
                  <a:schemeClr val="accent2">
                    <a:lumMod val="75000"/>
                  </a:schemeClr>
                </a:solidFill>
              </a:rPr>
              <a:t> = 0</a:t>
            </a:r>
            <a:endParaRPr lang="en-US" dirty="0">
              <a:solidFill>
                <a:schemeClr val="accent2">
                  <a:lumMod val="75000"/>
                </a:schemeClr>
              </a:solidFill>
            </a:endParaRPr>
          </a:p>
        </p:txBody>
      </p:sp>
      <p:sp>
        <p:nvSpPr>
          <p:cNvPr id="3" name="Content Placeholder 2"/>
          <p:cNvSpPr>
            <a:spLocks noGrp="1"/>
          </p:cNvSpPr>
          <p:nvPr>
            <p:ph idx="1"/>
          </p:nvPr>
        </p:nvSpPr>
        <p:spPr>
          <a:xfrm>
            <a:off x="457200" y="1828800"/>
            <a:ext cx="8229600" cy="3352800"/>
          </a:xfrm>
        </p:spPr>
        <p:txBody>
          <a:bodyPr/>
          <a:lstStyle/>
          <a:p>
            <a:pPr eaLnBrk="1" hangingPunct="1"/>
            <a:r>
              <a:rPr lang="en-US"/>
              <a:t>Asumsi ke lima mengatakan bahwa eror pada suatu tes (E</a:t>
            </a:r>
            <a:r>
              <a:rPr lang="en-US" baseline="-25000"/>
              <a:t>1</a:t>
            </a:r>
            <a:r>
              <a:rPr lang="en-US"/>
              <a:t>) tidak berkorelasi dengan skor-murni pada test lain (T</a:t>
            </a:r>
            <a:r>
              <a:rPr lang="en-US" baseline="-25000"/>
              <a:t>2</a:t>
            </a:r>
            <a:r>
              <a:rPr lang="en-US"/>
              <a:t>)</a:t>
            </a:r>
          </a:p>
          <a:p>
            <a:pPr eaLnBrk="1" hangingPunct="1"/>
            <a:r>
              <a:rPr lang="en-US"/>
              <a:t>Artinya, eror pada satu tes tidak tergantung pada skor-murni pada tes lain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5000" y="1600200"/>
            <a:ext cx="4876800" cy="2585323"/>
          </a:xfrm>
          <a:prstGeom prst="rect">
            <a:avLst/>
          </a:prstGeom>
          <a:noFill/>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p>
            <a:pPr algn="ctr">
              <a:defRPr/>
            </a:pPr>
            <a:r>
              <a:rPr lang="en-US"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PENGUJIAN </a:t>
            </a:r>
          </a:p>
          <a:p>
            <a:pPr algn="ctr">
              <a:defRPr/>
            </a:pPr>
            <a:r>
              <a:rPr lang="en-US"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KUALITAS INSTRUMEN</a:t>
            </a:r>
          </a:p>
        </p:txBody>
      </p:sp>
      <p:pic>
        <p:nvPicPr>
          <p:cNvPr id="69635" name="Picture 3"/>
          <p:cNvPicPr>
            <a:picLocks noChangeAspect="1" noChangeArrowheads="1"/>
          </p:cNvPicPr>
          <p:nvPr/>
        </p:nvPicPr>
        <p:blipFill>
          <a:blip r:embed="rId3"/>
          <a:srcRect/>
          <a:stretch>
            <a:fillRect/>
          </a:stretch>
        </p:blipFill>
        <p:spPr bwMode="auto">
          <a:xfrm>
            <a:off x="6076950" y="4495800"/>
            <a:ext cx="3067050" cy="2362200"/>
          </a:xfrm>
          <a:prstGeom prst="rect">
            <a:avLst/>
          </a:prstGeom>
          <a:noFill/>
          <a:ln w="9525">
            <a:noFill/>
            <a:miter lim="800000"/>
            <a:headEnd/>
            <a:tailEnd/>
          </a:ln>
        </p:spPr>
      </p:pic>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p:txBody>
          <a:bodyPr/>
          <a:lstStyle/>
          <a:p>
            <a:pPr eaLnBrk="1" hangingPunct="1"/>
            <a:r>
              <a:rPr lang="en-US"/>
              <a:t>Reliabilitas</a:t>
            </a:r>
          </a:p>
        </p:txBody>
      </p:sp>
      <p:sp>
        <p:nvSpPr>
          <p:cNvPr id="70659" name="Content Placeholder 2"/>
          <p:cNvSpPr>
            <a:spLocks noGrp="1"/>
          </p:cNvSpPr>
          <p:nvPr>
            <p:ph idx="1"/>
          </p:nvPr>
        </p:nvSpPr>
        <p:spPr>
          <a:xfrm>
            <a:off x="990600" y="1905000"/>
            <a:ext cx="7467600" cy="3124200"/>
          </a:xfrm>
        </p:spPr>
        <p:txBody>
          <a:bodyPr/>
          <a:lstStyle/>
          <a:p>
            <a:pPr eaLnBrk="1" hangingPunct="1"/>
            <a:r>
              <a:rPr lang="en-US"/>
              <a:t>Kata lain : keajegan, kekonsistenan</a:t>
            </a:r>
          </a:p>
          <a:p>
            <a:pPr eaLnBrk="1" hangingPunct="1"/>
            <a:r>
              <a:rPr lang="en-US"/>
              <a:t>Sejauh mana alat ukur dapat dipercaya</a:t>
            </a:r>
          </a:p>
          <a:p>
            <a:pPr eaLnBrk="1" hangingPunct="1"/>
            <a:r>
              <a:rPr lang="en-US"/>
              <a:t>Sejauh mana alat ukur memberikan hasil yang relatif tidak berbeda sejauh atribut yang di ukur belum berubah</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a:xfrm>
            <a:off x="990600" y="2514600"/>
            <a:ext cx="7467600" cy="1143000"/>
          </a:xfrm>
        </p:spPr>
        <p:txBody>
          <a:bodyPr/>
          <a:lstStyle/>
          <a:p>
            <a:pPr algn="ctr" eaLnBrk="1" hangingPunct="1"/>
            <a:r>
              <a:rPr lang="en-US"/>
              <a:t>Intepretasi Reliabilitas</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p:cNvSpPr>
            <a:spLocks noGrp="1"/>
          </p:cNvSpPr>
          <p:nvPr>
            <p:ph type="title"/>
          </p:nvPr>
        </p:nvSpPr>
        <p:spPr/>
        <p:txBody>
          <a:bodyPr/>
          <a:lstStyle/>
          <a:p>
            <a:pPr eaLnBrk="1" hangingPunct="1"/>
            <a:r>
              <a:rPr lang="en-US"/>
              <a:t>Intepretasi 1</a:t>
            </a:r>
          </a:p>
        </p:txBody>
      </p:sp>
      <p:sp>
        <p:nvSpPr>
          <p:cNvPr id="72707" name="Content Placeholder 2"/>
          <p:cNvSpPr>
            <a:spLocks noGrp="1"/>
          </p:cNvSpPr>
          <p:nvPr>
            <p:ph idx="1"/>
          </p:nvPr>
        </p:nvSpPr>
        <p:spPr>
          <a:xfrm>
            <a:off x="457200" y="1600200"/>
            <a:ext cx="8229600" cy="4525963"/>
          </a:xfrm>
        </p:spPr>
        <p:txBody>
          <a:bodyPr/>
          <a:lstStyle/>
          <a:p>
            <a:pPr eaLnBrk="1" hangingPunct="1"/>
            <a:r>
              <a:rPr lang="en-US" i="1" dirty="0">
                <a:sym typeface="Symbol" pitchFamily="18" charset="2"/>
              </a:rPr>
              <a:t></a:t>
            </a:r>
            <a:r>
              <a:rPr lang="en-US" i="1" baseline="-25000" dirty="0"/>
              <a:t>xx</a:t>
            </a:r>
            <a:r>
              <a:rPr lang="en-US" i="1" baseline="30000" dirty="0"/>
              <a:t>’</a:t>
            </a:r>
            <a:r>
              <a:rPr lang="en-US" i="1" dirty="0"/>
              <a:t> = </a:t>
            </a:r>
            <a:r>
              <a:rPr lang="en-US" i="1" dirty="0" err="1"/>
              <a:t>korelasi</a:t>
            </a:r>
            <a:r>
              <a:rPr lang="en-US" i="1" dirty="0"/>
              <a:t> </a:t>
            </a:r>
            <a:r>
              <a:rPr lang="en-US" i="1" dirty="0" err="1"/>
              <a:t>skor-tampak</a:t>
            </a:r>
            <a:r>
              <a:rPr lang="en-US" i="1" dirty="0"/>
              <a:t> </a:t>
            </a:r>
            <a:r>
              <a:rPr lang="en-US" i="1" dirty="0" err="1"/>
              <a:t>antara</a:t>
            </a:r>
            <a:r>
              <a:rPr lang="en-US" i="1" dirty="0"/>
              <a:t> </a:t>
            </a:r>
            <a:r>
              <a:rPr lang="en-US" i="1" dirty="0" err="1"/>
              <a:t>dua</a:t>
            </a:r>
            <a:r>
              <a:rPr lang="en-US" i="1" dirty="0"/>
              <a:t> </a:t>
            </a:r>
            <a:r>
              <a:rPr lang="en-US" i="1" dirty="0" err="1"/>
              <a:t>tes</a:t>
            </a:r>
            <a:r>
              <a:rPr lang="en-US" i="1" dirty="0"/>
              <a:t> yang </a:t>
            </a:r>
            <a:r>
              <a:rPr lang="en-US" i="1" dirty="0" err="1"/>
              <a:t>paralel</a:t>
            </a:r>
            <a:endParaRPr lang="en-US" i="1" dirty="0"/>
          </a:p>
          <a:p>
            <a:pPr eaLnBrk="1" hangingPunct="1"/>
            <a:r>
              <a:rPr lang="en-US" dirty="0" err="1"/>
              <a:t>Interpretasi</a:t>
            </a:r>
            <a:r>
              <a:rPr lang="en-US" dirty="0"/>
              <a:t> </a:t>
            </a:r>
            <a:r>
              <a:rPr lang="en-US" dirty="0" err="1"/>
              <a:t>ini</a:t>
            </a:r>
            <a:r>
              <a:rPr lang="en-US" dirty="0"/>
              <a:t> </a:t>
            </a:r>
            <a:r>
              <a:rPr lang="en-US" dirty="0" err="1"/>
              <a:t>mengatakan</a:t>
            </a:r>
            <a:r>
              <a:rPr lang="en-US" dirty="0"/>
              <a:t> </a:t>
            </a:r>
            <a:r>
              <a:rPr lang="en-US" dirty="0" err="1"/>
              <a:t>bahwa</a:t>
            </a:r>
            <a:r>
              <a:rPr lang="en-US" dirty="0"/>
              <a:t> </a:t>
            </a:r>
            <a:r>
              <a:rPr lang="en-US" dirty="0" err="1"/>
              <a:t>reliabilitas</a:t>
            </a:r>
            <a:r>
              <a:rPr lang="en-US" dirty="0"/>
              <a:t> </a:t>
            </a:r>
            <a:r>
              <a:rPr lang="en-US" dirty="0" err="1"/>
              <a:t>tes</a:t>
            </a:r>
            <a:r>
              <a:rPr lang="en-US" dirty="0"/>
              <a:t> </a:t>
            </a:r>
            <a:r>
              <a:rPr lang="en-US" dirty="0" err="1"/>
              <a:t>ditentukan</a:t>
            </a:r>
            <a:r>
              <a:rPr lang="en-US" dirty="0"/>
              <a:t> </a:t>
            </a:r>
            <a:r>
              <a:rPr lang="en-US" dirty="0" err="1"/>
              <a:t>oleh</a:t>
            </a:r>
            <a:r>
              <a:rPr lang="en-US" dirty="0"/>
              <a:t> </a:t>
            </a:r>
            <a:r>
              <a:rPr lang="en-US" dirty="0" err="1"/>
              <a:t>sejauhmana</a:t>
            </a:r>
            <a:r>
              <a:rPr lang="en-US" dirty="0"/>
              <a:t> </a:t>
            </a:r>
            <a:r>
              <a:rPr lang="en-US" dirty="0" err="1"/>
              <a:t>distribusi</a:t>
            </a:r>
            <a:r>
              <a:rPr lang="en-US" dirty="0"/>
              <a:t> </a:t>
            </a:r>
            <a:r>
              <a:rPr lang="en-US" dirty="0" err="1"/>
              <a:t>skor-tampak</a:t>
            </a:r>
            <a:r>
              <a:rPr lang="en-US" dirty="0"/>
              <a:t> </a:t>
            </a:r>
            <a:r>
              <a:rPr lang="en-US" dirty="0" err="1"/>
              <a:t>pada</a:t>
            </a:r>
            <a:r>
              <a:rPr lang="en-US" dirty="0"/>
              <a:t> </a:t>
            </a:r>
            <a:r>
              <a:rPr lang="en-US" dirty="0" err="1"/>
              <a:t>dua</a:t>
            </a:r>
            <a:r>
              <a:rPr lang="en-US" dirty="0"/>
              <a:t> </a:t>
            </a:r>
            <a:r>
              <a:rPr lang="en-US" dirty="0" err="1"/>
              <a:t>tes</a:t>
            </a:r>
            <a:r>
              <a:rPr lang="en-US" dirty="0"/>
              <a:t> yang </a:t>
            </a:r>
            <a:r>
              <a:rPr lang="en-US" dirty="0" err="1"/>
              <a:t>paralel</a:t>
            </a:r>
            <a:r>
              <a:rPr lang="en-US" dirty="0"/>
              <a:t> </a:t>
            </a:r>
            <a:r>
              <a:rPr lang="en-US" dirty="0" err="1"/>
              <a:t>berkorelasi</a:t>
            </a:r>
            <a:endParaRPr lang="id-ID" dirty="0"/>
          </a:p>
          <a:p>
            <a:pPr eaLnBrk="1" hangingPunct="1"/>
            <a:r>
              <a:rPr lang="id-ID" dirty="0"/>
              <a:t>Co: Korelasi antara dua tes yang pararel sebesar 0.828. Berapa koefisien reliabilitasnya: 0.828 </a:t>
            </a:r>
            <a:endParaRPr lang="en-US" dirty="0"/>
          </a:p>
          <a:p>
            <a:pPr eaLnBrk="1" hangingPunct="1"/>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p:txBody>
          <a:bodyPr/>
          <a:lstStyle/>
          <a:p>
            <a:pPr eaLnBrk="1" hangingPunct="1"/>
            <a:r>
              <a:rPr lang="en-US"/>
              <a:t>Intepretasi 2</a:t>
            </a:r>
          </a:p>
        </p:txBody>
      </p:sp>
      <p:sp>
        <p:nvSpPr>
          <p:cNvPr id="73731" name="Content Placeholder 2"/>
          <p:cNvSpPr>
            <a:spLocks noGrp="1"/>
          </p:cNvSpPr>
          <p:nvPr>
            <p:ph idx="1"/>
          </p:nvPr>
        </p:nvSpPr>
        <p:spPr>
          <a:xfrm>
            <a:off x="457200" y="1600200"/>
            <a:ext cx="8153400" cy="4525963"/>
          </a:xfrm>
        </p:spPr>
        <p:txBody>
          <a:bodyPr/>
          <a:lstStyle/>
          <a:p>
            <a:pPr eaLnBrk="1" hangingPunct="1"/>
            <a:r>
              <a:rPr lang="en-US" sz="2800" i="1" dirty="0">
                <a:sym typeface="Symbol" pitchFamily="18" charset="2"/>
              </a:rPr>
              <a:t></a:t>
            </a:r>
            <a:r>
              <a:rPr lang="en-US" sz="2800" i="1" baseline="-25000" dirty="0"/>
              <a:t>xx</a:t>
            </a:r>
            <a:r>
              <a:rPr lang="en-US" sz="2800" i="1" baseline="30000" dirty="0"/>
              <a:t>2 </a:t>
            </a:r>
            <a:r>
              <a:rPr lang="en-US" sz="2800" i="1" dirty="0"/>
              <a:t>= </a:t>
            </a:r>
            <a:r>
              <a:rPr lang="en-US" sz="2800" i="1" dirty="0" err="1"/>
              <a:t>besarnya</a:t>
            </a:r>
            <a:r>
              <a:rPr lang="en-US" sz="2800" i="1" dirty="0"/>
              <a:t> </a:t>
            </a:r>
            <a:r>
              <a:rPr lang="en-US" sz="2800" i="1" dirty="0" err="1"/>
              <a:t>proporsi</a:t>
            </a:r>
            <a:r>
              <a:rPr lang="en-US" sz="2800" i="1" dirty="0"/>
              <a:t> </a:t>
            </a:r>
            <a:r>
              <a:rPr lang="en-US" sz="2800" i="1" dirty="0" err="1"/>
              <a:t>varians</a:t>
            </a:r>
            <a:r>
              <a:rPr lang="en-US" sz="2800" i="1" dirty="0"/>
              <a:t> X yang </a:t>
            </a:r>
            <a:r>
              <a:rPr lang="en-US" sz="2800" i="1" dirty="0" err="1"/>
              <a:t>dijelaskan</a:t>
            </a:r>
            <a:r>
              <a:rPr lang="en-US" sz="2800" i="1" dirty="0"/>
              <a:t> </a:t>
            </a:r>
            <a:r>
              <a:rPr lang="en-US" sz="2800" i="1" dirty="0" err="1"/>
              <a:t>oleh</a:t>
            </a:r>
            <a:r>
              <a:rPr lang="en-US" sz="2800" i="1" dirty="0"/>
              <a:t> </a:t>
            </a:r>
            <a:r>
              <a:rPr lang="en-US" sz="2800" i="1" dirty="0" err="1"/>
              <a:t>hubungan</a:t>
            </a:r>
            <a:r>
              <a:rPr lang="en-US" sz="2800" i="1" dirty="0"/>
              <a:t> </a:t>
            </a:r>
            <a:r>
              <a:rPr lang="en-US" sz="2800" i="1" dirty="0" err="1"/>
              <a:t>liniernya</a:t>
            </a:r>
            <a:r>
              <a:rPr lang="en-US" sz="2800" i="1" dirty="0"/>
              <a:t> </a:t>
            </a:r>
            <a:r>
              <a:rPr lang="en-US" sz="2800" i="1" dirty="0" err="1"/>
              <a:t>dengan</a:t>
            </a:r>
            <a:r>
              <a:rPr lang="en-US" sz="2800" i="1" dirty="0"/>
              <a:t> X’</a:t>
            </a:r>
          </a:p>
          <a:p>
            <a:pPr eaLnBrk="1" hangingPunct="1"/>
            <a:r>
              <a:rPr lang="en-US" sz="2800" dirty="0" err="1"/>
              <a:t>Dalam</a:t>
            </a:r>
            <a:r>
              <a:rPr lang="en-US" sz="2800" dirty="0"/>
              <a:t> </a:t>
            </a:r>
            <a:r>
              <a:rPr lang="en-US" sz="2800" dirty="0" err="1"/>
              <a:t>hal</a:t>
            </a:r>
            <a:r>
              <a:rPr lang="en-US" sz="2800" dirty="0"/>
              <a:t> </a:t>
            </a:r>
            <a:r>
              <a:rPr lang="en-US" sz="2800" dirty="0" err="1"/>
              <a:t>ini</a:t>
            </a:r>
            <a:r>
              <a:rPr lang="en-US" sz="2800" dirty="0"/>
              <a:t>, </a:t>
            </a:r>
            <a:r>
              <a:rPr lang="en-US" sz="2800" dirty="0" err="1"/>
              <a:t>besarnya</a:t>
            </a:r>
            <a:r>
              <a:rPr lang="en-US" sz="2800" dirty="0"/>
              <a:t> </a:t>
            </a:r>
            <a:r>
              <a:rPr lang="en-US" sz="2800" dirty="0" err="1"/>
              <a:t>kuadrat</a:t>
            </a:r>
            <a:r>
              <a:rPr lang="en-US" sz="2800" dirty="0"/>
              <a:t> </a:t>
            </a:r>
            <a:r>
              <a:rPr lang="en-US" sz="2800" dirty="0" err="1"/>
              <a:t>koefisien</a:t>
            </a:r>
            <a:r>
              <a:rPr lang="en-US" sz="2800" dirty="0"/>
              <a:t> </a:t>
            </a:r>
            <a:r>
              <a:rPr lang="en-US" sz="2800" dirty="0" err="1"/>
              <a:t>reliabilitas</a:t>
            </a:r>
            <a:r>
              <a:rPr lang="en-US" sz="2800" dirty="0"/>
              <a:t> </a:t>
            </a:r>
            <a:r>
              <a:rPr lang="en-US" sz="2800" dirty="0" err="1"/>
              <a:t>dapat</a:t>
            </a:r>
            <a:r>
              <a:rPr lang="en-US" sz="2800" dirty="0"/>
              <a:t> </a:t>
            </a:r>
            <a:r>
              <a:rPr lang="en-US" sz="2800" dirty="0" err="1"/>
              <a:t>diartikan</a:t>
            </a:r>
            <a:r>
              <a:rPr lang="en-US" sz="2800" dirty="0"/>
              <a:t> </a:t>
            </a:r>
            <a:r>
              <a:rPr lang="en-US" sz="2800" dirty="0" err="1"/>
              <a:t>sebagai</a:t>
            </a:r>
            <a:r>
              <a:rPr lang="en-US" sz="2800" dirty="0"/>
              <a:t> </a:t>
            </a:r>
            <a:r>
              <a:rPr lang="en-US" sz="2800" dirty="0" err="1"/>
              <a:t>besarnya</a:t>
            </a:r>
            <a:r>
              <a:rPr lang="en-US" sz="2800" dirty="0"/>
              <a:t> </a:t>
            </a:r>
            <a:r>
              <a:rPr lang="en-US" sz="2800" dirty="0" err="1"/>
              <a:t>proporsi</a:t>
            </a:r>
            <a:r>
              <a:rPr lang="en-US" sz="2800" dirty="0"/>
              <a:t> </a:t>
            </a:r>
            <a:r>
              <a:rPr lang="en-US" sz="2800" dirty="0" err="1"/>
              <a:t>varians</a:t>
            </a:r>
            <a:r>
              <a:rPr lang="en-US" sz="2800" dirty="0"/>
              <a:t> </a:t>
            </a:r>
            <a:r>
              <a:rPr lang="en-US" sz="2800" dirty="0" err="1"/>
              <a:t>suatu</a:t>
            </a:r>
            <a:r>
              <a:rPr lang="en-US" sz="2800" dirty="0"/>
              <a:t> </a:t>
            </a:r>
            <a:r>
              <a:rPr lang="en-US" sz="2800" dirty="0" err="1"/>
              <a:t>tes</a:t>
            </a:r>
            <a:r>
              <a:rPr lang="en-US" sz="2800" dirty="0"/>
              <a:t> yang </a:t>
            </a:r>
            <a:r>
              <a:rPr lang="en-US" sz="2800" dirty="0" err="1"/>
              <a:t>dapat</a:t>
            </a:r>
            <a:r>
              <a:rPr lang="en-US" sz="2800" dirty="0"/>
              <a:t> </a:t>
            </a:r>
            <a:r>
              <a:rPr lang="en-US" sz="2800" dirty="0" err="1"/>
              <a:t>dijelaskan</a:t>
            </a:r>
            <a:r>
              <a:rPr lang="en-US" sz="2800" dirty="0"/>
              <a:t> </a:t>
            </a:r>
            <a:r>
              <a:rPr lang="en-US" sz="2800" dirty="0" err="1"/>
              <a:t>oleh</a:t>
            </a:r>
            <a:r>
              <a:rPr lang="en-US" sz="2800" dirty="0"/>
              <a:t> </a:t>
            </a:r>
            <a:r>
              <a:rPr lang="en-US" sz="2800" dirty="0" err="1"/>
              <a:t>variasi</a:t>
            </a:r>
            <a:r>
              <a:rPr lang="en-US" sz="2800" dirty="0"/>
              <a:t> </a:t>
            </a:r>
            <a:r>
              <a:rPr lang="en-US" sz="2800" dirty="0" err="1"/>
              <a:t>skor</a:t>
            </a:r>
            <a:r>
              <a:rPr lang="en-US" sz="2800" dirty="0"/>
              <a:t> </a:t>
            </a:r>
            <a:r>
              <a:rPr lang="en-US" sz="2800" dirty="0" err="1"/>
              <a:t>pada</a:t>
            </a:r>
            <a:r>
              <a:rPr lang="en-US" sz="2800" dirty="0"/>
              <a:t> </a:t>
            </a:r>
            <a:r>
              <a:rPr lang="en-US" sz="2800" dirty="0" err="1"/>
              <a:t>tes</a:t>
            </a:r>
            <a:r>
              <a:rPr lang="en-US" sz="2800" dirty="0"/>
              <a:t> lain yang </a:t>
            </a:r>
            <a:r>
              <a:rPr lang="en-US" sz="2800" dirty="0" err="1"/>
              <a:t>paralel</a:t>
            </a:r>
            <a:r>
              <a:rPr lang="en-US" sz="2800" dirty="0"/>
              <a:t> </a:t>
            </a:r>
            <a:r>
              <a:rPr lang="en-US" sz="2800" dirty="0" err="1"/>
              <a:t>dengannya</a:t>
            </a:r>
            <a:r>
              <a:rPr lang="id-ID" sz="2800" dirty="0"/>
              <a:t>.</a:t>
            </a:r>
          </a:p>
          <a:p>
            <a:pPr eaLnBrk="1" hangingPunct="1"/>
            <a:r>
              <a:rPr lang="id-ID" sz="2800" dirty="0"/>
              <a:t>Berapa koefisien reliabilitas apabila diketahui korelasi skor tampak dan skor murni sebesar 0.846 = 0.716 (0.846²)</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12725" y="2819400"/>
            <a:ext cx="3200400" cy="3505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a:t>X</a:t>
            </a:r>
          </a:p>
        </p:txBody>
      </p:sp>
      <p:sp>
        <p:nvSpPr>
          <p:cNvPr id="5" name="Oval 4"/>
          <p:cNvSpPr/>
          <p:nvPr/>
        </p:nvSpPr>
        <p:spPr>
          <a:xfrm>
            <a:off x="4248150" y="2809875"/>
            <a:ext cx="3200400" cy="3505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a:t>X’</a:t>
            </a:r>
          </a:p>
        </p:txBody>
      </p:sp>
      <p:cxnSp>
        <p:nvCxnSpPr>
          <p:cNvPr id="7" name="Straight Arrow Connector 6"/>
          <p:cNvCxnSpPr>
            <a:endCxn id="0" idx="2"/>
          </p:cNvCxnSpPr>
          <p:nvPr/>
        </p:nvCxnSpPr>
        <p:spPr>
          <a:xfrm rot="16200000" flipV="1">
            <a:off x="1557338" y="2767012"/>
            <a:ext cx="2533650" cy="952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381000" y="304801"/>
            <a:ext cx="4876799" cy="1200329"/>
          </a:xfrm>
          <a:prstGeom prst="rect">
            <a:avLst/>
          </a:prstGeom>
          <a:ln/>
        </p:spPr>
        <p:style>
          <a:lnRef idx="3">
            <a:schemeClr val="lt1"/>
          </a:lnRef>
          <a:fillRef idx="1">
            <a:schemeClr val="dk1"/>
          </a:fillRef>
          <a:effectRef idx="1">
            <a:schemeClr val="dk1"/>
          </a:effectRef>
          <a:fontRef idx="minor">
            <a:schemeClr val="lt1"/>
          </a:fontRef>
        </p:style>
        <p:txBody>
          <a:bodyPr>
            <a:spAutoFit/>
          </a:bodyPr>
          <a:lstStyle/>
          <a:p>
            <a:pPr>
              <a:defRPr/>
            </a:pPr>
            <a:r>
              <a:rPr lang="en-US" sz="2400" i="1" dirty="0" err="1"/>
              <a:t>Besarnya</a:t>
            </a:r>
            <a:r>
              <a:rPr lang="en-US" sz="2400" i="1" dirty="0"/>
              <a:t> </a:t>
            </a:r>
            <a:r>
              <a:rPr lang="en-US" sz="2400" i="1" dirty="0" err="1"/>
              <a:t>proporsi</a:t>
            </a:r>
            <a:r>
              <a:rPr lang="en-US" sz="2400" i="1" dirty="0"/>
              <a:t> </a:t>
            </a:r>
            <a:r>
              <a:rPr lang="en-US" sz="2400" i="1" dirty="0" err="1"/>
              <a:t>varians</a:t>
            </a:r>
            <a:r>
              <a:rPr lang="en-US" sz="2400" i="1" dirty="0"/>
              <a:t> X yang </a:t>
            </a:r>
            <a:r>
              <a:rPr lang="en-US" sz="2400" i="1" dirty="0" err="1"/>
              <a:t>dijelaskan</a:t>
            </a:r>
            <a:r>
              <a:rPr lang="en-US" sz="2400" i="1" dirty="0"/>
              <a:t> </a:t>
            </a:r>
            <a:r>
              <a:rPr lang="en-US" sz="2400" i="1" dirty="0" err="1"/>
              <a:t>oleh</a:t>
            </a:r>
            <a:r>
              <a:rPr lang="en-US" sz="2400" i="1" dirty="0"/>
              <a:t> </a:t>
            </a:r>
            <a:r>
              <a:rPr lang="en-US" sz="2400" i="1" dirty="0" err="1"/>
              <a:t>hubungan</a:t>
            </a:r>
            <a:r>
              <a:rPr lang="en-US" sz="2400" i="1" dirty="0"/>
              <a:t> </a:t>
            </a:r>
            <a:r>
              <a:rPr lang="en-US" sz="2400" i="1" dirty="0" err="1"/>
              <a:t>liniernya</a:t>
            </a:r>
            <a:r>
              <a:rPr lang="en-US" sz="2400" i="1" dirty="0"/>
              <a:t> </a:t>
            </a:r>
            <a:r>
              <a:rPr lang="en-US" sz="2400" i="1" dirty="0" err="1"/>
              <a:t>dengan</a:t>
            </a:r>
            <a:r>
              <a:rPr lang="en-US" sz="2400" i="1" dirty="0"/>
              <a:t> X’</a:t>
            </a:r>
            <a:endParaRPr lang="en-US" sz="2400" dirty="0"/>
          </a:p>
        </p:txBody>
      </p:sp>
      <p:sp>
        <p:nvSpPr>
          <p:cNvPr id="16" name="Rectangle 15"/>
          <p:cNvSpPr/>
          <p:nvPr/>
        </p:nvSpPr>
        <p:spPr>
          <a:xfrm>
            <a:off x="5782340" y="1665760"/>
            <a:ext cx="3276600" cy="1631216"/>
          </a:xfrm>
          <a:prstGeom prst="rect">
            <a:avLst/>
          </a:prstGeom>
          <a:ln/>
        </p:spPr>
        <p:style>
          <a:lnRef idx="0">
            <a:schemeClr val="accent4"/>
          </a:lnRef>
          <a:fillRef idx="3">
            <a:schemeClr val="accent4"/>
          </a:fillRef>
          <a:effectRef idx="3">
            <a:schemeClr val="accent4"/>
          </a:effectRef>
          <a:fontRef idx="minor">
            <a:schemeClr val="lt1"/>
          </a:fontRef>
        </p:style>
        <p:txBody>
          <a:bodyPr>
            <a:spAutoFit/>
          </a:bodyPr>
          <a:lstStyle/>
          <a:p>
            <a:pPr>
              <a:defRPr/>
            </a:pPr>
            <a:r>
              <a:rPr lang="en-US" sz="2400" i="1" dirty="0"/>
              <a:t>r = 0.80</a:t>
            </a:r>
          </a:p>
          <a:p>
            <a:pPr>
              <a:defRPr/>
            </a:pPr>
            <a:r>
              <a:rPr lang="en-US" sz="2400" i="1" dirty="0"/>
              <a:t>r</a:t>
            </a:r>
            <a:r>
              <a:rPr lang="en-US" sz="2400" i="1" baseline="30000" dirty="0"/>
              <a:t>2</a:t>
            </a:r>
            <a:r>
              <a:rPr lang="en-US" sz="2400" i="1" dirty="0"/>
              <a:t> = 0.64</a:t>
            </a:r>
          </a:p>
          <a:p>
            <a:pPr>
              <a:defRPr/>
            </a:pPr>
            <a:r>
              <a:rPr lang="en-US" sz="2400" i="1" dirty="0"/>
              <a:t>64% </a:t>
            </a:r>
            <a:r>
              <a:rPr lang="en-US" sz="2400" i="1" dirty="0" err="1"/>
              <a:t>varian</a:t>
            </a:r>
            <a:r>
              <a:rPr lang="en-US" sz="2400" i="1" dirty="0"/>
              <a:t> X </a:t>
            </a:r>
            <a:r>
              <a:rPr lang="en-US" sz="2400" i="1" dirty="0" err="1"/>
              <a:t>dapat</a:t>
            </a:r>
            <a:r>
              <a:rPr lang="en-US" sz="2400" i="1" dirty="0"/>
              <a:t> </a:t>
            </a:r>
            <a:r>
              <a:rPr lang="en-US" sz="2400" i="1" dirty="0" err="1"/>
              <a:t>di</a:t>
            </a:r>
            <a:r>
              <a:rPr lang="en-US" sz="2400" i="1" dirty="0"/>
              <a:t> </a:t>
            </a:r>
            <a:r>
              <a:rPr lang="en-US" sz="2400" i="1" dirty="0" err="1"/>
              <a:t>jelaskan</a:t>
            </a:r>
            <a:r>
              <a:rPr lang="en-US" sz="2400" i="1" dirty="0"/>
              <a:t> </a:t>
            </a:r>
            <a:r>
              <a:rPr lang="en-US" sz="2400" i="1" dirty="0" err="1"/>
              <a:t>oleh</a:t>
            </a:r>
            <a:r>
              <a:rPr lang="en-US" sz="2400" i="1" dirty="0"/>
              <a:t> </a:t>
            </a:r>
            <a:r>
              <a:rPr lang="en-US" sz="2400" i="1" dirty="0" err="1"/>
              <a:t>varian</a:t>
            </a:r>
            <a:r>
              <a:rPr lang="en-US" sz="2400" i="1" dirty="0"/>
              <a:t> X’</a:t>
            </a:r>
            <a:endParaRPr lang="en-US" sz="2400" dirty="0"/>
          </a:p>
        </p:txBody>
      </p:sp>
      <p:sp>
        <p:nvSpPr>
          <p:cNvPr id="18" name="Bent-Up Arrow 17"/>
          <p:cNvSpPr/>
          <p:nvPr/>
        </p:nvSpPr>
        <p:spPr>
          <a:xfrm rot="10800000" flipH="1">
            <a:off x="5486400" y="750888"/>
            <a:ext cx="2057400" cy="544512"/>
          </a:xfrm>
          <a:prstGeom prst="ben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grpId="0" nodeType="clickEffect">
                                  <p:stCondLst>
                                    <p:cond delay="0"/>
                                  </p:stCondLst>
                                  <p:childTnLst>
                                    <p:animMotion origin="layout" path="M 0 -1.52531E-6 L -0.23333 0.00139 " pathEditMode="relative" rAng="0" ptsTypes="AA">
                                      <p:cBhvr>
                                        <p:cTn id="6" dur="2000" fill="hold"/>
                                        <p:tgtEl>
                                          <p:spTgt spid="5"/>
                                        </p:tgtEl>
                                        <p:attrNameLst>
                                          <p:attrName>ppt_x</p:attrName>
                                          <p:attrName>ppt_y</p:attrName>
                                        </p:attrNameLst>
                                      </p:cBhvr>
                                      <p:rCtr x="-11700" y="100"/>
                                    </p:animMotion>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linds(horizontal)">
                                      <p:cBhvr>
                                        <p:cTn id="11" dur="500"/>
                                        <p:tgtEl>
                                          <p:spTgt spid="7"/>
                                        </p:tgtEl>
                                      </p:cBhvr>
                                    </p:animEffect>
                                  </p:childTnLst>
                                </p:cTn>
                              </p:par>
                              <p:par>
                                <p:cTn id="12" presetID="3" presetClass="entr" presetSubtype="10" fill="hold" nodeType="with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blinds(horizontal)">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48" presetClass="entr" presetSubtype="0" accel="5000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p:cTn id="19" dur="1000" fill="hold"/>
                                        <p:tgtEl>
                                          <p:spTgt spid="1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0" dur="1000" fill="hold"/>
                                        <p:tgtEl>
                                          <p:spTgt spid="18"/>
                                        </p:tgtEl>
                                        <p:attrNameLst>
                                          <p:attrName>ppt_x</p:attrName>
                                        </p:attrNameLst>
                                      </p:cBhvr>
                                      <p:tavLst>
                                        <p:tav tm="0">
                                          <p:val>
                                            <p:fltVal val="-1"/>
                                          </p:val>
                                        </p:tav>
                                        <p:tav tm="50000">
                                          <p:val>
                                            <p:fltVal val="0.95"/>
                                          </p:val>
                                        </p:tav>
                                        <p:tav tm="100000">
                                          <p:val>
                                            <p:strVal val="#ppt_x"/>
                                          </p:val>
                                        </p:tav>
                                      </p:tavLst>
                                    </p:anim>
                                    <p:anim calcmode="lin" valueType="num">
                                      <p:cBhvr>
                                        <p:cTn id="21" dur="1000" fill="hold"/>
                                        <p:tgtEl>
                                          <p:spTgt spid="18"/>
                                        </p:tgtEl>
                                        <p:attrNameLst>
                                          <p:attrName>ppt_y</p:attrName>
                                        </p:attrNameLst>
                                      </p:cBhvr>
                                      <p:tavLst>
                                        <p:tav tm="0">
                                          <p:val>
                                            <p:strVal val="#ppt_y"/>
                                          </p:val>
                                        </p:tav>
                                        <p:tav tm="100000">
                                          <p:val>
                                            <p:strVal val="#ppt_y"/>
                                          </p:val>
                                        </p:tav>
                                      </p:tavLst>
                                    </p:anim>
                                    <p:animEffect transition="in" filter="fade">
                                      <p:cBhvr>
                                        <p:cTn id="22" dur="1000"/>
                                        <p:tgtEl>
                                          <p:spTgt spid="18"/>
                                        </p:tgtEl>
                                      </p:cBhvr>
                                    </p:animEffect>
                                  </p:childTnLst>
                                </p:cTn>
                              </p:par>
                              <p:par>
                                <p:cTn id="23" presetID="48" presetClass="entr" presetSubtype="0" accel="50000" fill="hold" nodeType="with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p:cTn id="25" dur="1000" fill="hold"/>
                                        <p:tgtEl>
                                          <p:spTgt spid="1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6" dur="1000" fill="hold"/>
                                        <p:tgtEl>
                                          <p:spTgt spid="16"/>
                                        </p:tgtEl>
                                        <p:attrNameLst>
                                          <p:attrName>ppt_x</p:attrName>
                                        </p:attrNameLst>
                                      </p:cBhvr>
                                      <p:tavLst>
                                        <p:tav tm="0">
                                          <p:val>
                                            <p:fltVal val="-1"/>
                                          </p:val>
                                        </p:tav>
                                        <p:tav tm="50000">
                                          <p:val>
                                            <p:fltVal val="0.95"/>
                                          </p:val>
                                        </p:tav>
                                        <p:tav tm="100000">
                                          <p:val>
                                            <p:strVal val="#ppt_x"/>
                                          </p:val>
                                        </p:tav>
                                      </p:tavLst>
                                    </p:anim>
                                    <p:anim calcmode="lin" valueType="num">
                                      <p:cBhvr>
                                        <p:cTn id="27" dur="1000" fill="hold"/>
                                        <p:tgtEl>
                                          <p:spTgt spid="16"/>
                                        </p:tgtEl>
                                        <p:attrNameLst>
                                          <p:attrName>ppt_y</p:attrName>
                                        </p:attrNameLst>
                                      </p:cBhvr>
                                      <p:tavLst>
                                        <p:tav tm="0">
                                          <p:val>
                                            <p:strVal val="#ppt_y"/>
                                          </p:val>
                                        </p:tav>
                                        <p:tav tm="100000">
                                          <p:val>
                                            <p:strVal val="#ppt_y"/>
                                          </p:val>
                                        </p:tav>
                                      </p:tavLst>
                                    </p:anim>
                                    <p:animEffect transition="in" filter="fade">
                                      <p:cBhvr>
                                        <p:cTn id="28"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8"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p:txBody>
          <a:bodyPr/>
          <a:lstStyle/>
          <a:p>
            <a:pPr eaLnBrk="1" hangingPunct="1"/>
            <a:r>
              <a:rPr lang="en-US"/>
              <a:t>Intepretasi 3</a:t>
            </a:r>
          </a:p>
        </p:txBody>
      </p:sp>
      <p:sp>
        <p:nvSpPr>
          <p:cNvPr id="75779" name="Content Placeholder 2"/>
          <p:cNvSpPr>
            <a:spLocks noGrp="1"/>
          </p:cNvSpPr>
          <p:nvPr>
            <p:ph idx="1"/>
          </p:nvPr>
        </p:nvSpPr>
        <p:spPr>
          <a:xfrm>
            <a:off x="457200" y="1600200"/>
            <a:ext cx="8382000" cy="4525963"/>
          </a:xfrm>
        </p:spPr>
        <p:txBody>
          <a:bodyPr/>
          <a:lstStyle/>
          <a:p>
            <a:pPr eaLnBrk="1" hangingPunct="1"/>
            <a:r>
              <a:rPr lang="en-US" sz="2800" i="1">
                <a:sym typeface="Symbol" pitchFamily="18" charset="2"/>
              </a:rPr>
              <a:t></a:t>
            </a:r>
            <a:r>
              <a:rPr lang="en-US" sz="2800" b="1" baseline="-25000"/>
              <a:t>xx</a:t>
            </a:r>
            <a:r>
              <a:rPr lang="en-US" sz="2800" b="1" baseline="30000"/>
              <a:t>,</a:t>
            </a:r>
            <a:r>
              <a:rPr lang="en-US" sz="2800" b="1"/>
              <a:t> = </a:t>
            </a:r>
            <a:r>
              <a:rPr lang="en-US" sz="2800" b="1">
                <a:sym typeface="Symbol" pitchFamily="18" charset="2"/>
              </a:rPr>
              <a:t></a:t>
            </a:r>
            <a:r>
              <a:rPr lang="en-US" sz="2800" b="1" baseline="30000"/>
              <a:t>2</a:t>
            </a:r>
            <a:r>
              <a:rPr lang="en-US" sz="2800" b="1" baseline="-25000"/>
              <a:t>x</a:t>
            </a:r>
            <a:r>
              <a:rPr lang="en-US" sz="2800" b="1"/>
              <a:t> / </a:t>
            </a:r>
            <a:r>
              <a:rPr lang="en-US" sz="2800" b="1">
                <a:sym typeface="Symbol" pitchFamily="18" charset="2"/>
              </a:rPr>
              <a:t></a:t>
            </a:r>
            <a:r>
              <a:rPr lang="en-US" sz="2800" b="1" baseline="30000"/>
              <a:t>2</a:t>
            </a:r>
            <a:r>
              <a:rPr lang="en-US" sz="2800" b="1" baseline="-25000"/>
              <a:t>x’</a:t>
            </a:r>
            <a:endParaRPr lang="en-US" sz="2800" b="1" baseline="30000"/>
          </a:p>
          <a:p>
            <a:pPr eaLnBrk="1" hangingPunct="1"/>
            <a:r>
              <a:rPr lang="en-US" sz="2800"/>
              <a:t>Koefisien reliabilitas merupakan perbandingan antara varians skor-murni dan varians skor-tampak pada suatu tes. </a:t>
            </a:r>
          </a:p>
          <a:p>
            <a:pPr eaLnBrk="1" hangingPunct="1"/>
            <a:r>
              <a:rPr lang="en-US" sz="2800"/>
              <a:t>Dapat juga dikatakan bahwa koefisien reliabilitas adalah besarnya proporsi varians skor-tampak yang merupakan varians skor-murni. </a:t>
            </a:r>
          </a:p>
          <a:p>
            <a:pPr eaLnBrk="1" hangingPunct="1"/>
            <a:r>
              <a:rPr lang="en-US" sz="2800"/>
              <a:t>Suatu koefisien reliabilitas sebesar 0,80 berarti bahwa 80 persen dari varians skor-tampak merupakan varians skor-murni.</a:t>
            </a:r>
          </a:p>
          <a:p>
            <a:pPr eaLnBrk="1" hangingPunct="1"/>
            <a:endParaRPr lang="en-US" sz="28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Content Placeholder 2"/>
          <p:cNvSpPr>
            <a:spLocks noGrp="1"/>
          </p:cNvSpPr>
          <p:nvPr>
            <p:ph idx="1"/>
          </p:nvPr>
        </p:nvSpPr>
        <p:spPr>
          <a:xfrm>
            <a:off x="457200" y="381000"/>
            <a:ext cx="8382000" cy="6096000"/>
          </a:xfrm>
        </p:spPr>
        <p:txBody>
          <a:bodyPr/>
          <a:lstStyle/>
          <a:p>
            <a:pPr eaLnBrk="1" hangingPunct="1"/>
            <a:r>
              <a:rPr lang="en-US" sz="2400"/>
              <a:t>Bila reliabilitas tes tidak sempurna, yaitu bila besarnya koefisien </a:t>
            </a:r>
            <a:r>
              <a:rPr lang="en-US" sz="2400" i="1">
                <a:sym typeface="Symbol" pitchFamily="18" charset="2"/>
              </a:rPr>
              <a:t></a:t>
            </a:r>
            <a:r>
              <a:rPr lang="en-US" sz="2400" baseline="-25000"/>
              <a:t>xx</a:t>
            </a:r>
            <a:r>
              <a:rPr lang="en-US" sz="2400" baseline="30000"/>
              <a:t>, </a:t>
            </a:r>
            <a:r>
              <a:rPr lang="en-US" sz="2400"/>
              <a:t>&lt; 1,0 berarti dalam pengukuran yang dilakukan oleh tes yang bersangkutan terkandung sejumlah eror</a:t>
            </a:r>
          </a:p>
          <a:p>
            <a:pPr eaLnBrk="1" hangingPunct="1"/>
            <a:r>
              <a:rPr lang="en-US" sz="2400"/>
              <a:t>Semakin kecil koefisien reliabilitas, yaitu semakin jauh dari angka 1,0 berarti semakin besar variasi eror pengukuran yang terjadi.</a:t>
            </a:r>
          </a:p>
          <a:p>
            <a:pPr eaLnBrk="1" hangingPunct="1"/>
            <a:r>
              <a:rPr lang="en-US" sz="2400"/>
              <a:t>Koefisien reliabilitas yang besarnya mendekati atau sama dengan 0 menunjukkan bahwa skor-tampak dalam tes itu merefleksikan eror pengukuran semata-mata sehingga perbedaan di antara skor-tampak yang ada tidak menunjukkan perbedaan yang sebenarnya di antara skor-murni subjek melainkan menunjukkan adanya eror yang timbul secara random</a:t>
            </a:r>
          </a:p>
          <a:p>
            <a:pPr eaLnBrk="1" hangingPunct="1"/>
            <a:endParaRPr lang="en-US"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66725"/>
            <a:ext cx="8458200" cy="6172200"/>
          </a:xfrm>
        </p:spPr>
        <p:txBody>
          <a:bodyPr>
            <a:normAutofit fontScale="92500" lnSpcReduction="20000"/>
          </a:bodyPr>
          <a:lstStyle/>
          <a:p>
            <a:pPr marL="420624" indent="-384048" algn="just" eaLnBrk="1" fontAlgn="auto" hangingPunct="1">
              <a:spcAft>
                <a:spcPts val="0"/>
              </a:spcAft>
              <a:buFont typeface="Wingdings 2"/>
              <a:buChar char=""/>
              <a:defRPr/>
            </a:pPr>
            <a:r>
              <a:rPr lang="en-US" dirty="0" err="1"/>
              <a:t>Penggunaan</a:t>
            </a:r>
            <a:r>
              <a:rPr lang="en-US" dirty="0"/>
              <a:t> </a:t>
            </a:r>
            <a:r>
              <a:rPr lang="en-US" dirty="0" err="1"/>
              <a:t>tes</a:t>
            </a:r>
            <a:r>
              <a:rPr lang="en-US" dirty="0"/>
              <a:t> </a:t>
            </a:r>
            <a:r>
              <a:rPr lang="en-US" dirty="0" err="1"/>
              <a:t>kini</a:t>
            </a:r>
            <a:r>
              <a:rPr lang="en-US" dirty="0"/>
              <a:t> </a:t>
            </a:r>
            <a:r>
              <a:rPr lang="en-US" dirty="0" err="1"/>
              <a:t>telah</a:t>
            </a:r>
            <a:r>
              <a:rPr lang="en-US" dirty="0"/>
              <a:t> </a:t>
            </a:r>
            <a:r>
              <a:rPr lang="en-US" dirty="0" err="1"/>
              <a:t>menjadi</a:t>
            </a:r>
            <a:r>
              <a:rPr lang="en-US" dirty="0"/>
              <a:t> </a:t>
            </a:r>
            <a:r>
              <a:rPr lang="en-US" dirty="0" err="1"/>
              <a:t>bagian</a:t>
            </a:r>
            <a:r>
              <a:rPr lang="en-US" dirty="0"/>
              <a:t> </a:t>
            </a:r>
            <a:r>
              <a:rPr lang="en-US" dirty="0" err="1"/>
              <a:t>dari</a:t>
            </a:r>
            <a:r>
              <a:rPr lang="en-US" dirty="0"/>
              <a:t> </a:t>
            </a:r>
            <a:r>
              <a:rPr lang="en-US" dirty="0" err="1"/>
              <a:t>keseharian</a:t>
            </a:r>
            <a:r>
              <a:rPr lang="en-US" dirty="0"/>
              <a:t> </a:t>
            </a:r>
            <a:r>
              <a:rPr lang="en-US" dirty="0" err="1"/>
              <a:t>kehidupan</a:t>
            </a:r>
            <a:r>
              <a:rPr lang="en-US" dirty="0"/>
              <a:t> </a:t>
            </a:r>
            <a:r>
              <a:rPr lang="en-US" dirty="0" err="1"/>
              <a:t>individu</a:t>
            </a:r>
            <a:r>
              <a:rPr lang="en-US" dirty="0"/>
              <a:t>. </a:t>
            </a:r>
            <a:r>
              <a:rPr lang="en-US" dirty="0" err="1"/>
              <a:t>Tes</a:t>
            </a:r>
            <a:r>
              <a:rPr lang="en-US" dirty="0"/>
              <a:t> </a:t>
            </a:r>
            <a:r>
              <a:rPr lang="en-US" dirty="0" err="1"/>
              <a:t>sudah</a:t>
            </a:r>
            <a:r>
              <a:rPr lang="en-US" dirty="0"/>
              <a:t> </a:t>
            </a:r>
            <a:r>
              <a:rPr lang="en-US" dirty="0" err="1"/>
              <a:t>banyak</a:t>
            </a:r>
            <a:r>
              <a:rPr lang="en-US" dirty="0"/>
              <a:t> </a:t>
            </a:r>
            <a:r>
              <a:rPr lang="en-US" dirty="0" err="1"/>
              <a:t>digunakan</a:t>
            </a:r>
            <a:r>
              <a:rPr lang="en-US" dirty="0"/>
              <a:t> </a:t>
            </a:r>
            <a:r>
              <a:rPr lang="en-US" dirty="0" err="1"/>
              <a:t>di</a:t>
            </a:r>
            <a:r>
              <a:rPr lang="en-US" dirty="0"/>
              <a:t> </a:t>
            </a:r>
            <a:r>
              <a:rPr lang="en-US" dirty="0" err="1"/>
              <a:t>sekolah-sekolah</a:t>
            </a:r>
            <a:r>
              <a:rPr lang="en-US" dirty="0"/>
              <a:t>. Perusahaan, </a:t>
            </a:r>
            <a:r>
              <a:rPr lang="en-US" dirty="0" err="1"/>
              <a:t>dsb</a:t>
            </a:r>
            <a:endParaRPr lang="en-US" dirty="0"/>
          </a:p>
          <a:p>
            <a:pPr marL="420624" indent="-384048" algn="just" eaLnBrk="1" fontAlgn="auto" hangingPunct="1">
              <a:spcAft>
                <a:spcPts val="0"/>
              </a:spcAft>
              <a:buFont typeface="Wingdings 2"/>
              <a:buChar char=""/>
              <a:defRPr/>
            </a:pPr>
            <a:r>
              <a:rPr lang="en-US" dirty="0" err="1"/>
              <a:t>Tujuan</a:t>
            </a:r>
            <a:r>
              <a:rPr lang="en-US" dirty="0"/>
              <a:t> </a:t>
            </a:r>
            <a:r>
              <a:rPr lang="en-US" dirty="0" err="1"/>
              <a:t>utamanya</a:t>
            </a:r>
            <a:r>
              <a:rPr lang="en-US" dirty="0"/>
              <a:t> </a:t>
            </a:r>
            <a:r>
              <a:rPr lang="en-US" dirty="0" err="1"/>
              <a:t>adalah</a:t>
            </a:r>
            <a:r>
              <a:rPr lang="en-US" dirty="0"/>
              <a:t> </a:t>
            </a:r>
            <a:r>
              <a:rPr lang="en-US" dirty="0" err="1"/>
              <a:t>untuk</a:t>
            </a:r>
            <a:r>
              <a:rPr lang="en-US" dirty="0"/>
              <a:t> </a:t>
            </a:r>
            <a:r>
              <a:rPr lang="en-US" dirty="0" err="1"/>
              <a:t>menggambarkan</a:t>
            </a:r>
            <a:r>
              <a:rPr lang="en-US" dirty="0"/>
              <a:t> </a:t>
            </a:r>
            <a:r>
              <a:rPr lang="en-US" dirty="0" err="1"/>
              <a:t>perilaku</a:t>
            </a:r>
            <a:r>
              <a:rPr lang="en-US" dirty="0"/>
              <a:t> </a:t>
            </a:r>
            <a:r>
              <a:rPr lang="en-US" dirty="0" err="1"/>
              <a:t>atau</a:t>
            </a:r>
            <a:r>
              <a:rPr lang="en-US" dirty="0"/>
              <a:t> </a:t>
            </a:r>
            <a:r>
              <a:rPr lang="en-US" dirty="0" err="1"/>
              <a:t>kualitas</a:t>
            </a:r>
            <a:r>
              <a:rPr lang="en-US" dirty="0"/>
              <a:t> lain </a:t>
            </a:r>
            <a:r>
              <a:rPr lang="en-US" dirty="0" err="1"/>
              <a:t>secara</a:t>
            </a:r>
            <a:r>
              <a:rPr lang="en-US" dirty="0"/>
              <a:t> </a:t>
            </a:r>
            <a:r>
              <a:rPr lang="en-US" dirty="0" err="1"/>
              <a:t>akurat</a:t>
            </a:r>
            <a:r>
              <a:rPr lang="en-US" dirty="0"/>
              <a:t>.</a:t>
            </a:r>
          </a:p>
          <a:p>
            <a:pPr marL="420624" indent="-384048" algn="just" eaLnBrk="1" fontAlgn="auto" hangingPunct="1">
              <a:spcAft>
                <a:spcPts val="0"/>
              </a:spcAft>
              <a:buFont typeface="Wingdings 2"/>
              <a:buChar char=""/>
              <a:defRPr/>
            </a:pPr>
            <a:r>
              <a:rPr lang="en-US" dirty="0" err="1"/>
              <a:t>Tujuan</a:t>
            </a:r>
            <a:r>
              <a:rPr lang="en-US" dirty="0"/>
              <a:t> </a:t>
            </a:r>
            <a:r>
              <a:rPr lang="en-US" dirty="0" err="1"/>
              <a:t>lainnya</a:t>
            </a:r>
            <a:r>
              <a:rPr lang="en-US" dirty="0"/>
              <a:t> </a:t>
            </a:r>
            <a:r>
              <a:rPr lang="en-US" dirty="0" err="1"/>
              <a:t>antaralain</a:t>
            </a:r>
            <a:r>
              <a:rPr lang="en-US" dirty="0"/>
              <a:t> </a:t>
            </a:r>
            <a:r>
              <a:rPr lang="en-US" dirty="0" err="1"/>
              <a:t>untuk</a:t>
            </a:r>
            <a:r>
              <a:rPr lang="en-US" dirty="0"/>
              <a:t> :</a:t>
            </a:r>
          </a:p>
          <a:p>
            <a:pPr marL="722376" lvl="1" indent="-274320" algn="just" eaLnBrk="1" fontAlgn="auto" hangingPunct="1">
              <a:spcAft>
                <a:spcPts val="0"/>
              </a:spcAft>
              <a:buFont typeface="Wingdings 2"/>
              <a:buChar char=""/>
              <a:defRPr/>
            </a:pPr>
            <a:r>
              <a:rPr lang="en-US" dirty="0" err="1"/>
              <a:t>mengevaluasi</a:t>
            </a:r>
            <a:endParaRPr lang="en-US" dirty="0"/>
          </a:p>
          <a:p>
            <a:pPr marL="722376" lvl="1" indent="-274320" algn="just" eaLnBrk="1" fontAlgn="auto" hangingPunct="1">
              <a:spcAft>
                <a:spcPts val="0"/>
              </a:spcAft>
              <a:buFont typeface="Wingdings 2"/>
              <a:buChar char=""/>
              <a:defRPr/>
            </a:pPr>
            <a:r>
              <a:rPr lang="en-US" dirty="0" err="1"/>
              <a:t>melakukan</a:t>
            </a:r>
            <a:r>
              <a:rPr lang="en-US" dirty="0"/>
              <a:t> </a:t>
            </a:r>
            <a:r>
              <a:rPr lang="en-US" dirty="0" err="1"/>
              <a:t>diagnosa</a:t>
            </a:r>
            <a:r>
              <a:rPr lang="en-US" dirty="0"/>
              <a:t>, </a:t>
            </a:r>
          </a:p>
          <a:p>
            <a:pPr marL="722376" lvl="1" indent="-274320" algn="just" eaLnBrk="1" fontAlgn="auto" hangingPunct="1">
              <a:spcAft>
                <a:spcPts val="0"/>
              </a:spcAft>
              <a:buFont typeface="Wingdings 2"/>
              <a:buChar char=""/>
              <a:defRPr/>
            </a:pPr>
            <a:r>
              <a:rPr lang="en-US" dirty="0" err="1"/>
              <a:t>mengestimasi</a:t>
            </a:r>
            <a:r>
              <a:rPr lang="en-US" dirty="0"/>
              <a:t> </a:t>
            </a:r>
            <a:r>
              <a:rPr lang="en-US" dirty="0" err="1"/>
              <a:t>perilaku</a:t>
            </a:r>
            <a:r>
              <a:rPr lang="en-US" dirty="0"/>
              <a:t> </a:t>
            </a:r>
            <a:r>
              <a:rPr lang="en-US" dirty="0" err="1"/>
              <a:t>di</a:t>
            </a:r>
            <a:r>
              <a:rPr lang="en-US" dirty="0"/>
              <a:t> </a:t>
            </a:r>
            <a:r>
              <a:rPr lang="en-US" dirty="0" err="1"/>
              <a:t>masa</a:t>
            </a:r>
            <a:r>
              <a:rPr lang="en-US" dirty="0"/>
              <a:t> </a:t>
            </a:r>
            <a:r>
              <a:rPr lang="en-US" dirty="0" err="1"/>
              <a:t>depan</a:t>
            </a:r>
            <a:r>
              <a:rPr lang="en-US" dirty="0"/>
              <a:t>, </a:t>
            </a:r>
          </a:p>
          <a:p>
            <a:pPr marL="722376" lvl="1" indent="-274320" algn="just" eaLnBrk="1" fontAlgn="auto" hangingPunct="1">
              <a:spcAft>
                <a:spcPts val="0"/>
              </a:spcAft>
              <a:buFont typeface="Wingdings 2"/>
              <a:buChar char=""/>
              <a:defRPr/>
            </a:pPr>
            <a:r>
              <a:rPr lang="en-US" dirty="0" err="1"/>
              <a:t>sebagai</a:t>
            </a:r>
            <a:r>
              <a:rPr lang="en-US" dirty="0"/>
              <a:t> </a:t>
            </a:r>
            <a:r>
              <a:rPr lang="en-US" dirty="0" err="1"/>
              <a:t>alat</a:t>
            </a:r>
            <a:r>
              <a:rPr lang="en-US" dirty="0"/>
              <a:t> bantu </a:t>
            </a:r>
            <a:r>
              <a:rPr lang="en-US" dirty="0" err="1"/>
              <a:t>dalam</a:t>
            </a:r>
            <a:r>
              <a:rPr lang="en-US" dirty="0"/>
              <a:t> </a:t>
            </a:r>
            <a:r>
              <a:rPr lang="en-US" dirty="0" err="1"/>
              <a:t>konseling</a:t>
            </a:r>
            <a:r>
              <a:rPr lang="en-US" dirty="0"/>
              <a:t> (</a:t>
            </a:r>
            <a:r>
              <a:rPr lang="en-US" dirty="0" err="1"/>
              <a:t>contohnya</a:t>
            </a:r>
            <a:r>
              <a:rPr lang="en-US" dirty="0"/>
              <a:t>; </a:t>
            </a:r>
            <a:r>
              <a:rPr lang="en-US" dirty="0" err="1"/>
              <a:t>untuk</a:t>
            </a:r>
            <a:r>
              <a:rPr lang="en-US" dirty="0"/>
              <a:t> </a:t>
            </a:r>
            <a:r>
              <a:rPr lang="en-US" dirty="0" err="1"/>
              <a:t>mengatasi</a:t>
            </a:r>
            <a:r>
              <a:rPr lang="en-US" dirty="0"/>
              <a:t> </a:t>
            </a:r>
            <a:r>
              <a:rPr lang="en-US" dirty="0" err="1"/>
              <a:t>masalah</a:t>
            </a:r>
            <a:r>
              <a:rPr lang="en-US" dirty="0"/>
              <a:t> </a:t>
            </a:r>
            <a:r>
              <a:rPr lang="en-US" dirty="0" err="1"/>
              <a:t>dan</a:t>
            </a:r>
            <a:r>
              <a:rPr lang="en-US" dirty="0"/>
              <a:t> </a:t>
            </a:r>
            <a:r>
              <a:rPr lang="en-US" dirty="0" err="1"/>
              <a:t>merencanakan</a:t>
            </a:r>
            <a:r>
              <a:rPr lang="en-US" dirty="0"/>
              <a:t> </a:t>
            </a:r>
            <a:r>
              <a:rPr lang="en-US" dirty="0" err="1"/>
              <a:t>masa</a:t>
            </a:r>
            <a:r>
              <a:rPr lang="en-US" dirty="0"/>
              <a:t> </a:t>
            </a:r>
            <a:r>
              <a:rPr lang="en-US" dirty="0" err="1"/>
              <a:t>depan</a:t>
            </a:r>
            <a:r>
              <a:rPr lang="en-US" dirty="0"/>
              <a:t> </a:t>
            </a:r>
            <a:r>
              <a:rPr lang="en-US" dirty="0" err="1"/>
              <a:t>seseorang</a:t>
            </a:r>
            <a:r>
              <a:rPr lang="en-US" dirty="0"/>
              <a:t>), </a:t>
            </a:r>
          </a:p>
          <a:p>
            <a:pPr marL="722376" lvl="1" indent="-274320" algn="just" eaLnBrk="1" fontAlgn="auto" hangingPunct="1">
              <a:spcAft>
                <a:spcPts val="0"/>
              </a:spcAft>
              <a:buFont typeface="Wingdings 2"/>
              <a:buChar char=""/>
              <a:defRPr/>
            </a:pPr>
            <a:r>
              <a:rPr lang="en-US" dirty="0" err="1"/>
              <a:t>sebagai</a:t>
            </a:r>
            <a:r>
              <a:rPr lang="en-US" dirty="0"/>
              <a:t> </a:t>
            </a:r>
            <a:r>
              <a:rPr lang="en-US" dirty="0" err="1"/>
              <a:t>alat</a:t>
            </a:r>
            <a:r>
              <a:rPr lang="en-US" dirty="0"/>
              <a:t> bantu </a:t>
            </a:r>
            <a:r>
              <a:rPr lang="en-US" dirty="0" err="1"/>
              <a:t>baik</a:t>
            </a:r>
            <a:r>
              <a:rPr lang="en-US" dirty="0"/>
              <a:t> </a:t>
            </a:r>
            <a:r>
              <a:rPr lang="en-US" dirty="0" err="1"/>
              <a:t>dalam</a:t>
            </a:r>
            <a:r>
              <a:rPr lang="en-US" dirty="0"/>
              <a:t> </a:t>
            </a:r>
            <a:r>
              <a:rPr lang="en-US" dirty="0" err="1"/>
              <a:t>proses</a:t>
            </a:r>
            <a:r>
              <a:rPr lang="en-US" dirty="0"/>
              <a:t> </a:t>
            </a:r>
            <a:r>
              <a:rPr lang="en-US" dirty="0" err="1"/>
              <a:t>seleksi</a:t>
            </a:r>
            <a:r>
              <a:rPr lang="en-US" dirty="0"/>
              <a:t> </a:t>
            </a:r>
            <a:r>
              <a:rPr lang="en-US" dirty="0" err="1"/>
              <a:t>karyawan</a:t>
            </a:r>
            <a:r>
              <a:rPr lang="en-US" dirty="0"/>
              <a:t> </a:t>
            </a:r>
            <a:r>
              <a:rPr lang="en-US" dirty="0" err="1"/>
              <a:t>dan</a:t>
            </a:r>
            <a:r>
              <a:rPr lang="en-US" dirty="0"/>
              <a:t> </a:t>
            </a:r>
            <a:r>
              <a:rPr lang="en-US" dirty="0" err="1"/>
              <a:t>pelajar</a:t>
            </a:r>
            <a:r>
              <a:rPr lang="en-US" dirty="0"/>
              <a:t> </a:t>
            </a:r>
            <a:r>
              <a:rPr lang="en-US" dirty="0" err="1"/>
              <a:t>maupun</a:t>
            </a:r>
            <a:r>
              <a:rPr lang="en-US" dirty="0"/>
              <a:t> </a:t>
            </a:r>
            <a:r>
              <a:rPr lang="en-US" dirty="0" err="1"/>
              <a:t>dalam</a:t>
            </a:r>
            <a:r>
              <a:rPr lang="en-US" dirty="0"/>
              <a:t> </a:t>
            </a:r>
            <a:r>
              <a:rPr lang="en-US" dirty="0" err="1"/>
              <a:t>perencanaan</a:t>
            </a:r>
            <a:r>
              <a:rPr lang="en-US" dirty="0"/>
              <a:t> </a:t>
            </a:r>
            <a:r>
              <a:rPr lang="en-US" dirty="0" err="1"/>
              <a:t>dan</a:t>
            </a:r>
            <a:r>
              <a:rPr lang="en-US" dirty="0"/>
              <a:t> </a:t>
            </a:r>
            <a:r>
              <a:rPr lang="en-US" dirty="0" err="1"/>
              <a:t>evaluasi</a:t>
            </a:r>
            <a:r>
              <a:rPr lang="en-US" dirty="0"/>
              <a:t> program.</a:t>
            </a:r>
          </a:p>
          <a:p>
            <a:pPr marL="420624" indent="-384048" algn="just" eaLnBrk="1" fontAlgn="auto" hangingPunct="1">
              <a:spcAft>
                <a:spcPts val="0"/>
              </a:spcAft>
              <a:buFont typeface="Wingdings 2"/>
              <a:buChar char=""/>
              <a:defRPr/>
            </a:pPr>
            <a:endParaRPr lang="en-US" dirty="0"/>
          </a:p>
          <a:p>
            <a:pPr marL="420624" indent="-384048" eaLnBrk="1" fontAlgn="auto" hangingPunct="1">
              <a:spcAft>
                <a:spcPts val="0"/>
              </a:spcAft>
              <a:buFont typeface="Wingdings 2"/>
              <a:buChar cha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linds(horizontal)">
                                      <p:cBhvr>
                                        <p:cTn id="20" dur="500"/>
                                        <p:tgtEl>
                                          <p:spTgt spid="3">
                                            <p:txEl>
                                              <p:pRg st="3" end="3"/>
                                            </p:txEl>
                                          </p:spTgt>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linds(horizontal)">
                                      <p:cBhvr>
                                        <p:cTn id="23" dur="500"/>
                                        <p:tgtEl>
                                          <p:spTgt spid="3">
                                            <p:txEl>
                                              <p:pRg st="4" end="4"/>
                                            </p:txEl>
                                          </p:spTgt>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linds(horizontal)">
                                      <p:cBhvr>
                                        <p:cTn id="26" dur="500"/>
                                        <p:tgtEl>
                                          <p:spTgt spid="3">
                                            <p:txEl>
                                              <p:pRg st="5" end="5"/>
                                            </p:txEl>
                                          </p:spTgt>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blinds(horizontal)">
                                      <p:cBhvr>
                                        <p:cTn id="29" dur="500"/>
                                        <p:tgtEl>
                                          <p:spTgt spid="3">
                                            <p:txEl>
                                              <p:pRg st="6" end="6"/>
                                            </p:txEl>
                                          </p:spTgt>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blinds(horizontal)">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p:txBody>
          <a:bodyPr/>
          <a:lstStyle/>
          <a:p>
            <a:pPr eaLnBrk="1" hangingPunct="1"/>
            <a:r>
              <a:rPr lang="en-US"/>
              <a:t>Intepretasi 4</a:t>
            </a:r>
          </a:p>
        </p:txBody>
      </p:sp>
      <p:sp>
        <p:nvSpPr>
          <p:cNvPr id="77827" name="Content Placeholder 2"/>
          <p:cNvSpPr>
            <a:spLocks noGrp="1"/>
          </p:cNvSpPr>
          <p:nvPr>
            <p:ph idx="1"/>
          </p:nvPr>
        </p:nvSpPr>
        <p:spPr>
          <a:xfrm>
            <a:off x="457200" y="1484784"/>
            <a:ext cx="7467600" cy="4525963"/>
          </a:xfrm>
        </p:spPr>
        <p:txBody>
          <a:bodyPr/>
          <a:lstStyle/>
          <a:p>
            <a:pPr eaLnBrk="1" hangingPunct="1"/>
            <a:r>
              <a:rPr lang="en-US" sz="2800" i="1" dirty="0">
                <a:sym typeface="Symbol" pitchFamily="18" charset="2"/>
              </a:rPr>
              <a:t></a:t>
            </a:r>
            <a:r>
              <a:rPr lang="en-US" sz="2800" b="1" baseline="-25000" dirty="0"/>
              <a:t>xx</a:t>
            </a:r>
            <a:r>
              <a:rPr lang="en-US" sz="2800" b="1" baseline="30000" dirty="0"/>
              <a:t>, </a:t>
            </a:r>
            <a:r>
              <a:rPr lang="en-US" sz="2800" b="1" dirty="0"/>
              <a:t>= </a:t>
            </a:r>
            <a:r>
              <a:rPr lang="en-US" sz="2800" i="1" dirty="0">
                <a:sym typeface="Symbol" pitchFamily="18" charset="2"/>
              </a:rPr>
              <a:t></a:t>
            </a:r>
            <a:r>
              <a:rPr lang="en-US" sz="2800" b="1" baseline="-25000" dirty="0"/>
              <a:t>xt</a:t>
            </a:r>
            <a:r>
              <a:rPr lang="en-US" sz="2800" b="1" baseline="30000" dirty="0"/>
              <a:t>2</a:t>
            </a:r>
          </a:p>
          <a:p>
            <a:pPr eaLnBrk="1" hangingPunct="1"/>
            <a:r>
              <a:rPr lang="en-US" sz="2800" dirty="0" err="1"/>
              <a:t>Koefisien</a:t>
            </a:r>
            <a:r>
              <a:rPr lang="en-US" sz="2800" dirty="0"/>
              <a:t> </a:t>
            </a:r>
            <a:r>
              <a:rPr lang="en-US" sz="2800" dirty="0" err="1"/>
              <a:t>reliabilitas</a:t>
            </a:r>
            <a:r>
              <a:rPr lang="en-US" sz="2800" dirty="0"/>
              <a:t> </a:t>
            </a:r>
            <a:r>
              <a:rPr lang="en-US" sz="2800" dirty="0" err="1"/>
              <a:t>merupakan</a:t>
            </a:r>
            <a:r>
              <a:rPr lang="en-US" sz="2800" dirty="0"/>
              <a:t> </a:t>
            </a:r>
            <a:r>
              <a:rPr lang="en-US" sz="2800" dirty="0" err="1"/>
              <a:t>kuadrat</a:t>
            </a:r>
            <a:r>
              <a:rPr lang="en-US" sz="2800" dirty="0"/>
              <a:t> </a:t>
            </a:r>
            <a:r>
              <a:rPr lang="en-US" sz="2800" dirty="0" err="1"/>
              <a:t>koefisien</a:t>
            </a:r>
            <a:r>
              <a:rPr lang="en-US" sz="2800" dirty="0"/>
              <a:t> </a:t>
            </a:r>
            <a:r>
              <a:rPr lang="en-US" sz="2800" dirty="0" err="1"/>
              <a:t>korelasi</a:t>
            </a:r>
            <a:r>
              <a:rPr lang="en-US" sz="2800" dirty="0"/>
              <a:t> </a:t>
            </a:r>
            <a:r>
              <a:rPr lang="en-US" sz="2800" dirty="0" err="1"/>
              <a:t>antara</a:t>
            </a:r>
            <a:r>
              <a:rPr lang="en-US" sz="2800" dirty="0"/>
              <a:t> </a:t>
            </a:r>
            <a:r>
              <a:rPr lang="en-US" sz="2800" dirty="0" err="1"/>
              <a:t>skor-tampak</a:t>
            </a:r>
            <a:r>
              <a:rPr lang="en-US" sz="2800" dirty="0"/>
              <a:t> </a:t>
            </a:r>
            <a:r>
              <a:rPr lang="en-US" sz="2800" dirty="0" err="1"/>
              <a:t>dan</a:t>
            </a:r>
            <a:r>
              <a:rPr lang="en-US" sz="2800" dirty="0"/>
              <a:t> </a:t>
            </a:r>
            <a:r>
              <a:rPr lang="en-US" sz="2800" dirty="0" err="1"/>
              <a:t>skor-murni</a:t>
            </a:r>
            <a:r>
              <a:rPr lang="en-US" sz="2800" dirty="0"/>
              <a:t>. </a:t>
            </a:r>
            <a:r>
              <a:rPr lang="en-US" sz="2800" dirty="0" err="1"/>
              <a:t>Jadi</a:t>
            </a:r>
            <a:r>
              <a:rPr lang="en-US" sz="2800" dirty="0"/>
              <a:t>, </a:t>
            </a:r>
            <a:r>
              <a:rPr lang="en-US" sz="2800" dirty="0" err="1"/>
              <a:t>apabila</a:t>
            </a:r>
            <a:r>
              <a:rPr lang="en-US" sz="2800" dirty="0"/>
              <a:t> </a:t>
            </a:r>
            <a:r>
              <a:rPr lang="en-US" sz="2800" dirty="0" err="1"/>
              <a:t>koefisien</a:t>
            </a:r>
            <a:r>
              <a:rPr lang="en-US" sz="2800" dirty="0"/>
              <a:t> </a:t>
            </a:r>
            <a:r>
              <a:rPr lang="en-US" sz="2800" dirty="0" err="1"/>
              <a:t>reliabilitas</a:t>
            </a:r>
            <a:r>
              <a:rPr lang="en-US" sz="2800" dirty="0"/>
              <a:t> </a:t>
            </a:r>
            <a:r>
              <a:rPr lang="en-US" sz="2800" dirty="0" err="1"/>
              <a:t>r</a:t>
            </a:r>
            <a:r>
              <a:rPr lang="en-US" sz="2800" baseline="-25000" dirty="0" err="1"/>
              <a:t>xx</a:t>
            </a:r>
            <a:r>
              <a:rPr lang="en-US" sz="2800" baseline="30000" dirty="0"/>
              <a:t>,</a:t>
            </a:r>
            <a:r>
              <a:rPr lang="en-US" sz="2800" dirty="0"/>
              <a:t> = 0,64 </a:t>
            </a:r>
            <a:r>
              <a:rPr lang="en-US" sz="2800" dirty="0" err="1"/>
              <a:t>maka</a:t>
            </a:r>
            <a:r>
              <a:rPr lang="en-US" sz="2800" dirty="0"/>
              <a:t> </a:t>
            </a:r>
            <a:r>
              <a:rPr lang="en-US" sz="2800" dirty="0" err="1"/>
              <a:t>r</a:t>
            </a:r>
            <a:r>
              <a:rPr lang="en-US" sz="2800" baseline="-25000" dirty="0" err="1"/>
              <a:t>xt</a:t>
            </a:r>
            <a:r>
              <a:rPr lang="en-US" sz="2800" dirty="0"/>
              <a:t> = </a:t>
            </a:r>
            <a:r>
              <a:rPr lang="en-US" sz="2800" dirty="0">
                <a:sym typeface="Symbol" pitchFamily="18" charset="2"/>
              </a:rPr>
              <a:t></a:t>
            </a:r>
            <a:r>
              <a:rPr lang="en-US" sz="2800" dirty="0"/>
              <a:t>0,64 = 0,80. </a:t>
            </a:r>
            <a:r>
              <a:rPr lang="en-US" sz="2800" dirty="0" err="1"/>
              <a:t>Bila</a:t>
            </a:r>
            <a:r>
              <a:rPr lang="en-US" sz="2800" dirty="0"/>
              <a:t> </a:t>
            </a:r>
            <a:r>
              <a:rPr lang="en-US" sz="2800" dirty="0" err="1"/>
              <a:t>besarnya</a:t>
            </a:r>
            <a:r>
              <a:rPr lang="en-US" sz="2800" dirty="0"/>
              <a:t> </a:t>
            </a:r>
            <a:r>
              <a:rPr lang="en-US" sz="2800" dirty="0" err="1"/>
              <a:t>koefisien</a:t>
            </a:r>
            <a:r>
              <a:rPr lang="en-US" sz="2800" dirty="0"/>
              <a:t> </a:t>
            </a:r>
            <a:r>
              <a:rPr lang="en-US" sz="2800" dirty="0" err="1"/>
              <a:t>r</a:t>
            </a:r>
            <a:r>
              <a:rPr lang="en-US" sz="2800" baseline="-25000" dirty="0" err="1"/>
              <a:t>xx</a:t>
            </a:r>
            <a:r>
              <a:rPr lang="en-US" sz="2800" baseline="30000" dirty="0"/>
              <a:t>,</a:t>
            </a:r>
            <a:r>
              <a:rPr lang="en-US" sz="2800" dirty="0"/>
              <a:t>= 0,49 </a:t>
            </a:r>
            <a:r>
              <a:rPr lang="en-US" sz="2800" dirty="0" err="1"/>
              <a:t>maka</a:t>
            </a:r>
            <a:r>
              <a:rPr lang="en-US" sz="2800" dirty="0"/>
              <a:t> </a:t>
            </a:r>
            <a:r>
              <a:rPr lang="en-US" sz="2800" dirty="0" err="1"/>
              <a:t>r</a:t>
            </a:r>
            <a:r>
              <a:rPr lang="en-US" sz="2800" baseline="-25000" dirty="0" err="1"/>
              <a:t>xt</a:t>
            </a:r>
            <a:r>
              <a:rPr lang="en-US" sz="2800" baseline="-25000" dirty="0"/>
              <a:t> </a:t>
            </a:r>
            <a:r>
              <a:rPr lang="en-US" sz="2800" dirty="0"/>
              <a:t>= </a:t>
            </a:r>
            <a:r>
              <a:rPr lang="en-US" sz="2800" dirty="0">
                <a:sym typeface="Symbol" pitchFamily="18" charset="2"/>
              </a:rPr>
              <a:t></a:t>
            </a:r>
            <a:r>
              <a:rPr lang="en-US" sz="2800" dirty="0"/>
              <a:t>0,49 = 0,70.</a:t>
            </a:r>
            <a:endParaRPr lang="id-ID" sz="2800" dirty="0"/>
          </a:p>
          <a:p>
            <a:pPr eaLnBrk="1" hangingPunct="1"/>
            <a:r>
              <a:rPr lang="id-ID" sz="2800" dirty="0"/>
              <a:t>Co: Besarnya proporsi varian tes yang dapat dijelaskan oleh tes pararelnya sebesar 0.850. Berapa besar reliabilitas tes tersebut: √850 = 0.922 </a:t>
            </a:r>
            <a:endParaRPr lang="en-US" sz="2800" dirty="0"/>
          </a:p>
          <a:p>
            <a:pPr eaLnBrk="1" hangingPunct="1"/>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p:txBody>
          <a:bodyPr/>
          <a:lstStyle/>
          <a:p>
            <a:pPr eaLnBrk="1" hangingPunct="1"/>
            <a:r>
              <a:rPr lang="en-US"/>
              <a:t>Intepretasi 5</a:t>
            </a:r>
          </a:p>
        </p:txBody>
      </p:sp>
      <p:sp>
        <p:nvSpPr>
          <p:cNvPr id="78851" name="Content Placeholder 2"/>
          <p:cNvSpPr>
            <a:spLocks noGrp="1"/>
          </p:cNvSpPr>
          <p:nvPr>
            <p:ph idx="1"/>
          </p:nvPr>
        </p:nvSpPr>
        <p:spPr>
          <a:xfrm>
            <a:off x="457200" y="1600200"/>
            <a:ext cx="8382000" cy="4525963"/>
          </a:xfrm>
        </p:spPr>
        <p:txBody>
          <a:bodyPr/>
          <a:lstStyle/>
          <a:p>
            <a:pPr eaLnBrk="1" hangingPunct="1"/>
            <a:r>
              <a:rPr lang="en-US" sz="2000" i="1" dirty="0">
                <a:sym typeface="Symbol" pitchFamily="18" charset="2"/>
              </a:rPr>
              <a:t></a:t>
            </a:r>
            <a:r>
              <a:rPr lang="en-US" sz="2000" b="1" baseline="-25000" dirty="0"/>
              <a:t>xx</a:t>
            </a:r>
            <a:r>
              <a:rPr lang="en-US" sz="2000" b="1" baseline="30000" dirty="0"/>
              <a:t>,</a:t>
            </a:r>
            <a:r>
              <a:rPr lang="en-US" sz="2000" b="1" dirty="0"/>
              <a:t> = 1 – </a:t>
            </a:r>
            <a:r>
              <a:rPr lang="en-US" sz="2000" i="1" dirty="0">
                <a:sym typeface="Symbol" pitchFamily="18" charset="2"/>
              </a:rPr>
              <a:t></a:t>
            </a:r>
            <a:r>
              <a:rPr lang="en-US" sz="2000" b="1" baseline="-25000" dirty="0"/>
              <a:t>xe</a:t>
            </a:r>
            <a:r>
              <a:rPr lang="en-US" sz="2000" b="1" baseline="30000" dirty="0"/>
              <a:t>2</a:t>
            </a:r>
          </a:p>
          <a:p>
            <a:pPr eaLnBrk="1" hangingPunct="1"/>
            <a:r>
              <a:rPr lang="en-US" sz="2000" dirty="0" err="1"/>
              <a:t>Dinyatakan</a:t>
            </a:r>
            <a:r>
              <a:rPr lang="en-US" sz="2000" dirty="0"/>
              <a:t> </a:t>
            </a:r>
            <a:r>
              <a:rPr lang="en-US" sz="2000" dirty="0" err="1"/>
              <a:t>dalam</a:t>
            </a:r>
            <a:r>
              <a:rPr lang="en-US" sz="2000" dirty="0"/>
              <a:t> interpret</a:t>
            </a:r>
            <a:r>
              <a:rPr lang="id-ID" sz="2000" dirty="0"/>
              <a:t>a</a:t>
            </a:r>
            <a:r>
              <a:rPr lang="en-US" sz="2000" dirty="0" err="1"/>
              <a:t>si</a:t>
            </a:r>
            <a:r>
              <a:rPr lang="en-US" sz="2000" dirty="0"/>
              <a:t> </a:t>
            </a:r>
            <a:r>
              <a:rPr lang="en-US" sz="2000" dirty="0" err="1"/>
              <a:t>ini</a:t>
            </a:r>
            <a:r>
              <a:rPr lang="en-US" sz="2000" dirty="0"/>
              <a:t> </a:t>
            </a:r>
            <a:r>
              <a:rPr lang="en-US" sz="2000" dirty="0" err="1"/>
              <a:t>bahwa</a:t>
            </a:r>
            <a:r>
              <a:rPr lang="en-US" sz="2000" dirty="0"/>
              <a:t> </a:t>
            </a:r>
            <a:r>
              <a:rPr lang="en-US" sz="2000" dirty="0" err="1"/>
              <a:t>koefisien</a:t>
            </a:r>
            <a:r>
              <a:rPr lang="en-US" sz="2000" dirty="0"/>
              <a:t> </a:t>
            </a:r>
            <a:r>
              <a:rPr lang="en-US" sz="2000" dirty="0" err="1"/>
              <a:t>reliabilitas</a:t>
            </a:r>
            <a:r>
              <a:rPr lang="en-US" sz="2000" dirty="0"/>
              <a:t> </a:t>
            </a:r>
            <a:r>
              <a:rPr lang="en-US" sz="2000" dirty="0" err="1"/>
              <a:t>adalah</a:t>
            </a:r>
            <a:r>
              <a:rPr lang="en-US" sz="2000" dirty="0"/>
              <a:t> </a:t>
            </a:r>
            <a:r>
              <a:rPr lang="en-US" sz="2000" dirty="0" err="1"/>
              <a:t>sama</a:t>
            </a:r>
            <a:r>
              <a:rPr lang="en-US" sz="2000" dirty="0"/>
              <a:t> </a:t>
            </a:r>
            <a:r>
              <a:rPr lang="en-US" sz="2000" dirty="0" err="1"/>
              <a:t>dengan</a:t>
            </a:r>
            <a:r>
              <a:rPr lang="en-US" sz="2000" dirty="0"/>
              <a:t> </a:t>
            </a:r>
            <a:r>
              <a:rPr lang="en-US" sz="2000" dirty="0" err="1"/>
              <a:t>satu</a:t>
            </a:r>
            <a:r>
              <a:rPr lang="en-US" sz="2000" dirty="0"/>
              <a:t> </a:t>
            </a:r>
            <a:r>
              <a:rPr lang="en-US" sz="2000" dirty="0" err="1"/>
              <a:t>dikurangi</a:t>
            </a:r>
            <a:r>
              <a:rPr lang="en-US" sz="2000" dirty="0"/>
              <a:t> </a:t>
            </a:r>
            <a:r>
              <a:rPr lang="en-US" sz="2000" dirty="0" err="1"/>
              <a:t>oleh</a:t>
            </a:r>
            <a:r>
              <a:rPr lang="en-US" sz="2000" dirty="0"/>
              <a:t> </a:t>
            </a:r>
            <a:r>
              <a:rPr lang="en-US" sz="2000" dirty="0" err="1"/>
              <a:t>kuadr</a:t>
            </a:r>
            <a:r>
              <a:rPr lang="id-ID" sz="2000" dirty="0"/>
              <a:t>a</a:t>
            </a:r>
            <a:r>
              <a:rPr lang="en-US" sz="2000" dirty="0"/>
              <a:t>t </a:t>
            </a:r>
            <a:r>
              <a:rPr lang="en-US" sz="2000" dirty="0" err="1"/>
              <a:t>koefisien</a:t>
            </a:r>
            <a:r>
              <a:rPr lang="en-US" sz="2000" dirty="0"/>
              <a:t> </a:t>
            </a:r>
            <a:r>
              <a:rPr lang="en-US" sz="2000" dirty="0" err="1"/>
              <a:t>korelasi</a:t>
            </a:r>
            <a:r>
              <a:rPr lang="en-US" sz="2000" dirty="0"/>
              <a:t> </a:t>
            </a:r>
            <a:r>
              <a:rPr lang="en-US" sz="2000" dirty="0" err="1"/>
              <a:t>antara</a:t>
            </a:r>
            <a:r>
              <a:rPr lang="en-US" sz="2000" dirty="0"/>
              <a:t> </a:t>
            </a:r>
            <a:r>
              <a:rPr lang="en-US" sz="2000" dirty="0" err="1"/>
              <a:t>skor-tampak</a:t>
            </a:r>
            <a:r>
              <a:rPr lang="en-US" sz="2000" dirty="0"/>
              <a:t> </a:t>
            </a:r>
            <a:r>
              <a:rPr lang="en-US" sz="2000" dirty="0" err="1"/>
              <a:t>dengan</a:t>
            </a:r>
            <a:r>
              <a:rPr lang="en-US" sz="2000" dirty="0"/>
              <a:t> </a:t>
            </a:r>
            <a:r>
              <a:rPr lang="en-US" sz="2000" dirty="0" err="1"/>
              <a:t>eror</a:t>
            </a:r>
            <a:r>
              <a:rPr lang="en-US" sz="2000" dirty="0"/>
              <a:t> </a:t>
            </a:r>
            <a:r>
              <a:rPr lang="en-US" sz="2000" dirty="0" err="1"/>
              <a:t>pengukuran</a:t>
            </a:r>
            <a:r>
              <a:rPr lang="en-US" sz="2000" dirty="0"/>
              <a:t>. </a:t>
            </a:r>
            <a:r>
              <a:rPr lang="en-US" sz="2000" dirty="0" err="1"/>
              <a:t>Semakin</a:t>
            </a:r>
            <a:r>
              <a:rPr lang="en-US" sz="2000" dirty="0"/>
              <a:t> </a:t>
            </a:r>
            <a:r>
              <a:rPr lang="en-US" sz="2000" dirty="0" err="1"/>
              <a:t>besar</a:t>
            </a:r>
            <a:r>
              <a:rPr lang="en-US" sz="2000" dirty="0"/>
              <a:t> </a:t>
            </a:r>
            <a:r>
              <a:rPr lang="en-US" sz="2000" dirty="0" err="1"/>
              <a:t>korelasi</a:t>
            </a:r>
            <a:r>
              <a:rPr lang="en-US" sz="2000" dirty="0"/>
              <a:t> </a:t>
            </a:r>
            <a:r>
              <a:rPr lang="en-US" sz="2000" dirty="0" err="1"/>
              <a:t>antara</a:t>
            </a:r>
            <a:r>
              <a:rPr lang="en-US" sz="2000" dirty="0"/>
              <a:t> </a:t>
            </a:r>
            <a:r>
              <a:rPr lang="en-US" sz="2000" dirty="0" err="1"/>
              <a:t>skor-tampak</a:t>
            </a:r>
            <a:r>
              <a:rPr lang="en-US" sz="2000" dirty="0"/>
              <a:t> </a:t>
            </a:r>
            <a:r>
              <a:rPr lang="en-US" sz="2000" dirty="0" err="1"/>
              <a:t>dan</a:t>
            </a:r>
            <a:r>
              <a:rPr lang="en-US" sz="2000" dirty="0"/>
              <a:t> </a:t>
            </a:r>
            <a:r>
              <a:rPr lang="en-US" sz="2000" dirty="0" err="1"/>
              <a:t>eror</a:t>
            </a:r>
            <a:r>
              <a:rPr lang="en-US" sz="2000" dirty="0"/>
              <a:t> </a:t>
            </a:r>
            <a:r>
              <a:rPr lang="en-US" sz="2000" dirty="0" err="1"/>
              <a:t>pengukuran</a:t>
            </a:r>
            <a:r>
              <a:rPr lang="en-US" sz="2000" dirty="0"/>
              <a:t>, </a:t>
            </a:r>
            <a:r>
              <a:rPr lang="en-US" sz="2000" dirty="0" err="1"/>
              <a:t>akan</a:t>
            </a:r>
            <a:r>
              <a:rPr lang="en-US" sz="2000" dirty="0"/>
              <a:t> </a:t>
            </a:r>
            <a:r>
              <a:rPr lang="en-US" sz="2000" dirty="0" err="1"/>
              <a:t>semakin</a:t>
            </a:r>
            <a:r>
              <a:rPr lang="en-US" sz="2000" dirty="0"/>
              <a:t> </a:t>
            </a:r>
            <a:r>
              <a:rPr lang="en-US" sz="2000" dirty="0" err="1"/>
              <a:t>kecil</a:t>
            </a:r>
            <a:r>
              <a:rPr lang="en-US" sz="2000" dirty="0"/>
              <a:t> </a:t>
            </a:r>
            <a:r>
              <a:rPr lang="en-US" sz="2000" dirty="0" err="1"/>
              <a:t>koefisien</a:t>
            </a:r>
            <a:r>
              <a:rPr lang="en-US" sz="2000" dirty="0"/>
              <a:t> </a:t>
            </a:r>
            <a:r>
              <a:rPr lang="en-US" sz="2000" dirty="0" err="1"/>
              <a:t>reliabilitasnya</a:t>
            </a:r>
            <a:r>
              <a:rPr lang="en-US" sz="2000" dirty="0"/>
              <a:t>.</a:t>
            </a:r>
            <a:endParaRPr lang="id-ID" sz="2000" dirty="0"/>
          </a:p>
          <a:p>
            <a:pPr eaLnBrk="1" hangingPunct="1"/>
            <a:r>
              <a:rPr lang="id-ID" sz="2000" dirty="0"/>
              <a:t>Berapakah reliabilitas tes apabila koefisien korelasi skor tampak dan error pengukuran 0.265. 1 – 0.265² = 1 – 0.070 = 0.93</a:t>
            </a:r>
          </a:p>
          <a:p>
            <a:pPr eaLnBrk="1" hangingPunct="1"/>
            <a:r>
              <a:rPr lang="id-ID" sz="2000" dirty="0"/>
              <a:t>Berapa korelasi skor tampak dan error apabila diketahui koefisien reliabilitas 0.723. </a:t>
            </a:r>
          </a:p>
          <a:p>
            <a:pPr marL="36512" indent="0" eaLnBrk="1" hangingPunct="1">
              <a:buNone/>
            </a:pPr>
            <a:r>
              <a:rPr lang="id-ID" sz="2000" dirty="0"/>
              <a:t>     0.723 = 1 - n²  </a:t>
            </a:r>
          </a:p>
          <a:p>
            <a:pPr marL="36512" indent="0" eaLnBrk="1" hangingPunct="1">
              <a:buNone/>
            </a:pPr>
            <a:r>
              <a:rPr lang="id-ID" sz="2000" dirty="0"/>
              <a:t>     n² = 1 – 0.723</a:t>
            </a:r>
          </a:p>
          <a:p>
            <a:pPr marL="36512" indent="0" eaLnBrk="1" hangingPunct="1">
              <a:buNone/>
            </a:pPr>
            <a:r>
              <a:rPr lang="id-ID" sz="2000" dirty="0"/>
              <a:t>     n = √0.277 = 0.526</a:t>
            </a:r>
            <a:endParaRPr lang="en-US" sz="2000" dirty="0"/>
          </a:p>
          <a:p>
            <a:pPr eaLnBrk="1" hangingPunct="1"/>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pPr eaLnBrk="1" hangingPunct="1"/>
            <a:r>
              <a:rPr lang="en-US"/>
              <a:t>Intepretasi 6</a:t>
            </a:r>
          </a:p>
        </p:txBody>
      </p:sp>
      <p:sp>
        <p:nvSpPr>
          <p:cNvPr id="79875" name="Content Placeholder 2"/>
          <p:cNvSpPr>
            <a:spLocks noGrp="1"/>
          </p:cNvSpPr>
          <p:nvPr>
            <p:ph idx="1"/>
          </p:nvPr>
        </p:nvSpPr>
        <p:spPr>
          <a:xfrm>
            <a:off x="457200" y="1600200"/>
            <a:ext cx="8305800" cy="4525963"/>
          </a:xfrm>
        </p:spPr>
        <p:txBody>
          <a:bodyPr/>
          <a:lstStyle/>
          <a:p>
            <a:pPr eaLnBrk="1" hangingPunct="1"/>
            <a:r>
              <a:rPr lang="en-US"/>
              <a:t>Interpretasi ini mengaitkan reliabilitas dengan besarnya proporsi varians eror yang dicerminkan oleh varians skor-tampak. </a:t>
            </a:r>
          </a:p>
          <a:p>
            <a:pPr eaLnBrk="1" hangingPunct="1"/>
            <a:r>
              <a:rPr lang="en-US"/>
              <a:t>Telah kita ketahui bahwa besarnya varians eror akan mempengaruhi tingginya reliabilitas. Bila varians eror sangat kecil maka tes akan mempunyai reliabilitas yang tinggi</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10600" cy="6553200"/>
          </a:xfrm>
        </p:spPr>
        <p:txBody>
          <a:bodyPr/>
          <a:lstStyle/>
          <a:p>
            <a:pPr marL="493712" indent="-457200" eaLnBrk="1" hangingPunct="1">
              <a:defRPr/>
            </a:pPr>
            <a:r>
              <a:rPr lang="en-US" sz="2000" dirty="0" err="1"/>
              <a:t>Koefisien</a:t>
            </a:r>
            <a:r>
              <a:rPr lang="en-US" sz="2000" dirty="0"/>
              <a:t> </a:t>
            </a:r>
            <a:r>
              <a:rPr lang="en-US" sz="2000" dirty="0" err="1"/>
              <a:t>reliabilitas</a:t>
            </a:r>
            <a:r>
              <a:rPr lang="en-US" sz="2000" dirty="0"/>
              <a:t> </a:t>
            </a:r>
            <a:r>
              <a:rPr lang="en-US" sz="2000" dirty="0" err="1"/>
              <a:t>tes</a:t>
            </a:r>
            <a:r>
              <a:rPr lang="en-US" sz="2000" dirty="0"/>
              <a:t> yang </a:t>
            </a:r>
            <a:r>
              <a:rPr lang="en-US" sz="2000" dirty="0" err="1"/>
              <a:t>berada</a:t>
            </a:r>
            <a:r>
              <a:rPr lang="en-US" sz="2000" dirty="0"/>
              <a:t> </a:t>
            </a:r>
            <a:r>
              <a:rPr lang="en-US" sz="2000" dirty="0" err="1"/>
              <a:t>di</a:t>
            </a:r>
            <a:r>
              <a:rPr lang="en-US" sz="2000" dirty="0"/>
              <a:t> </a:t>
            </a:r>
            <a:r>
              <a:rPr lang="en-US" sz="2000" dirty="0" err="1"/>
              <a:t>antara</a:t>
            </a:r>
            <a:r>
              <a:rPr lang="en-US" sz="2000" dirty="0"/>
              <a:t> 0 </a:t>
            </a:r>
            <a:r>
              <a:rPr lang="en-US" sz="2000" dirty="0" err="1"/>
              <a:t>dan</a:t>
            </a:r>
            <a:r>
              <a:rPr lang="en-US" sz="2000" dirty="0"/>
              <a:t> 1,0 </a:t>
            </a:r>
            <a:r>
              <a:rPr lang="en-US" sz="2000" dirty="0" err="1"/>
              <a:t>dapat</a:t>
            </a:r>
            <a:r>
              <a:rPr lang="en-US" sz="2000" dirty="0"/>
              <a:t> </a:t>
            </a:r>
            <a:r>
              <a:rPr lang="en-US" sz="2000" dirty="0" err="1"/>
              <a:t>diartikan</a:t>
            </a:r>
            <a:r>
              <a:rPr lang="en-US" sz="2000" dirty="0"/>
              <a:t> </a:t>
            </a:r>
            <a:r>
              <a:rPr lang="en-US" sz="2000" dirty="0" err="1"/>
              <a:t>sebagai</a:t>
            </a:r>
            <a:r>
              <a:rPr lang="en-US" sz="2000" dirty="0"/>
              <a:t> </a:t>
            </a:r>
            <a:r>
              <a:rPr lang="en-US" sz="2000" dirty="0" err="1"/>
              <a:t>berikut</a:t>
            </a:r>
            <a:r>
              <a:rPr lang="en-US" sz="2000" dirty="0"/>
              <a:t>  :</a:t>
            </a:r>
          </a:p>
          <a:p>
            <a:pPr marL="792163" lvl="1" indent="-342900" eaLnBrk="1" hangingPunct="1">
              <a:buFont typeface="+mj-lt"/>
              <a:buAutoNum type="arabicPeriod"/>
              <a:defRPr/>
            </a:pPr>
            <a:r>
              <a:rPr lang="en-US" sz="2000" dirty="0" err="1"/>
              <a:t>Hasil</a:t>
            </a:r>
            <a:r>
              <a:rPr lang="en-US" sz="2000" dirty="0"/>
              <a:t> </a:t>
            </a:r>
            <a:r>
              <a:rPr lang="en-US" sz="2000" dirty="0" err="1"/>
              <a:t>pengukuran</a:t>
            </a:r>
            <a:r>
              <a:rPr lang="en-US" sz="2000" dirty="0"/>
              <a:t> yang </a:t>
            </a:r>
            <a:r>
              <a:rPr lang="en-US" sz="2000" dirty="0" err="1"/>
              <a:t>dilakukan</a:t>
            </a:r>
            <a:r>
              <a:rPr lang="en-US" sz="2000" dirty="0"/>
              <a:t> </a:t>
            </a:r>
            <a:r>
              <a:rPr lang="en-US" sz="2000" dirty="0" err="1"/>
              <a:t>oleh</a:t>
            </a:r>
            <a:r>
              <a:rPr lang="en-US" sz="2000" dirty="0"/>
              <a:t> </a:t>
            </a:r>
            <a:r>
              <a:rPr lang="en-US" sz="2000" dirty="0" err="1"/>
              <a:t>tes</a:t>
            </a:r>
            <a:r>
              <a:rPr lang="en-US" sz="2000" dirty="0"/>
              <a:t> yang </a:t>
            </a:r>
            <a:r>
              <a:rPr lang="en-US" sz="2000" dirty="0" err="1"/>
              <a:t>bersangkutan</a:t>
            </a:r>
            <a:r>
              <a:rPr lang="en-US" sz="2000" dirty="0"/>
              <a:t> </a:t>
            </a:r>
            <a:r>
              <a:rPr lang="en-US" sz="2000" dirty="0" err="1"/>
              <a:t>mengandung</a:t>
            </a:r>
            <a:r>
              <a:rPr lang="en-US" sz="2000" dirty="0"/>
              <a:t> </a:t>
            </a:r>
            <a:r>
              <a:rPr lang="en-US" sz="2000" dirty="0" err="1"/>
              <a:t>sejumlah</a:t>
            </a:r>
            <a:r>
              <a:rPr lang="en-US" sz="2000" dirty="0"/>
              <a:t> </a:t>
            </a:r>
            <a:r>
              <a:rPr lang="en-US" sz="2000" dirty="0" err="1"/>
              <a:t>eror</a:t>
            </a:r>
            <a:r>
              <a:rPr lang="en-US" sz="2000" dirty="0"/>
              <a:t>.</a:t>
            </a:r>
          </a:p>
          <a:p>
            <a:pPr marL="792163" lvl="1" indent="-342900" eaLnBrk="1" hangingPunct="1">
              <a:buFont typeface="+mj-lt"/>
              <a:buAutoNum type="arabicPeriod"/>
              <a:defRPr/>
            </a:pPr>
            <a:r>
              <a:rPr lang="en-US" sz="2000" dirty="0"/>
              <a:t>X = T + E.</a:t>
            </a:r>
          </a:p>
          <a:p>
            <a:pPr marL="792163" lvl="1" indent="-342900" eaLnBrk="1" hangingPunct="1">
              <a:buFont typeface="+mj-lt"/>
              <a:buAutoNum type="arabicPeriod"/>
              <a:defRPr/>
            </a:pPr>
            <a:r>
              <a:rPr lang="en-US" sz="2000" dirty="0">
                <a:sym typeface="Symbol"/>
              </a:rPr>
              <a:t></a:t>
            </a:r>
            <a:r>
              <a:rPr lang="en-US" sz="2000" baseline="-25000" dirty="0"/>
              <a:t>x</a:t>
            </a:r>
            <a:r>
              <a:rPr lang="en-US" sz="2000" baseline="30000" dirty="0"/>
              <a:t>2 = </a:t>
            </a:r>
            <a:r>
              <a:rPr lang="en-US" sz="2000" dirty="0">
                <a:sym typeface="Symbol"/>
              </a:rPr>
              <a:t></a:t>
            </a:r>
            <a:r>
              <a:rPr lang="en-US" sz="2000" baseline="-25000" dirty="0"/>
              <a:t>1</a:t>
            </a:r>
            <a:r>
              <a:rPr lang="en-US" sz="2000" baseline="30000" dirty="0"/>
              <a:t>2</a:t>
            </a:r>
            <a:r>
              <a:rPr lang="en-US" sz="2000" dirty="0"/>
              <a:t> + </a:t>
            </a:r>
            <a:r>
              <a:rPr lang="en-US" sz="2000" dirty="0">
                <a:sym typeface="Symbol"/>
              </a:rPr>
              <a:t></a:t>
            </a:r>
            <a:r>
              <a:rPr lang="en-US" sz="2000" baseline="-25000" dirty="0"/>
              <a:t>e</a:t>
            </a:r>
            <a:r>
              <a:rPr lang="en-US" sz="2000" baseline="30000" dirty="0"/>
              <a:t>2</a:t>
            </a:r>
            <a:r>
              <a:rPr lang="en-US" sz="2000" dirty="0"/>
              <a:t>, </a:t>
            </a:r>
            <a:r>
              <a:rPr lang="en-US" sz="2000" dirty="0" err="1"/>
              <a:t>yaitu</a:t>
            </a:r>
            <a:r>
              <a:rPr lang="en-US" sz="2000" dirty="0"/>
              <a:t> </a:t>
            </a:r>
            <a:r>
              <a:rPr lang="en-US" sz="2000" dirty="0" err="1"/>
              <a:t>varians</a:t>
            </a:r>
            <a:r>
              <a:rPr lang="en-US" sz="2000" dirty="0"/>
              <a:t> </a:t>
            </a:r>
            <a:r>
              <a:rPr lang="en-US" sz="2000" dirty="0" err="1"/>
              <a:t>skor-tampak</a:t>
            </a:r>
            <a:r>
              <a:rPr lang="en-US" sz="2000" dirty="0"/>
              <a:t> </a:t>
            </a:r>
            <a:r>
              <a:rPr lang="en-US" sz="2000" dirty="0" err="1"/>
              <a:t>terdiri</a:t>
            </a:r>
            <a:r>
              <a:rPr lang="en-US" sz="2000" dirty="0"/>
              <a:t> </a:t>
            </a:r>
            <a:r>
              <a:rPr lang="en-US" sz="2000" dirty="0" err="1"/>
              <a:t>atas</a:t>
            </a:r>
            <a:r>
              <a:rPr lang="en-US" sz="2000" dirty="0"/>
              <a:t> </a:t>
            </a:r>
            <a:r>
              <a:rPr lang="en-US" sz="2000" dirty="0" err="1"/>
              <a:t>varians</a:t>
            </a:r>
            <a:r>
              <a:rPr lang="en-US" sz="2000" dirty="0"/>
              <a:t> </a:t>
            </a:r>
            <a:r>
              <a:rPr lang="en-US" sz="2000" dirty="0" err="1"/>
              <a:t>skor-murni</a:t>
            </a:r>
            <a:r>
              <a:rPr lang="en-US" sz="2000" dirty="0"/>
              <a:t> </a:t>
            </a:r>
            <a:r>
              <a:rPr lang="en-US" sz="2000" dirty="0" err="1"/>
              <a:t>dan</a:t>
            </a:r>
            <a:r>
              <a:rPr lang="en-US" sz="2000" dirty="0"/>
              <a:t> </a:t>
            </a:r>
            <a:r>
              <a:rPr lang="en-US" sz="2000" dirty="0" err="1"/>
              <a:t>varians</a:t>
            </a:r>
            <a:r>
              <a:rPr lang="en-US" sz="2000" dirty="0"/>
              <a:t> </a:t>
            </a:r>
            <a:r>
              <a:rPr lang="en-US" sz="2000" dirty="0" err="1"/>
              <a:t>eror</a:t>
            </a:r>
            <a:r>
              <a:rPr lang="en-US" sz="2000" dirty="0"/>
              <a:t>.</a:t>
            </a:r>
          </a:p>
          <a:p>
            <a:pPr marL="792163" lvl="1" indent="-342900" eaLnBrk="1" hangingPunct="1">
              <a:buFont typeface="+mj-lt"/>
              <a:buAutoNum type="arabicPeriod"/>
              <a:defRPr/>
            </a:pPr>
            <a:r>
              <a:rPr lang="en-US" sz="2000" dirty="0" err="1"/>
              <a:t>Perbedaan</a:t>
            </a:r>
            <a:r>
              <a:rPr lang="en-US" sz="2000" dirty="0"/>
              <a:t> </a:t>
            </a:r>
            <a:r>
              <a:rPr lang="en-US" sz="2000" dirty="0" err="1"/>
              <a:t>skor-tampak</a:t>
            </a:r>
            <a:r>
              <a:rPr lang="en-US" sz="2000" dirty="0"/>
              <a:t> yang </a:t>
            </a:r>
            <a:r>
              <a:rPr lang="en-US" sz="2000" dirty="0" err="1"/>
              <a:t>diperoleh</a:t>
            </a:r>
            <a:r>
              <a:rPr lang="en-US" sz="2000" dirty="0"/>
              <a:t> </a:t>
            </a:r>
            <a:r>
              <a:rPr lang="en-US" sz="2000" dirty="0" err="1"/>
              <a:t>subjek</a:t>
            </a:r>
            <a:r>
              <a:rPr lang="en-US" sz="2000" dirty="0"/>
              <a:t> </a:t>
            </a:r>
            <a:r>
              <a:rPr lang="en-US" sz="2000" dirty="0" err="1"/>
              <a:t>sebagian</a:t>
            </a:r>
            <a:r>
              <a:rPr lang="en-US" sz="2000" dirty="0"/>
              <a:t> </a:t>
            </a:r>
            <a:r>
              <a:rPr lang="en-US" sz="2000" dirty="0" err="1"/>
              <a:t>memang</a:t>
            </a:r>
            <a:r>
              <a:rPr lang="en-US" sz="2000" dirty="0"/>
              <a:t> </a:t>
            </a:r>
            <a:r>
              <a:rPr lang="en-US" sz="2000" dirty="0" err="1"/>
              <a:t>mencerminkan</a:t>
            </a:r>
            <a:r>
              <a:rPr lang="en-US" sz="2000" dirty="0"/>
              <a:t> </a:t>
            </a:r>
            <a:r>
              <a:rPr lang="en-US" sz="2000" dirty="0" err="1"/>
              <a:t>adanya</a:t>
            </a:r>
            <a:r>
              <a:rPr lang="en-US" sz="2000" dirty="0"/>
              <a:t> </a:t>
            </a:r>
            <a:r>
              <a:rPr lang="en-US" sz="2000" dirty="0" err="1"/>
              <a:t>perbedaan</a:t>
            </a:r>
            <a:r>
              <a:rPr lang="en-US" sz="2000" dirty="0"/>
              <a:t> </a:t>
            </a:r>
            <a:r>
              <a:rPr lang="en-US" sz="2000" dirty="0" err="1"/>
              <a:t>skor-murni</a:t>
            </a:r>
            <a:r>
              <a:rPr lang="en-US" sz="2000" dirty="0"/>
              <a:t> </a:t>
            </a:r>
            <a:r>
              <a:rPr lang="en-US" sz="2000" dirty="0" err="1"/>
              <a:t>dan</a:t>
            </a:r>
            <a:r>
              <a:rPr lang="en-US" sz="2000" dirty="0"/>
              <a:t> </a:t>
            </a:r>
            <a:r>
              <a:rPr lang="en-US" sz="2000" dirty="0" err="1"/>
              <a:t>sebagian</a:t>
            </a:r>
            <a:r>
              <a:rPr lang="en-US" sz="2000" dirty="0"/>
              <a:t> lain </a:t>
            </a:r>
            <a:r>
              <a:rPr lang="en-US" sz="2000" dirty="0" err="1"/>
              <a:t>mencerminkan</a:t>
            </a:r>
            <a:r>
              <a:rPr lang="en-US" sz="2000" dirty="0"/>
              <a:t> </a:t>
            </a:r>
            <a:r>
              <a:rPr lang="en-US" sz="2000" dirty="0" err="1"/>
              <a:t>adanya</a:t>
            </a:r>
            <a:r>
              <a:rPr lang="en-US" sz="2000" dirty="0"/>
              <a:t> </a:t>
            </a:r>
            <a:r>
              <a:rPr lang="en-US" sz="2000" dirty="0" err="1"/>
              <a:t>eror</a:t>
            </a:r>
            <a:r>
              <a:rPr lang="en-US" sz="2000" dirty="0"/>
              <a:t>.</a:t>
            </a:r>
          </a:p>
          <a:p>
            <a:pPr marL="792163" lvl="1" indent="-342900" eaLnBrk="1" hangingPunct="1">
              <a:buFont typeface="+mj-lt"/>
              <a:buAutoNum type="arabicPeriod"/>
              <a:defRPr/>
            </a:pPr>
            <a:r>
              <a:rPr lang="en-US" sz="2000" i="1" dirty="0">
                <a:sym typeface="Symbol"/>
              </a:rPr>
              <a:t></a:t>
            </a:r>
            <a:r>
              <a:rPr lang="en-US" sz="2000" baseline="-25000" dirty="0" err="1"/>
              <a:t>xt</a:t>
            </a:r>
            <a:r>
              <a:rPr lang="en-US" sz="2000" dirty="0"/>
              <a:t> = </a:t>
            </a:r>
            <a:r>
              <a:rPr lang="en-US" sz="2000" dirty="0">
                <a:sym typeface="Symbol"/>
              </a:rPr>
              <a:t></a:t>
            </a:r>
            <a:r>
              <a:rPr lang="en-US" sz="2000" i="1" dirty="0">
                <a:sym typeface="Symbol"/>
              </a:rPr>
              <a:t></a:t>
            </a:r>
            <a:r>
              <a:rPr lang="en-US" sz="2000" baseline="-25000" dirty="0"/>
              <a:t>xx</a:t>
            </a:r>
            <a:r>
              <a:rPr lang="en-US" sz="2000" baseline="30000" dirty="0"/>
              <a:t>2</a:t>
            </a:r>
            <a:r>
              <a:rPr lang="en-US" sz="2000" dirty="0"/>
              <a:t>, </a:t>
            </a:r>
            <a:r>
              <a:rPr lang="en-US" sz="2000" dirty="0" err="1"/>
              <a:t>yaitu</a:t>
            </a:r>
            <a:r>
              <a:rPr lang="en-US" sz="2000" dirty="0"/>
              <a:t> </a:t>
            </a:r>
            <a:r>
              <a:rPr lang="en-US" sz="2000" dirty="0" err="1"/>
              <a:t>korelasi</a:t>
            </a:r>
            <a:r>
              <a:rPr lang="en-US" sz="2000" dirty="0"/>
              <a:t> </a:t>
            </a:r>
            <a:r>
              <a:rPr lang="en-US" sz="2000" dirty="0" err="1"/>
              <a:t>antara</a:t>
            </a:r>
            <a:r>
              <a:rPr lang="en-US" sz="2000" dirty="0"/>
              <a:t> </a:t>
            </a:r>
            <a:r>
              <a:rPr lang="en-US" sz="2000" dirty="0" err="1"/>
              <a:t>skor-tampak</a:t>
            </a:r>
            <a:r>
              <a:rPr lang="en-US" sz="2000" dirty="0"/>
              <a:t> </a:t>
            </a:r>
            <a:r>
              <a:rPr lang="en-US" sz="2000" dirty="0" err="1"/>
              <a:t>dan</a:t>
            </a:r>
            <a:r>
              <a:rPr lang="en-US" sz="2000" dirty="0"/>
              <a:t> </a:t>
            </a:r>
            <a:r>
              <a:rPr lang="en-US" sz="2000" dirty="0" err="1"/>
              <a:t>skor-murni</a:t>
            </a:r>
            <a:r>
              <a:rPr lang="en-US" sz="2000" dirty="0"/>
              <a:t> </a:t>
            </a:r>
            <a:r>
              <a:rPr lang="en-US" sz="2000" dirty="0" err="1"/>
              <a:t>sama</a:t>
            </a:r>
            <a:r>
              <a:rPr lang="en-US" sz="2000" dirty="0"/>
              <a:t> </a:t>
            </a:r>
            <a:r>
              <a:rPr lang="en-US" sz="2000" dirty="0" err="1"/>
              <a:t>dengan</a:t>
            </a:r>
            <a:r>
              <a:rPr lang="en-US" sz="2000" dirty="0"/>
              <a:t> </a:t>
            </a:r>
            <a:r>
              <a:rPr lang="en-US" sz="2000" dirty="0" err="1"/>
              <a:t>akar</a:t>
            </a:r>
            <a:r>
              <a:rPr lang="en-US" sz="2000" dirty="0"/>
              <a:t> </a:t>
            </a:r>
            <a:r>
              <a:rPr lang="en-US" sz="2000" dirty="0" err="1"/>
              <a:t>kuadrat</a:t>
            </a:r>
            <a:r>
              <a:rPr lang="en-US" sz="2000" dirty="0"/>
              <a:t> </a:t>
            </a:r>
            <a:r>
              <a:rPr lang="en-US" sz="2000" dirty="0" err="1"/>
              <a:t>reliabilitas</a:t>
            </a:r>
            <a:r>
              <a:rPr lang="en-US" sz="2000" dirty="0"/>
              <a:t>.</a:t>
            </a:r>
          </a:p>
          <a:p>
            <a:pPr marL="792163" lvl="1" indent="-342900" eaLnBrk="1" hangingPunct="1">
              <a:buFont typeface="+mj-lt"/>
              <a:buAutoNum type="arabicPeriod"/>
              <a:defRPr/>
            </a:pPr>
            <a:r>
              <a:rPr lang="en-US" sz="2000" i="1" dirty="0">
                <a:sym typeface="Symbol"/>
              </a:rPr>
              <a:t></a:t>
            </a:r>
            <a:r>
              <a:rPr lang="en-US" sz="2000" baseline="-25000" dirty="0" err="1"/>
              <a:t>xe</a:t>
            </a:r>
            <a:r>
              <a:rPr lang="en-US" sz="2000" dirty="0"/>
              <a:t> = </a:t>
            </a:r>
            <a:r>
              <a:rPr lang="en-US" sz="2000" dirty="0">
                <a:sym typeface="Symbol"/>
              </a:rPr>
              <a:t></a:t>
            </a:r>
            <a:r>
              <a:rPr lang="en-US" sz="2000" dirty="0"/>
              <a:t>(1 – </a:t>
            </a:r>
            <a:r>
              <a:rPr lang="en-US" sz="2000" i="1" dirty="0">
                <a:sym typeface="Symbol"/>
              </a:rPr>
              <a:t></a:t>
            </a:r>
            <a:r>
              <a:rPr lang="en-US" sz="2000" baseline="-25000" dirty="0"/>
              <a:t>xx</a:t>
            </a:r>
            <a:r>
              <a:rPr lang="en-US" sz="2000" baseline="30000" dirty="0"/>
              <a:t>,</a:t>
            </a:r>
            <a:r>
              <a:rPr lang="en-US" sz="2000" dirty="0"/>
              <a:t>), </a:t>
            </a:r>
            <a:r>
              <a:rPr lang="en-US" sz="2000" dirty="0" err="1"/>
              <a:t>yaitu</a:t>
            </a:r>
            <a:r>
              <a:rPr lang="en-US" sz="2000" dirty="0"/>
              <a:t> </a:t>
            </a:r>
            <a:r>
              <a:rPr lang="en-US" sz="2000" dirty="0" err="1"/>
              <a:t>korelasi</a:t>
            </a:r>
            <a:r>
              <a:rPr lang="en-US" sz="2000" dirty="0"/>
              <a:t> </a:t>
            </a:r>
            <a:r>
              <a:rPr lang="en-US" sz="2000" dirty="0" err="1"/>
              <a:t>antara</a:t>
            </a:r>
            <a:r>
              <a:rPr lang="en-US" sz="2000" dirty="0"/>
              <a:t> </a:t>
            </a:r>
            <a:r>
              <a:rPr lang="en-US" sz="2000" dirty="0" err="1"/>
              <a:t>skor-tampak</a:t>
            </a:r>
            <a:r>
              <a:rPr lang="en-US" sz="2000" dirty="0"/>
              <a:t> </a:t>
            </a:r>
            <a:r>
              <a:rPr lang="en-US" sz="2000" dirty="0" err="1"/>
              <a:t>dengan</a:t>
            </a:r>
            <a:r>
              <a:rPr lang="en-US" sz="2000" dirty="0"/>
              <a:t> </a:t>
            </a:r>
            <a:r>
              <a:rPr lang="en-US" sz="2000" dirty="0" err="1"/>
              <a:t>eror</a:t>
            </a:r>
            <a:r>
              <a:rPr lang="en-US" sz="2000" dirty="0"/>
              <a:t> </a:t>
            </a:r>
            <a:r>
              <a:rPr lang="en-US" sz="2000" dirty="0" err="1"/>
              <a:t>adalah</a:t>
            </a:r>
            <a:r>
              <a:rPr lang="en-US" sz="2000" dirty="0"/>
              <a:t> </a:t>
            </a:r>
            <a:r>
              <a:rPr lang="en-US" sz="2000" dirty="0" err="1"/>
              <a:t>sama</a:t>
            </a:r>
            <a:r>
              <a:rPr lang="en-US" sz="2000" dirty="0"/>
              <a:t> </a:t>
            </a:r>
            <a:r>
              <a:rPr lang="en-US" sz="2000" dirty="0" err="1"/>
              <a:t>dengan</a:t>
            </a:r>
            <a:r>
              <a:rPr lang="en-US" sz="2000" dirty="0"/>
              <a:t> </a:t>
            </a:r>
            <a:r>
              <a:rPr lang="en-US" sz="2000" dirty="0" err="1"/>
              <a:t>akar</a:t>
            </a:r>
            <a:r>
              <a:rPr lang="en-US" sz="2000" dirty="0"/>
              <a:t> </a:t>
            </a:r>
            <a:r>
              <a:rPr lang="en-US" sz="2000" dirty="0" err="1"/>
              <a:t>kuadrat</a:t>
            </a:r>
            <a:r>
              <a:rPr lang="en-US" sz="2000" dirty="0"/>
              <a:t> </a:t>
            </a:r>
            <a:r>
              <a:rPr lang="en-US" sz="2000" dirty="0" err="1"/>
              <a:t>dari</a:t>
            </a:r>
            <a:r>
              <a:rPr lang="en-US" sz="2000" dirty="0"/>
              <a:t> (1 </a:t>
            </a:r>
            <a:r>
              <a:rPr lang="en-US" sz="2000" dirty="0" err="1"/>
              <a:t>dikurangi</a:t>
            </a:r>
            <a:r>
              <a:rPr lang="en-US" sz="2000" dirty="0"/>
              <a:t> </a:t>
            </a:r>
            <a:r>
              <a:rPr lang="en-US" sz="2000" dirty="0" err="1"/>
              <a:t>koefisien</a:t>
            </a:r>
            <a:r>
              <a:rPr lang="en-US" sz="2000" dirty="0"/>
              <a:t> </a:t>
            </a:r>
            <a:r>
              <a:rPr lang="en-US" sz="2000" dirty="0" err="1"/>
              <a:t>reliabilitas</a:t>
            </a:r>
            <a:r>
              <a:rPr lang="en-US" sz="2000" dirty="0"/>
              <a:t>).</a:t>
            </a:r>
          </a:p>
          <a:p>
            <a:pPr marL="792163" lvl="1" indent="-342900" eaLnBrk="1" hangingPunct="1">
              <a:buFont typeface="+mj-lt"/>
              <a:buAutoNum type="arabicPeriod"/>
              <a:defRPr/>
            </a:pPr>
            <a:r>
              <a:rPr lang="en-US" sz="2000" i="1" dirty="0">
                <a:sym typeface="Symbol"/>
              </a:rPr>
              <a:t></a:t>
            </a:r>
            <a:r>
              <a:rPr lang="en-US" sz="2000" baseline="-25000" dirty="0"/>
              <a:t>xx</a:t>
            </a:r>
            <a:r>
              <a:rPr lang="en-US" sz="2000" baseline="30000" dirty="0"/>
              <a:t>,</a:t>
            </a:r>
            <a:r>
              <a:rPr lang="en-US" sz="2000" dirty="0"/>
              <a:t> = </a:t>
            </a:r>
            <a:r>
              <a:rPr lang="en-US" sz="2000" dirty="0">
                <a:sym typeface="Symbol"/>
              </a:rPr>
              <a:t></a:t>
            </a:r>
            <a:r>
              <a:rPr lang="en-US" sz="2000" baseline="-25000" dirty="0"/>
              <a:t>t</a:t>
            </a:r>
            <a:r>
              <a:rPr lang="en-US" sz="2000" baseline="30000" dirty="0"/>
              <a:t>2</a:t>
            </a:r>
            <a:r>
              <a:rPr lang="en-US" sz="2000" dirty="0"/>
              <a:t>/</a:t>
            </a:r>
            <a:r>
              <a:rPr lang="en-US" sz="2000" dirty="0">
                <a:sym typeface="Symbol"/>
              </a:rPr>
              <a:t></a:t>
            </a:r>
            <a:r>
              <a:rPr lang="en-US" sz="2000" baseline="-25000" dirty="0"/>
              <a:t>x</a:t>
            </a:r>
            <a:r>
              <a:rPr lang="en-US" sz="2000" baseline="30000" dirty="0"/>
              <a:t>2</a:t>
            </a:r>
            <a:r>
              <a:rPr lang="en-US" sz="2000" dirty="0"/>
              <a:t>.</a:t>
            </a:r>
          </a:p>
          <a:p>
            <a:pPr marL="792163" lvl="1" indent="-342900" eaLnBrk="1" hangingPunct="1">
              <a:buFont typeface="+mj-lt"/>
              <a:buAutoNum type="arabicPeriod"/>
              <a:defRPr/>
            </a:pPr>
            <a:r>
              <a:rPr lang="en-US" sz="2000" dirty="0" err="1"/>
              <a:t>Semakin</a:t>
            </a:r>
            <a:r>
              <a:rPr lang="en-US" sz="2000" dirty="0"/>
              <a:t> </a:t>
            </a:r>
            <a:r>
              <a:rPr lang="en-US" sz="2000" dirty="0" err="1"/>
              <a:t>tinggi</a:t>
            </a:r>
            <a:r>
              <a:rPr lang="en-US" sz="2000" dirty="0"/>
              <a:t> </a:t>
            </a:r>
            <a:r>
              <a:rPr lang="en-US" sz="2000" dirty="0" err="1"/>
              <a:t>koefisien</a:t>
            </a:r>
            <a:r>
              <a:rPr lang="en-US" sz="2000" dirty="0"/>
              <a:t> </a:t>
            </a:r>
            <a:r>
              <a:rPr lang="en-US" sz="2000" dirty="0" err="1"/>
              <a:t>reliabilitas</a:t>
            </a:r>
            <a:r>
              <a:rPr lang="en-US" sz="2000" dirty="0"/>
              <a:t> </a:t>
            </a:r>
            <a:r>
              <a:rPr lang="en-US" sz="2000" dirty="0" err="1"/>
              <a:t>r</a:t>
            </a:r>
            <a:r>
              <a:rPr lang="en-US" sz="2000" baseline="-25000" dirty="0" err="1"/>
              <a:t>xx</a:t>
            </a:r>
            <a:r>
              <a:rPr lang="en-US" sz="2000" baseline="30000" dirty="0"/>
              <a:t>,</a:t>
            </a:r>
            <a:r>
              <a:rPr lang="en-US" sz="2000" dirty="0"/>
              <a:t> </a:t>
            </a:r>
            <a:r>
              <a:rPr lang="en-US" sz="2000" dirty="0" err="1"/>
              <a:t>berarti</a:t>
            </a:r>
            <a:r>
              <a:rPr lang="en-US" sz="2000" dirty="0"/>
              <a:t> </a:t>
            </a:r>
            <a:r>
              <a:rPr lang="en-US" sz="2000" dirty="0" err="1"/>
              <a:t>estimasi</a:t>
            </a:r>
            <a:r>
              <a:rPr lang="en-US" sz="2000" dirty="0"/>
              <a:t> X </a:t>
            </a:r>
            <a:r>
              <a:rPr lang="en-US" sz="2000" dirty="0" err="1"/>
              <a:t>terhadap</a:t>
            </a:r>
            <a:r>
              <a:rPr lang="en-US" sz="2000" dirty="0"/>
              <a:t> T </a:t>
            </a:r>
            <a:r>
              <a:rPr lang="en-US" sz="2000" dirty="0" err="1"/>
              <a:t>semakin</a:t>
            </a:r>
            <a:r>
              <a:rPr lang="en-US" sz="2000" dirty="0"/>
              <a:t>  </a:t>
            </a:r>
            <a:r>
              <a:rPr lang="en-US" sz="2000" dirty="0" err="1"/>
              <a:t>dapat</a:t>
            </a:r>
            <a:r>
              <a:rPr lang="en-US" sz="2000" dirty="0"/>
              <a:t> </a:t>
            </a:r>
            <a:r>
              <a:rPr lang="en-US" sz="2000" dirty="0" err="1"/>
              <a:t>dipercaya</a:t>
            </a:r>
            <a:r>
              <a:rPr lang="en-US" sz="2000" dirty="0"/>
              <a:t> </a:t>
            </a:r>
            <a:r>
              <a:rPr lang="en-US" sz="2000" dirty="0" err="1"/>
              <a:t>dikarenakan</a:t>
            </a:r>
            <a:r>
              <a:rPr lang="en-US" sz="2000" dirty="0"/>
              <a:t> </a:t>
            </a:r>
            <a:r>
              <a:rPr lang="en-US" sz="2000" dirty="0" err="1"/>
              <a:t>varians</a:t>
            </a:r>
            <a:r>
              <a:rPr lang="en-US" sz="2000" dirty="0"/>
              <a:t> </a:t>
            </a:r>
            <a:r>
              <a:rPr lang="en-US" sz="2000" dirty="0" err="1"/>
              <a:t>erornya</a:t>
            </a:r>
            <a:r>
              <a:rPr lang="en-US" sz="2000" dirty="0"/>
              <a:t> </a:t>
            </a:r>
            <a:r>
              <a:rPr lang="en-US" sz="2000" dirty="0" err="1"/>
              <a:t>semakin</a:t>
            </a:r>
            <a:r>
              <a:rPr lang="en-US" sz="2000" dirty="0"/>
              <a:t> </a:t>
            </a:r>
            <a:r>
              <a:rPr lang="en-US" sz="2000" dirty="0" err="1"/>
              <a:t>kecil</a:t>
            </a:r>
            <a:r>
              <a:rPr lang="en-US" sz="2000" dirty="0"/>
              <a:t>.</a:t>
            </a:r>
          </a:p>
          <a:p>
            <a:pPr eaLnBrk="1" hangingPunct="1">
              <a:defRPr/>
            </a:pP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linds(horizontal)">
                                      <p:cBhvr>
                                        <p:cTn id="25" dur="500"/>
                                        <p:tgtEl>
                                          <p:spTgt spid="3">
                                            <p:txEl>
                                              <p:pRg st="6" end="6"/>
                                            </p:txEl>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linds(horizontal)">
                                      <p:cBhvr>
                                        <p:cTn id="28" dur="500"/>
                                        <p:tgtEl>
                                          <p:spTgt spid="3">
                                            <p:txEl>
                                              <p:pRg st="7" end="7"/>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blinds(horizontal)">
                                      <p:cBhvr>
                                        <p:cTn id="3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2057400" y="23622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457200" y="533400"/>
            <a:ext cx="7871653" cy="1754326"/>
          </a:xfrm>
          <a:prstGeom prst="rect">
            <a:avLst/>
          </a:prstGeom>
          <a:noFill/>
        </p:spPr>
        <p:txBody>
          <a:bodyPr>
            <a:spAutoFit/>
            <a:scene3d>
              <a:camera prst="perspectiveLeft"/>
              <a:lightRig rig="glow" dir="tl">
                <a:rot lat="0" lon="0" rev="5400000"/>
              </a:lightRig>
            </a:scene3d>
            <a:sp3d contourW="12700">
              <a:bevelT w="25400" h="25400"/>
              <a:contourClr>
                <a:schemeClr val="accent6">
                  <a:shade val="73000"/>
                </a:schemeClr>
              </a:contourClr>
            </a:sp3d>
          </a:bodyPr>
          <a:lstStyle/>
          <a:p>
            <a:pPr algn="ctr">
              <a:defRPr/>
            </a:pPr>
            <a:r>
              <a:rPr lang="en-US" sz="5400" b="1" dirty="0" err="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Metode</a:t>
            </a:r>
            <a:r>
              <a:rPr lang="en-US"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en-US" sz="5400" b="1" dirty="0" err="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Estimasi</a:t>
            </a:r>
            <a:r>
              <a:rPr lang="en-US"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en-US" sz="5400" b="1" dirty="0" err="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Reliabilitas</a:t>
            </a:r>
            <a:endParaRPr lang="en-US"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p:nvPr>
        </p:nvSpPr>
        <p:spPr>
          <a:xfrm>
            <a:off x="457200" y="61913"/>
            <a:ext cx="7467600" cy="700087"/>
          </a:xfrm>
        </p:spPr>
        <p:txBody>
          <a:bodyPr/>
          <a:lstStyle/>
          <a:p>
            <a:pPr eaLnBrk="1" hangingPunct="1"/>
            <a:r>
              <a:rPr lang="en-US"/>
              <a:t>Pendekatan Tes Ulang</a:t>
            </a:r>
          </a:p>
        </p:txBody>
      </p:sp>
      <p:sp>
        <p:nvSpPr>
          <p:cNvPr id="3" name="Content Placeholder 2"/>
          <p:cNvSpPr>
            <a:spLocks noGrp="1"/>
          </p:cNvSpPr>
          <p:nvPr>
            <p:ph idx="1"/>
          </p:nvPr>
        </p:nvSpPr>
        <p:spPr>
          <a:xfrm>
            <a:off x="457200" y="990600"/>
            <a:ext cx="8458200" cy="5135563"/>
          </a:xfrm>
        </p:spPr>
        <p:txBody>
          <a:bodyPr/>
          <a:lstStyle/>
          <a:p>
            <a:pPr eaLnBrk="1" hangingPunct="1"/>
            <a:r>
              <a:rPr lang="en-US" sz="2800"/>
              <a:t>Pendekatan tes-ulang dilakukan dengan menyajikan tes dua kali pada satu kelompok subjek dengan tenggang waktu diantara kedua penyajian tersebut.</a:t>
            </a:r>
          </a:p>
          <a:p>
            <a:pPr eaLnBrk="1" hangingPunct="1"/>
            <a:r>
              <a:rPr lang="en-US" sz="2800"/>
              <a:t>Asumsi yang menjadi dasar dalam cara ini adalah bahwa suatu tes yang reliabel tentu akan menghasilkan skor-tampak yang relatif sama apabila dikenakan dua kali pada waktu yang berbeda. </a:t>
            </a:r>
          </a:p>
          <a:p>
            <a:pPr eaLnBrk="1" hangingPunct="1"/>
            <a:r>
              <a:rPr lang="en-US" sz="2800"/>
              <a:t>Koefisien korelasi yang memperlihatkan keeratan variasi skor antara kedua pemberian tes itu merupakan koefisien reliabilitas tes yang bersangkutan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1300" y="304800"/>
            <a:ext cx="8839200" cy="6248400"/>
          </a:xfrm>
        </p:spPr>
        <p:txBody>
          <a:bodyPr/>
          <a:lstStyle/>
          <a:p>
            <a:pPr eaLnBrk="1" hangingPunct="1"/>
            <a:r>
              <a:rPr lang="en-US" sz="2400"/>
              <a:t>Dalam menggunakan pendekatan tes-ulang ini harus diperhatikan pula kemungkinan adanya perubahan kondisi subjek sejalan dengan berbedanya waktu diantara kedua penyajian tes. Perubahan kondisi subjek yang terjadi tidak pada keseluruhan subjek dan tidak searah sedikit-banyak akan ada pengaruhnya terhadap koefisien reliabilitas yang diperoleh.</a:t>
            </a:r>
          </a:p>
          <a:p>
            <a:pPr eaLnBrk="1" hangingPunct="1"/>
            <a:r>
              <a:rPr lang="en-US" sz="2400"/>
              <a:t>Dalam bentuk lain, efek bawaan dapat terjadi dikarenakan masih ingatnya subjek akan jawaban yang pernah diberikannya pada waktu pertamakali tes disajikan, dan kemudian pada waktu tes tersebut disajikan yang pernah ia berikan</a:t>
            </a:r>
          </a:p>
          <a:p>
            <a:pPr eaLnBrk="1" hangingPunct="1"/>
            <a:r>
              <a:rPr lang="en-US" sz="2400"/>
              <a:t>Disamping itu, terdapat kemungkinan timbulnya rejeksi atau reaksi penolakan terhadap tes dalam diri subjek, yang dinyatakan dalam bentuk perilaku pengerjaan tes dengan tidak bersungguh-sungguh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3">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3">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a:xfrm>
            <a:off x="457200" y="0"/>
            <a:ext cx="7467600" cy="639763"/>
          </a:xfrm>
        </p:spPr>
        <p:txBody>
          <a:bodyPr/>
          <a:lstStyle/>
          <a:p>
            <a:pPr eaLnBrk="1" hangingPunct="1"/>
            <a:r>
              <a:rPr lang="en-US"/>
              <a:t>Tes Paralel</a:t>
            </a:r>
          </a:p>
        </p:txBody>
      </p:sp>
      <p:sp>
        <p:nvSpPr>
          <p:cNvPr id="3" name="Content Placeholder 2"/>
          <p:cNvSpPr>
            <a:spLocks noGrp="1"/>
          </p:cNvSpPr>
          <p:nvPr>
            <p:ph idx="1"/>
          </p:nvPr>
        </p:nvSpPr>
        <p:spPr>
          <a:xfrm>
            <a:off x="304800" y="990600"/>
            <a:ext cx="8534400" cy="5334000"/>
          </a:xfrm>
        </p:spPr>
        <p:txBody>
          <a:bodyPr/>
          <a:lstStyle/>
          <a:p>
            <a:pPr eaLnBrk="1" hangingPunct="1"/>
            <a:r>
              <a:rPr lang="en-US" sz="2400"/>
              <a:t>Dalam pendekatan bentuk-paralel, tes yang akan diestimasi reliabilitasnya harus ada paralelnya, yaitu tes lain yang sama tujuan ukurnya dan setara isi aitemnya baik secara kualitas maupun kuantitasnya. Dengan bahasa sederhana dapat dikatakan bahwa kita harus punya dua tes yang kembar.</a:t>
            </a:r>
          </a:p>
          <a:p>
            <a:pPr eaLnBrk="1" hangingPunct="1"/>
            <a:r>
              <a:rPr lang="en-US" sz="2400"/>
              <a:t>Untuk membuat dua tes menjadi parallel, penyusunannya haruslah didasarkan pada satu spesifikasi yang sama. Spesifikasi ini meliputi antara lain tujuan ukur, batasan objek ukur dan operasionalisasinya, indikator-indikator perilakunya, banyaknya aitem, format aitem, juga kalau perlu meliputi taraf kesukaran aitem, dan lain sebagainya.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458200" cy="5562600"/>
          </a:xfrm>
        </p:spPr>
        <p:txBody>
          <a:bodyPr/>
          <a:lstStyle/>
          <a:p>
            <a:pPr eaLnBrk="1" hangingPunct="1"/>
            <a:r>
              <a:rPr lang="en-US" sz="2800"/>
              <a:t>Bila telah diperoleh dua tes yang paralel maka estimasi reliabilitasnya dilakukan dengan mengenakan dua tes tersebut bersamaan pada sekelompok subjek.</a:t>
            </a:r>
          </a:p>
          <a:p>
            <a:pPr eaLnBrk="1" hangingPunct="1"/>
            <a:r>
              <a:rPr lang="en-US" sz="2800"/>
              <a:t>Dua tes yang parallel yang menghasilkan skor berkorelasi tinggi satu sama lain disebut tes yang reliable dan koefisien korelasinya merupakan koefisien reliabilitas tes yang bersangkutan.</a:t>
            </a:r>
          </a:p>
          <a:p>
            <a:pPr eaLnBrk="1" hangingPunct="1"/>
            <a:r>
              <a:rPr lang="en-US" sz="2800"/>
              <a:t>Kelemahan utama dalam pendekatan ini terletak pada sulitnya menyusun dua tes yang parallel itu sendiri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3">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3">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1"/>
          <p:cNvSpPr>
            <a:spLocks noGrp="1"/>
          </p:cNvSpPr>
          <p:nvPr>
            <p:ph type="title"/>
          </p:nvPr>
        </p:nvSpPr>
        <p:spPr>
          <a:xfrm>
            <a:off x="393700" y="212725"/>
            <a:ext cx="7467600" cy="715963"/>
          </a:xfrm>
        </p:spPr>
        <p:txBody>
          <a:bodyPr/>
          <a:lstStyle/>
          <a:p>
            <a:pPr eaLnBrk="1" hangingPunct="1"/>
            <a:r>
              <a:rPr lang="en-US"/>
              <a:t>Konsistensi Internal</a:t>
            </a:r>
          </a:p>
        </p:txBody>
      </p:sp>
      <p:sp>
        <p:nvSpPr>
          <p:cNvPr id="3" name="Content Placeholder 2"/>
          <p:cNvSpPr>
            <a:spLocks noGrp="1"/>
          </p:cNvSpPr>
          <p:nvPr>
            <p:ph idx="1"/>
          </p:nvPr>
        </p:nvSpPr>
        <p:spPr>
          <a:xfrm>
            <a:off x="304800" y="1346200"/>
            <a:ext cx="8534400" cy="5334000"/>
          </a:xfrm>
        </p:spPr>
        <p:txBody>
          <a:bodyPr/>
          <a:lstStyle/>
          <a:p>
            <a:pPr eaLnBrk="1" hangingPunct="1"/>
            <a:r>
              <a:rPr lang="en-US" dirty="0" err="1"/>
              <a:t>Pendekatan</a:t>
            </a:r>
            <a:r>
              <a:rPr lang="en-US" dirty="0"/>
              <a:t> </a:t>
            </a:r>
            <a:r>
              <a:rPr lang="en-US" dirty="0" err="1"/>
              <a:t>konsistensi</a:t>
            </a:r>
            <a:r>
              <a:rPr lang="en-US" dirty="0"/>
              <a:t> internal </a:t>
            </a:r>
            <a:r>
              <a:rPr lang="en-US" dirty="0" err="1"/>
              <a:t>dilakukan</a:t>
            </a:r>
            <a:r>
              <a:rPr lang="en-US" dirty="0"/>
              <a:t> </a:t>
            </a:r>
            <a:r>
              <a:rPr lang="en-US" dirty="0" err="1"/>
              <a:t>dengan</a:t>
            </a:r>
            <a:r>
              <a:rPr lang="en-US" dirty="0"/>
              <a:t> </a:t>
            </a:r>
            <a:r>
              <a:rPr lang="en-US" dirty="0" err="1"/>
              <a:t>menggunakan</a:t>
            </a:r>
            <a:r>
              <a:rPr lang="en-US" dirty="0"/>
              <a:t> </a:t>
            </a:r>
            <a:r>
              <a:rPr lang="en-US" dirty="0" err="1"/>
              <a:t>satu</a:t>
            </a:r>
            <a:r>
              <a:rPr lang="en-US" dirty="0"/>
              <a:t> </a:t>
            </a:r>
            <a:r>
              <a:rPr lang="en-US" dirty="0" err="1"/>
              <a:t>bentuk</a:t>
            </a:r>
            <a:r>
              <a:rPr lang="en-US" dirty="0"/>
              <a:t> </a:t>
            </a:r>
            <a:r>
              <a:rPr lang="en-US" dirty="0" err="1"/>
              <a:t>tes</a:t>
            </a:r>
            <a:r>
              <a:rPr lang="en-US" dirty="0"/>
              <a:t> yang </a:t>
            </a:r>
            <a:r>
              <a:rPr lang="en-US" dirty="0" err="1"/>
              <a:t>dikenakan</a:t>
            </a:r>
            <a:r>
              <a:rPr lang="en-US" dirty="0"/>
              <a:t> </a:t>
            </a:r>
            <a:r>
              <a:rPr lang="en-US" dirty="0" err="1"/>
              <a:t>hanya</a:t>
            </a:r>
            <a:r>
              <a:rPr lang="en-US" dirty="0"/>
              <a:t> </a:t>
            </a:r>
            <a:r>
              <a:rPr lang="en-US" dirty="0" err="1"/>
              <a:t>sekali</a:t>
            </a:r>
            <a:r>
              <a:rPr lang="en-US" dirty="0"/>
              <a:t> </a:t>
            </a:r>
            <a:r>
              <a:rPr lang="en-US" dirty="0" err="1"/>
              <a:t>saja</a:t>
            </a:r>
            <a:r>
              <a:rPr lang="en-US" dirty="0"/>
              <a:t> </a:t>
            </a:r>
            <a:r>
              <a:rPr lang="en-US" dirty="0" err="1"/>
              <a:t>pada</a:t>
            </a:r>
            <a:r>
              <a:rPr lang="en-US" dirty="0"/>
              <a:t> </a:t>
            </a:r>
            <a:r>
              <a:rPr lang="en-US" dirty="0" err="1"/>
              <a:t>sekelompok</a:t>
            </a:r>
            <a:r>
              <a:rPr lang="en-US" dirty="0"/>
              <a:t> </a:t>
            </a:r>
            <a:r>
              <a:rPr lang="en-US" dirty="0" err="1"/>
              <a:t>subjek</a:t>
            </a:r>
            <a:r>
              <a:rPr lang="en-US" dirty="0"/>
              <a:t> (single-trial administration)</a:t>
            </a:r>
          </a:p>
          <a:p>
            <a:pPr eaLnBrk="1" hangingPunct="1"/>
            <a:r>
              <a:rPr lang="en-US" dirty="0" err="1"/>
              <a:t>Pendekatan</a:t>
            </a:r>
            <a:r>
              <a:rPr lang="en-US" dirty="0"/>
              <a:t> </a:t>
            </a:r>
            <a:r>
              <a:rPr lang="en-US" dirty="0" err="1"/>
              <a:t>reliabilitas</a:t>
            </a:r>
            <a:r>
              <a:rPr lang="en-US" dirty="0"/>
              <a:t> </a:t>
            </a:r>
            <a:r>
              <a:rPr lang="en-US" dirty="0" err="1"/>
              <a:t>konsistensi</a:t>
            </a:r>
            <a:r>
              <a:rPr lang="en-US" dirty="0"/>
              <a:t> internal </a:t>
            </a:r>
            <a:r>
              <a:rPr lang="en-US" dirty="0" err="1"/>
              <a:t>bertujuan</a:t>
            </a:r>
            <a:r>
              <a:rPr lang="en-US" dirty="0"/>
              <a:t> </a:t>
            </a:r>
            <a:r>
              <a:rPr lang="en-US" dirty="0" err="1"/>
              <a:t>melihat</a:t>
            </a:r>
            <a:r>
              <a:rPr lang="en-US" dirty="0"/>
              <a:t> </a:t>
            </a:r>
            <a:r>
              <a:rPr lang="en-US" dirty="0" err="1"/>
              <a:t>konsistensi</a:t>
            </a:r>
            <a:r>
              <a:rPr lang="en-US" dirty="0"/>
              <a:t> </a:t>
            </a:r>
            <a:r>
              <a:rPr lang="en-US" dirty="0" err="1"/>
              <a:t>antara</a:t>
            </a:r>
            <a:r>
              <a:rPr lang="en-US" dirty="0"/>
              <a:t> item </a:t>
            </a:r>
            <a:r>
              <a:rPr lang="en-US" dirty="0" err="1"/>
              <a:t>atau</a:t>
            </a:r>
            <a:r>
              <a:rPr lang="en-US" dirty="0"/>
              <a:t> </a:t>
            </a:r>
            <a:r>
              <a:rPr lang="en-US" dirty="0" err="1"/>
              <a:t>antar</a:t>
            </a:r>
            <a:r>
              <a:rPr lang="en-US" dirty="0"/>
              <a:t> </a:t>
            </a:r>
            <a:r>
              <a:rPr lang="en-US" dirty="0" err="1"/>
              <a:t>bagian</a:t>
            </a:r>
            <a:r>
              <a:rPr lang="en-US" dirty="0"/>
              <a:t> </a:t>
            </a:r>
            <a:r>
              <a:rPr lang="en-US" dirty="0" err="1"/>
              <a:t>dalam</a:t>
            </a:r>
            <a:r>
              <a:rPr lang="en-US" dirty="0"/>
              <a:t> </a:t>
            </a:r>
            <a:r>
              <a:rPr lang="en-US" dirty="0" err="1"/>
              <a:t>tes</a:t>
            </a:r>
            <a:r>
              <a:rPr lang="en-US" dirty="0"/>
              <a:t> </a:t>
            </a:r>
            <a:r>
              <a:rPr lang="en-US" dirty="0" err="1"/>
              <a:t>itu</a:t>
            </a:r>
            <a:r>
              <a:rPr lang="en-US" dirty="0"/>
              <a:t> </a:t>
            </a:r>
            <a:r>
              <a:rPr lang="en-US" dirty="0" err="1"/>
              <a:t>sendiri</a:t>
            </a:r>
            <a:r>
              <a:rPr lang="en-US" dirty="0"/>
              <a:t>. </a:t>
            </a:r>
            <a:r>
              <a:rPr lang="en-US" dirty="0" err="1"/>
              <a:t>Untuk</a:t>
            </a:r>
            <a:r>
              <a:rPr lang="en-US" dirty="0"/>
              <a:t> </a:t>
            </a:r>
            <a:r>
              <a:rPr lang="en-US" dirty="0" err="1"/>
              <a:t>itu</a:t>
            </a:r>
            <a:r>
              <a:rPr lang="en-US" dirty="0"/>
              <a:t>, </a:t>
            </a:r>
            <a:r>
              <a:rPr lang="en-US" dirty="0" err="1"/>
              <a:t>setelah</a:t>
            </a:r>
            <a:r>
              <a:rPr lang="en-US" dirty="0"/>
              <a:t> </a:t>
            </a:r>
            <a:r>
              <a:rPr lang="en-US" dirty="0" err="1"/>
              <a:t>skor</a:t>
            </a:r>
            <a:r>
              <a:rPr lang="en-US" dirty="0"/>
              <a:t> </a:t>
            </a:r>
            <a:r>
              <a:rPr lang="en-US" dirty="0" err="1"/>
              <a:t>setiap</a:t>
            </a:r>
            <a:r>
              <a:rPr lang="en-US" dirty="0"/>
              <a:t> </a:t>
            </a:r>
            <a:r>
              <a:rPr lang="en-US" dirty="0" err="1"/>
              <a:t>aitem</a:t>
            </a:r>
            <a:r>
              <a:rPr lang="en-US" dirty="0"/>
              <a:t> </a:t>
            </a:r>
            <a:r>
              <a:rPr lang="en-US" dirty="0" err="1"/>
              <a:t>diperoleh</a:t>
            </a:r>
            <a:r>
              <a:rPr lang="en-US" dirty="0"/>
              <a:t> </a:t>
            </a:r>
            <a:r>
              <a:rPr lang="en-US" dirty="0" err="1"/>
              <a:t>dari</a:t>
            </a:r>
            <a:r>
              <a:rPr lang="en-US" dirty="0"/>
              <a:t> </a:t>
            </a:r>
            <a:r>
              <a:rPr lang="en-US" dirty="0" err="1"/>
              <a:t>sekelompok</a:t>
            </a:r>
            <a:r>
              <a:rPr lang="en-US" dirty="0"/>
              <a:t> </a:t>
            </a:r>
            <a:r>
              <a:rPr lang="en-US" dirty="0" err="1"/>
              <a:t>subjek</a:t>
            </a:r>
            <a:r>
              <a:rPr lang="en-US" dirty="0"/>
              <a:t>, </a:t>
            </a:r>
            <a:r>
              <a:rPr lang="en-US" dirty="0" err="1"/>
              <a:t>tes</a:t>
            </a:r>
            <a:r>
              <a:rPr lang="en-US" dirty="0"/>
              <a:t> </a:t>
            </a:r>
            <a:r>
              <a:rPr lang="en-US" dirty="0" err="1"/>
              <a:t>dibagi</a:t>
            </a:r>
            <a:r>
              <a:rPr lang="en-US" dirty="0"/>
              <a:t> </a:t>
            </a:r>
            <a:r>
              <a:rPr lang="en-US" dirty="0" err="1"/>
              <a:t>menjadi</a:t>
            </a:r>
            <a:r>
              <a:rPr lang="en-US" dirty="0"/>
              <a:t> </a:t>
            </a:r>
            <a:r>
              <a:rPr lang="en-US" dirty="0" err="1"/>
              <a:t>beberapa</a:t>
            </a:r>
            <a:r>
              <a:rPr lang="en-US" dirty="0"/>
              <a:t> </a:t>
            </a:r>
            <a:r>
              <a:rPr lang="en-US" dirty="0" err="1"/>
              <a:t>belahan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914400" y="5181600"/>
            <a:ext cx="7266733" cy="707886"/>
          </a:xfrm>
          <a:prstGeom prst="rect">
            <a:avLst/>
          </a:prstGeom>
          <a:noFill/>
        </p:spPr>
        <p:txBody>
          <a:bodyPr wrap="none">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fontAlgn="auto">
              <a:spcBef>
                <a:spcPts val="0"/>
              </a:spcBef>
              <a:spcAft>
                <a:spcPts val="0"/>
              </a:spcAft>
              <a:defRPr/>
            </a:pPr>
            <a:r>
              <a:rPr lang="en-US" sz="4000" b="1" dirty="0" err="1">
                <a:ln/>
                <a:solidFill>
                  <a:schemeClr val="accent3"/>
                </a:solidFill>
                <a:latin typeface="+mn-lt"/>
                <a:cs typeface="+mn-cs"/>
              </a:rPr>
              <a:t>Inti</a:t>
            </a:r>
            <a:r>
              <a:rPr lang="en-US" sz="4000" b="1" dirty="0">
                <a:ln/>
                <a:solidFill>
                  <a:schemeClr val="accent3"/>
                </a:solidFill>
                <a:latin typeface="+mn-lt"/>
                <a:cs typeface="+mn-cs"/>
              </a:rPr>
              <a:t> </a:t>
            </a:r>
            <a:r>
              <a:rPr lang="en-US" sz="4000" b="1" dirty="0" err="1">
                <a:ln/>
                <a:solidFill>
                  <a:schemeClr val="accent3"/>
                </a:solidFill>
                <a:latin typeface="+mn-lt"/>
                <a:cs typeface="+mn-cs"/>
              </a:rPr>
              <a:t>Psikometri</a:t>
            </a:r>
            <a:r>
              <a:rPr lang="en-US" sz="4000" b="1" dirty="0">
                <a:ln/>
                <a:solidFill>
                  <a:schemeClr val="accent3"/>
                </a:solidFill>
                <a:latin typeface="+mn-lt"/>
                <a:cs typeface="+mn-cs"/>
              </a:rPr>
              <a:t> = </a:t>
            </a:r>
            <a:r>
              <a:rPr lang="en-US" sz="4000" b="1" dirty="0" err="1">
                <a:ln/>
                <a:solidFill>
                  <a:schemeClr val="accent3"/>
                </a:solidFill>
                <a:latin typeface="+mn-lt"/>
                <a:cs typeface="+mn-cs"/>
              </a:rPr>
              <a:t>Pengukuran</a:t>
            </a:r>
            <a:endParaRPr lang="en-US" sz="4000" b="1" dirty="0">
              <a:ln/>
              <a:solidFill>
                <a:schemeClr val="accent3"/>
              </a:solidFill>
              <a:latin typeface="+mn-lt"/>
              <a:cs typeface="+mn-cs"/>
            </a:endParaRPr>
          </a:p>
        </p:txBody>
      </p:sp>
      <p:pic>
        <p:nvPicPr>
          <p:cNvPr id="2051" name="Picture 3"/>
          <p:cNvPicPr>
            <a:picLocks noChangeAspect="1" noChangeArrowheads="1"/>
          </p:cNvPicPr>
          <p:nvPr/>
        </p:nvPicPr>
        <p:blipFill>
          <a:blip r:embed="rId3"/>
          <a:srcRect/>
          <a:stretch>
            <a:fillRect/>
          </a:stretch>
        </p:blipFill>
        <p:spPr bwMode="auto">
          <a:xfrm>
            <a:off x="1828800" y="533400"/>
            <a:ext cx="5457825" cy="4114800"/>
          </a:xfrm>
          <a:prstGeom prst="rect">
            <a:avLst/>
          </a:prstGeom>
          <a:noFill/>
          <a:ln w="9525">
            <a:noFill/>
            <a:miter lim="800000"/>
            <a:headEnd/>
            <a:tailEnd/>
          </a:ln>
          <a:effectLst>
            <a:outerShdw blurRad="50800" dist="50800" dir="5400000" algn="ctr" rotWithShape="0">
              <a:srgbClr val="000000">
                <a:alpha val="34000"/>
              </a:srgbClr>
            </a:outerShdw>
          </a:effectLst>
        </p:spPr>
      </p:pic>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1"/>
          <p:cNvSpPr>
            <a:spLocks noGrp="1"/>
          </p:cNvSpPr>
          <p:nvPr>
            <p:ph type="title"/>
          </p:nvPr>
        </p:nvSpPr>
        <p:spPr/>
        <p:txBody>
          <a:bodyPr/>
          <a:lstStyle/>
          <a:p>
            <a:pPr eaLnBrk="1" hangingPunct="1"/>
            <a:r>
              <a:rPr lang="en-US" sz="4000"/>
              <a:t>Berbagai Macam Teknik Pembelahan</a:t>
            </a:r>
          </a:p>
        </p:txBody>
      </p:sp>
      <p:graphicFrame>
        <p:nvGraphicFramePr>
          <p:cNvPr id="5" name="Diagram 4"/>
          <p:cNvGraphicFramePr/>
          <p:nvPr/>
        </p:nvGraphicFramePr>
        <p:xfrm>
          <a:off x="1752600" y="20574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p:cNvSpPr>
            <a:spLocks noGrp="1"/>
          </p:cNvSpPr>
          <p:nvPr>
            <p:ph type="title"/>
          </p:nvPr>
        </p:nvSpPr>
        <p:spPr/>
        <p:txBody>
          <a:bodyPr/>
          <a:lstStyle/>
          <a:p>
            <a:pPr eaLnBrk="1" hangingPunct="1"/>
            <a:r>
              <a:rPr lang="en-US"/>
              <a:t>Random</a:t>
            </a:r>
          </a:p>
        </p:txBody>
      </p:sp>
      <p:pic>
        <p:nvPicPr>
          <p:cNvPr id="89091" name="Picture 2"/>
          <p:cNvPicPr>
            <a:picLocks noChangeAspect="1" noChangeArrowheads="1"/>
          </p:cNvPicPr>
          <p:nvPr/>
        </p:nvPicPr>
        <p:blipFill>
          <a:blip r:embed="rId3"/>
          <a:srcRect/>
          <a:stretch>
            <a:fillRect/>
          </a:stretch>
        </p:blipFill>
        <p:spPr bwMode="auto">
          <a:xfrm rot="280963">
            <a:off x="1941513" y="1520825"/>
            <a:ext cx="5715000" cy="4852988"/>
          </a:xfrm>
          <a:prstGeom prst="rect">
            <a:avLst/>
          </a:prstGeom>
          <a:noFill/>
          <a:ln w="9525">
            <a:noFill/>
            <a:miter lim="800000"/>
            <a:headEnd/>
            <a:tailEnd/>
          </a:ln>
        </p:spPr>
      </p:pic>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p:nvPr>
        </p:nvSpPr>
        <p:spPr/>
        <p:txBody>
          <a:bodyPr/>
          <a:lstStyle/>
          <a:p>
            <a:pPr eaLnBrk="1" hangingPunct="1"/>
            <a:r>
              <a:rPr lang="en-US"/>
              <a:t>Ganjil-Genap</a:t>
            </a:r>
          </a:p>
        </p:txBody>
      </p:sp>
      <p:pic>
        <p:nvPicPr>
          <p:cNvPr id="90115" name="Picture 3"/>
          <p:cNvPicPr>
            <a:picLocks noChangeAspect="1" noChangeArrowheads="1"/>
          </p:cNvPicPr>
          <p:nvPr/>
        </p:nvPicPr>
        <p:blipFill>
          <a:blip r:embed="rId3"/>
          <a:srcRect/>
          <a:stretch>
            <a:fillRect/>
          </a:stretch>
        </p:blipFill>
        <p:spPr bwMode="auto">
          <a:xfrm rot="-527848">
            <a:off x="2133600" y="1600200"/>
            <a:ext cx="5567363" cy="4741863"/>
          </a:xfrm>
          <a:prstGeom prst="rect">
            <a:avLst/>
          </a:prstGeom>
          <a:noFill/>
          <a:ln w="9525">
            <a:noFill/>
            <a:miter lim="800000"/>
            <a:headEnd/>
            <a:tailEnd/>
          </a:ln>
        </p:spPr>
      </p:pic>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p:cNvSpPr>
            <a:spLocks noGrp="1"/>
          </p:cNvSpPr>
          <p:nvPr>
            <p:ph type="title"/>
          </p:nvPr>
        </p:nvSpPr>
        <p:spPr>
          <a:xfrm>
            <a:off x="457200" y="274638"/>
            <a:ext cx="7467600" cy="639762"/>
          </a:xfrm>
        </p:spPr>
        <p:txBody>
          <a:bodyPr/>
          <a:lstStyle/>
          <a:p>
            <a:pPr eaLnBrk="1" hangingPunct="1"/>
            <a:r>
              <a:rPr lang="en-US"/>
              <a:t>Matched Random Subsets</a:t>
            </a:r>
          </a:p>
        </p:txBody>
      </p:sp>
      <p:pic>
        <p:nvPicPr>
          <p:cNvPr id="128002" name="Picture 2"/>
          <p:cNvPicPr>
            <a:picLocks noChangeAspect="1" noChangeArrowheads="1"/>
          </p:cNvPicPr>
          <p:nvPr/>
        </p:nvPicPr>
        <p:blipFill>
          <a:blip r:embed="rId3"/>
          <a:srcRect/>
          <a:stretch>
            <a:fillRect/>
          </a:stretch>
        </p:blipFill>
        <p:spPr bwMode="auto">
          <a:xfrm>
            <a:off x="3738563" y="1312863"/>
            <a:ext cx="5295900" cy="5335587"/>
          </a:xfrm>
          <a:prstGeom prst="rect">
            <a:avLst/>
          </a:prstGeom>
          <a:noFill/>
          <a:ln w="9525">
            <a:noFill/>
            <a:miter lim="800000"/>
            <a:headEnd/>
            <a:tailEnd/>
          </a:ln>
        </p:spPr>
      </p:pic>
      <p:pic>
        <p:nvPicPr>
          <p:cNvPr id="128003" name="Picture 3"/>
          <p:cNvPicPr>
            <a:picLocks noChangeAspect="1" noChangeArrowheads="1"/>
          </p:cNvPicPr>
          <p:nvPr/>
        </p:nvPicPr>
        <p:blipFill>
          <a:blip r:embed="rId4"/>
          <a:srcRect/>
          <a:stretch>
            <a:fillRect/>
          </a:stretch>
        </p:blipFill>
        <p:spPr bwMode="auto">
          <a:xfrm>
            <a:off x="533400" y="1219200"/>
            <a:ext cx="2667000" cy="2336800"/>
          </a:xfrm>
          <a:prstGeom prst="rect">
            <a:avLst/>
          </a:prstGeom>
          <a:noFill/>
          <a:ln w="9525">
            <a:noFill/>
            <a:miter lim="800000"/>
            <a:headEnd/>
            <a:tailEnd/>
          </a:ln>
        </p:spPr>
      </p:pic>
      <p:pic>
        <p:nvPicPr>
          <p:cNvPr id="128005" name="Picture 5"/>
          <p:cNvPicPr>
            <a:picLocks noChangeAspect="1" noChangeArrowheads="1"/>
          </p:cNvPicPr>
          <p:nvPr/>
        </p:nvPicPr>
        <p:blipFill>
          <a:blip r:embed="rId5"/>
          <a:srcRect/>
          <a:stretch>
            <a:fillRect/>
          </a:stretch>
        </p:blipFill>
        <p:spPr bwMode="auto">
          <a:xfrm>
            <a:off x="533400" y="4784725"/>
            <a:ext cx="2703513" cy="1600200"/>
          </a:xfrm>
          <a:prstGeom prst="rect">
            <a:avLst/>
          </a:prstGeom>
          <a:noFill/>
          <a:ln w="9525">
            <a:noFill/>
            <a:miter lim="800000"/>
            <a:headEnd/>
            <a:tailEnd/>
          </a:ln>
        </p:spPr>
      </p:pic>
      <p:sp>
        <p:nvSpPr>
          <p:cNvPr id="9" name="Down Arrow 8"/>
          <p:cNvSpPr/>
          <p:nvPr/>
        </p:nvSpPr>
        <p:spPr>
          <a:xfrm>
            <a:off x="1447800" y="3962400"/>
            <a:ext cx="7620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Oval 11"/>
          <p:cNvSpPr/>
          <p:nvPr/>
        </p:nvSpPr>
        <p:spPr>
          <a:xfrm rot="2122728">
            <a:off x="4498975" y="2151063"/>
            <a:ext cx="1235075" cy="38258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p:cNvSpPr/>
          <p:nvPr/>
        </p:nvSpPr>
        <p:spPr>
          <a:xfrm rot="18432615">
            <a:off x="7401719" y="3991769"/>
            <a:ext cx="1235075" cy="38258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p:cNvSpPr/>
          <p:nvPr/>
        </p:nvSpPr>
        <p:spPr>
          <a:xfrm rot="501009">
            <a:off x="5659438" y="5421313"/>
            <a:ext cx="1235075" cy="38258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nodeType="clickEffect">
                                  <p:stCondLst>
                                    <p:cond delay="0"/>
                                  </p:stCondLst>
                                  <p:childTnLst>
                                    <p:set>
                                      <p:cBhvr>
                                        <p:cTn id="6" dur="1" fill="hold">
                                          <p:stCondLst>
                                            <p:cond delay="0"/>
                                          </p:stCondLst>
                                        </p:cTn>
                                        <p:tgtEl>
                                          <p:spTgt spid="128003"/>
                                        </p:tgtEl>
                                        <p:attrNameLst>
                                          <p:attrName>style.visibility</p:attrName>
                                        </p:attrNameLst>
                                      </p:cBhvr>
                                      <p:to>
                                        <p:strVal val="visible"/>
                                      </p:to>
                                    </p:set>
                                    <p:anim calcmode="lin" valueType="num">
                                      <p:cBhvr>
                                        <p:cTn id="7" dur="1000" fill="hold"/>
                                        <p:tgtEl>
                                          <p:spTgt spid="12800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128003"/>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128003"/>
                                        </p:tgtEl>
                                        <p:attrNameLst>
                                          <p:attrName>ppt_y</p:attrName>
                                        </p:attrNameLst>
                                      </p:cBhvr>
                                      <p:tavLst>
                                        <p:tav tm="0">
                                          <p:val>
                                            <p:strVal val="#ppt_y"/>
                                          </p:val>
                                        </p:tav>
                                        <p:tav tm="100000">
                                          <p:val>
                                            <p:strVal val="#ppt_y"/>
                                          </p:val>
                                        </p:tav>
                                      </p:tavLst>
                                    </p:anim>
                                    <p:animEffect transition="in" filter="fade">
                                      <p:cBhvr>
                                        <p:cTn id="10" dur="1000"/>
                                        <p:tgtEl>
                                          <p:spTgt spid="128003"/>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nodeType="clickEffect">
                                  <p:stCondLst>
                                    <p:cond delay="0"/>
                                  </p:stCondLst>
                                  <p:childTnLst>
                                    <p:set>
                                      <p:cBhvr>
                                        <p:cTn id="14" dur="1" fill="hold">
                                          <p:stCondLst>
                                            <p:cond delay="0"/>
                                          </p:stCondLst>
                                        </p:cTn>
                                        <p:tgtEl>
                                          <p:spTgt spid="128002"/>
                                        </p:tgtEl>
                                        <p:attrNameLst>
                                          <p:attrName>style.visibility</p:attrName>
                                        </p:attrNameLst>
                                      </p:cBhvr>
                                      <p:to>
                                        <p:strVal val="visible"/>
                                      </p:to>
                                    </p:set>
                                    <p:anim calcmode="lin" valueType="num">
                                      <p:cBhvr>
                                        <p:cTn id="15" dur="500" fill="hold"/>
                                        <p:tgtEl>
                                          <p:spTgt spid="128002"/>
                                        </p:tgtEl>
                                        <p:attrNameLst>
                                          <p:attrName>ppt_w</p:attrName>
                                        </p:attrNameLst>
                                      </p:cBhvr>
                                      <p:tavLst>
                                        <p:tav tm="0">
                                          <p:val>
                                            <p:fltVal val="0"/>
                                          </p:val>
                                        </p:tav>
                                        <p:tav tm="100000">
                                          <p:val>
                                            <p:strVal val="#ppt_w"/>
                                          </p:val>
                                        </p:tav>
                                      </p:tavLst>
                                    </p:anim>
                                    <p:anim calcmode="lin" valueType="num">
                                      <p:cBhvr>
                                        <p:cTn id="16" dur="500" fill="hold"/>
                                        <p:tgtEl>
                                          <p:spTgt spid="128002"/>
                                        </p:tgtEl>
                                        <p:attrNameLst>
                                          <p:attrName>ppt_h</p:attrName>
                                        </p:attrNameLst>
                                      </p:cBhvr>
                                      <p:tavLst>
                                        <p:tav tm="0">
                                          <p:val>
                                            <p:fltVal val="0"/>
                                          </p:val>
                                        </p:tav>
                                        <p:tav tm="100000">
                                          <p:val>
                                            <p:strVal val="#ppt_h"/>
                                          </p:val>
                                        </p:tav>
                                      </p:tavLst>
                                    </p:anim>
                                    <p:anim calcmode="lin" valueType="num">
                                      <p:cBhvr>
                                        <p:cTn id="17" dur="500" fill="hold"/>
                                        <p:tgtEl>
                                          <p:spTgt spid="128002"/>
                                        </p:tgtEl>
                                        <p:attrNameLst>
                                          <p:attrName>style.rotation</p:attrName>
                                        </p:attrNameLst>
                                      </p:cBhvr>
                                      <p:tavLst>
                                        <p:tav tm="0">
                                          <p:val>
                                            <p:fltVal val="360"/>
                                          </p:val>
                                        </p:tav>
                                        <p:tav tm="100000">
                                          <p:val>
                                            <p:fltVal val="0"/>
                                          </p:val>
                                        </p:tav>
                                      </p:tavLst>
                                    </p:anim>
                                    <p:animEffect transition="in" filter="fade">
                                      <p:cBhvr>
                                        <p:cTn id="18" dur="500"/>
                                        <p:tgtEl>
                                          <p:spTgt spid="128002"/>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linds(horizontal)">
                                      <p:cBhvr>
                                        <p:cTn id="23" dur="500"/>
                                        <p:tgtEl>
                                          <p:spTgt spid="12"/>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blinds(horizontal)">
                                      <p:cBhvr>
                                        <p:cTn id="26" dur="500"/>
                                        <p:tgtEl>
                                          <p:spTgt spid="14"/>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blinds(horizontal)">
                                      <p:cBhvr>
                                        <p:cTn id="29" dur="500"/>
                                        <p:tgtEl>
                                          <p:spTgt spid="13"/>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blinds(horizontal)">
                                      <p:cBhvr>
                                        <p:cTn id="34" dur="500"/>
                                        <p:tgtEl>
                                          <p:spTgt spid="9"/>
                                        </p:tgtEl>
                                      </p:cBhvr>
                                    </p:animEffect>
                                  </p:childTnLst>
                                </p:cTn>
                              </p:par>
                              <p:par>
                                <p:cTn id="35" presetID="3" presetClass="entr" presetSubtype="10" fill="hold" nodeType="withEffect">
                                  <p:stCondLst>
                                    <p:cond delay="0"/>
                                  </p:stCondLst>
                                  <p:childTnLst>
                                    <p:set>
                                      <p:cBhvr>
                                        <p:cTn id="36" dur="1" fill="hold">
                                          <p:stCondLst>
                                            <p:cond delay="0"/>
                                          </p:stCondLst>
                                        </p:cTn>
                                        <p:tgtEl>
                                          <p:spTgt spid="128005"/>
                                        </p:tgtEl>
                                        <p:attrNameLst>
                                          <p:attrName>style.visibility</p:attrName>
                                        </p:attrNameLst>
                                      </p:cBhvr>
                                      <p:to>
                                        <p:strVal val="visible"/>
                                      </p:to>
                                    </p:set>
                                    <p:animEffect transition="in" filter="blinds(horizontal)">
                                      <p:cBhvr>
                                        <p:cTn id="37" dur="500"/>
                                        <p:tgtEl>
                                          <p:spTgt spid="1280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3" grpId="0" animBg="1"/>
      <p:bldP spid="14" grpId="0" animBg="1"/>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3"/>
          <a:srcRect/>
          <a:stretch>
            <a:fillRect/>
          </a:stretch>
        </p:blipFill>
        <p:spPr bwMode="auto">
          <a:xfrm rot="280963">
            <a:off x="1933575" y="1206500"/>
            <a:ext cx="5481638" cy="4654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 calcmode="lin" valueType="num">
                                      <p:cBhvr>
                                        <p:cTn id="9" dur="500" fill="hold"/>
                                        <p:tgtEl>
                                          <p:spTgt spid="4"/>
                                        </p:tgtEl>
                                        <p:attrNameLst>
                                          <p:attrName>style.rotation</p:attrName>
                                        </p:attrNameLst>
                                      </p:cBhvr>
                                      <p:tavLst>
                                        <p:tav tm="0">
                                          <p:val>
                                            <p:fltVal val="360"/>
                                          </p:val>
                                        </p:tav>
                                        <p:tav tm="100000">
                                          <p:val>
                                            <p:fltVal val="0"/>
                                          </p:val>
                                        </p:tav>
                                      </p:tavLst>
                                    </p:anim>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93186" name="Picture 4"/>
          <p:cNvPicPr>
            <a:picLocks noChangeAspect="1" noChangeArrowheads="1"/>
          </p:cNvPicPr>
          <p:nvPr/>
        </p:nvPicPr>
        <p:blipFill>
          <a:blip r:embed="rId3"/>
          <a:srcRect/>
          <a:stretch>
            <a:fillRect/>
          </a:stretch>
        </p:blipFill>
        <p:spPr bwMode="auto">
          <a:xfrm>
            <a:off x="134938" y="381000"/>
            <a:ext cx="5888037" cy="6191250"/>
          </a:xfrm>
          <a:prstGeom prst="rect">
            <a:avLst/>
          </a:prstGeom>
          <a:noFill/>
          <a:ln w="9525">
            <a:noFill/>
            <a:miter lim="800000"/>
            <a:headEnd/>
            <a:tailEnd/>
          </a:ln>
        </p:spPr>
      </p:pic>
      <p:sp>
        <p:nvSpPr>
          <p:cNvPr id="5" name="16-Point Star 4"/>
          <p:cNvSpPr/>
          <p:nvPr/>
        </p:nvSpPr>
        <p:spPr>
          <a:xfrm>
            <a:off x="3962400" y="1828800"/>
            <a:ext cx="304800" cy="304800"/>
          </a:xfrm>
          <a:prstGeom prst="star16">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16-Point Star 5"/>
          <p:cNvSpPr/>
          <p:nvPr/>
        </p:nvSpPr>
        <p:spPr>
          <a:xfrm>
            <a:off x="1905000" y="5257800"/>
            <a:ext cx="304800" cy="304800"/>
          </a:xfrm>
          <a:prstGeom prst="star16">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16-Point Star 7"/>
          <p:cNvSpPr/>
          <p:nvPr/>
        </p:nvSpPr>
        <p:spPr>
          <a:xfrm>
            <a:off x="3124200" y="1143000"/>
            <a:ext cx="304800" cy="304800"/>
          </a:xfrm>
          <a:prstGeom prst="star16">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ounded Rectangle 10"/>
          <p:cNvSpPr/>
          <p:nvPr/>
        </p:nvSpPr>
        <p:spPr>
          <a:xfrm rot="20808061">
            <a:off x="4618038" y="1790700"/>
            <a:ext cx="3092450" cy="762000"/>
          </a:xfrm>
          <a:prstGeom prst="roundRect">
            <a:avLst/>
          </a:prstGeom>
          <a:solidFill>
            <a:srgbClr val="FF0000"/>
          </a:solid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Chiller" pitchFamily="82" charset="0"/>
              </a:rPr>
              <a:t>TIDAK VALID</a:t>
            </a:r>
          </a:p>
        </p:txBody>
      </p:sp>
      <p:sp>
        <p:nvSpPr>
          <p:cNvPr id="13" name="Rounded Rectangle 12"/>
          <p:cNvSpPr/>
          <p:nvPr/>
        </p:nvSpPr>
        <p:spPr>
          <a:xfrm rot="498174">
            <a:off x="4305300" y="3876675"/>
            <a:ext cx="3094038" cy="762000"/>
          </a:xfrm>
          <a:prstGeom prst="roundRect">
            <a:avLst/>
          </a:prstGeom>
          <a:solidFill>
            <a:srgbClr val="FF0000"/>
          </a:solid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Chiller" pitchFamily="82" charset="0"/>
              </a:rPr>
              <a:t>TIDAK RELIABEL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linds(horizontal)">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49" presetClass="entr" presetSubtype="0" decel="10000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p:cTn id="24" dur="500" fill="hold"/>
                                        <p:tgtEl>
                                          <p:spTgt spid="11"/>
                                        </p:tgtEl>
                                        <p:attrNameLst>
                                          <p:attrName>ppt_w</p:attrName>
                                        </p:attrNameLst>
                                      </p:cBhvr>
                                      <p:tavLst>
                                        <p:tav tm="0">
                                          <p:val>
                                            <p:fltVal val="0"/>
                                          </p:val>
                                        </p:tav>
                                        <p:tav tm="100000">
                                          <p:val>
                                            <p:strVal val="#ppt_w"/>
                                          </p:val>
                                        </p:tav>
                                      </p:tavLst>
                                    </p:anim>
                                    <p:anim calcmode="lin" valueType="num">
                                      <p:cBhvr>
                                        <p:cTn id="25" dur="500" fill="hold"/>
                                        <p:tgtEl>
                                          <p:spTgt spid="11"/>
                                        </p:tgtEl>
                                        <p:attrNameLst>
                                          <p:attrName>ppt_h</p:attrName>
                                        </p:attrNameLst>
                                      </p:cBhvr>
                                      <p:tavLst>
                                        <p:tav tm="0">
                                          <p:val>
                                            <p:fltVal val="0"/>
                                          </p:val>
                                        </p:tav>
                                        <p:tav tm="100000">
                                          <p:val>
                                            <p:strVal val="#ppt_h"/>
                                          </p:val>
                                        </p:tav>
                                      </p:tavLst>
                                    </p:anim>
                                    <p:anim calcmode="lin" valueType="num">
                                      <p:cBhvr>
                                        <p:cTn id="26" dur="500" fill="hold"/>
                                        <p:tgtEl>
                                          <p:spTgt spid="11"/>
                                        </p:tgtEl>
                                        <p:attrNameLst>
                                          <p:attrName>style.rotation</p:attrName>
                                        </p:attrNameLst>
                                      </p:cBhvr>
                                      <p:tavLst>
                                        <p:tav tm="0">
                                          <p:val>
                                            <p:fltVal val="360"/>
                                          </p:val>
                                        </p:tav>
                                        <p:tav tm="100000">
                                          <p:val>
                                            <p:fltVal val="0"/>
                                          </p:val>
                                        </p:tav>
                                      </p:tavLst>
                                    </p:anim>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49" presetClass="entr" presetSubtype="0" decel="10000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 calcmode="lin" valueType="num">
                                      <p:cBhvr>
                                        <p:cTn id="32" dur="500" fill="hold"/>
                                        <p:tgtEl>
                                          <p:spTgt spid="13"/>
                                        </p:tgtEl>
                                        <p:attrNameLst>
                                          <p:attrName>ppt_w</p:attrName>
                                        </p:attrNameLst>
                                      </p:cBhvr>
                                      <p:tavLst>
                                        <p:tav tm="0">
                                          <p:val>
                                            <p:fltVal val="0"/>
                                          </p:val>
                                        </p:tav>
                                        <p:tav tm="100000">
                                          <p:val>
                                            <p:strVal val="#ppt_w"/>
                                          </p:val>
                                        </p:tav>
                                      </p:tavLst>
                                    </p:anim>
                                    <p:anim calcmode="lin" valueType="num">
                                      <p:cBhvr>
                                        <p:cTn id="33" dur="500" fill="hold"/>
                                        <p:tgtEl>
                                          <p:spTgt spid="13"/>
                                        </p:tgtEl>
                                        <p:attrNameLst>
                                          <p:attrName>ppt_h</p:attrName>
                                        </p:attrNameLst>
                                      </p:cBhvr>
                                      <p:tavLst>
                                        <p:tav tm="0">
                                          <p:val>
                                            <p:fltVal val="0"/>
                                          </p:val>
                                        </p:tav>
                                        <p:tav tm="100000">
                                          <p:val>
                                            <p:strVal val="#ppt_h"/>
                                          </p:val>
                                        </p:tav>
                                      </p:tavLst>
                                    </p:anim>
                                    <p:anim calcmode="lin" valueType="num">
                                      <p:cBhvr>
                                        <p:cTn id="34" dur="500" fill="hold"/>
                                        <p:tgtEl>
                                          <p:spTgt spid="13"/>
                                        </p:tgtEl>
                                        <p:attrNameLst>
                                          <p:attrName>style.rotation</p:attrName>
                                        </p:attrNameLst>
                                      </p:cBhvr>
                                      <p:tavLst>
                                        <p:tav tm="0">
                                          <p:val>
                                            <p:fltVal val="360"/>
                                          </p:val>
                                        </p:tav>
                                        <p:tav tm="100000">
                                          <p:val>
                                            <p:fltVal val="0"/>
                                          </p:val>
                                        </p:tav>
                                      </p:tavLst>
                                    </p:anim>
                                    <p:animEffect transition="in" filter="fade">
                                      <p:cBhvr>
                                        <p:cTn id="3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11" grpId="0" animBg="1"/>
      <p:bldP spid="13" grpId="0" animBg="1"/>
    </p:bldLst>
  </p:timing>
</p:sld>
</file>

<file path=ppt/slides/slide8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94210" name="Picture 4"/>
          <p:cNvPicPr>
            <a:picLocks noChangeAspect="1" noChangeArrowheads="1"/>
          </p:cNvPicPr>
          <p:nvPr/>
        </p:nvPicPr>
        <p:blipFill>
          <a:blip r:embed="rId3"/>
          <a:srcRect/>
          <a:stretch>
            <a:fillRect/>
          </a:stretch>
        </p:blipFill>
        <p:spPr bwMode="auto">
          <a:xfrm>
            <a:off x="304800" y="381000"/>
            <a:ext cx="5888038" cy="6191250"/>
          </a:xfrm>
          <a:prstGeom prst="rect">
            <a:avLst/>
          </a:prstGeom>
          <a:noFill/>
          <a:ln w="9525">
            <a:noFill/>
            <a:miter lim="800000"/>
            <a:headEnd/>
            <a:tailEnd/>
          </a:ln>
        </p:spPr>
      </p:pic>
      <p:sp>
        <p:nvSpPr>
          <p:cNvPr id="5" name="16-Point Star 4"/>
          <p:cNvSpPr/>
          <p:nvPr/>
        </p:nvSpPr>
        <p:spPr>
          <a:xfrm>
            <a:off x="3962400" y="1828800"/>
            <a:ext cx="304800" cy="304800"/>
          </a:xfrm>
          <a:prstGeom prst="star16">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16-Point Star 5"/>
          <p:cNvSpPr/>
          <p:nvPr/>
        </p:nvSpPr>
        <p:spPr>
          <a:xfrm>
            <a:off x="4267200" y="1676400"/>
            <a:ext cx="304800" cy="304800"/>
          </a:xfrm>
          <a:prstGeom prst="star16">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16-Point Star 7"/>
          <p:cNvSpPr/>
          <p:nvPr/>
        </p:nvSpPr>
        <p:spPr>
          <a:xfrm>
            <a:off x="4191000" y="1905000"/>
            <a:ext cx="304800" cy="304800"/>
          </a:xfrm>
          <a:prstGeom prst="star16">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ounded Rectangle 10"/>
          <p:cNvSpPr/>
          <p:nvPr/>
        </p:nvSpPr>
        <p:spPr>
          <a:xfrm rot="20808061">
            <a:off x="3398838" y="3086100"/>
            <a:ext cx="3092450" cy="762000"/>
          </a:xfrm>
          <a:prstGeom prst="roundRect">
            <a:avLst/>
          </a:prstGeom>
          <a:solidFill>
            <a:srgbClr val="FF0000"/>
          </a:solid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Chiller" pitchFamily="82" charset="0"/>
              </a:rPr>
              <a:t>TIDAK VALID</a:t>
            </a:r>
          </a:p>
        </p:txBody>
      </p:sp>
      <p:sp>
        <p:nvSpPr>
          <p:cNvPr id="12" name="Rounded Rectangle 11"/>
          <p:cNvSpPr/>
          <p:nvPr/>
        </p:nvSpPr>
        <p:spPr>
          <a:xfrm rot="498174">
            <a:off x="4229100" y="4562475"/>
            <a:ext cx="3094038" cy="762000"/>
          </a:xfrm>
          <a:prstGeom prst="roundRect">
            <a:avLst/>
          </a:prstGeom>
          <a:solidFill>
            <a:srgbClr val="0000FF"/>
          </a:solid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Chiller" pitchFamily="82" charset="0"/>
              </a:rPr>
              <a:t>RELIABEL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linds(horizontal)">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49" presetClass="entr" presetSubtype="0" decel="10000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p:cTn id="24" dur="500" fill="hold"/>
                                        <p:tgtEl>
                                          <p:spTgt spid="11"/>
                                        </p:tgtEl>
                                        <p:attrNameLst>
                                          <p:attrName>ppt_w</p:attrName>
                                        </p:attrNameLst>
                                      </p:cBhvr>
                                      <p:tavLst>
                                        <p:tav tm="0">
                                          <p:val>
                                            <p:fltVal val="0"/>
                                          </p:val>
                                        </p:tav>
                                        <p:tav tm="100000">
                                          <p:val>
                                            <p:strVal val="#ppt_w"/>
                                          </p:val>
                                        </p:tav>
                                      </p:tavLst>
                                    </p:anim>
                                    <p:anim calcmode="lin" valueType="num">
                                      <p:cBhvr>
                                        <p:cTn id="25" dur="500" fill="hold"/>
                                        <p:tgtEl>
                                          <p:spTgt spid="11"/>
                                        </p:tgtEl>
                                        <p:attrNameLst>
                                          <p:attrName>ppt_h</p:attrName>
                                        </p:attrNameLst>
                                      </p:cBhvr>
                                      <p:tavLst>
                                        <p:tav tm="0">
                                          <p:val>
                                            <p:fltVal val="0"/>
                                          </p:val>
                                        </p:tav>
                                        <p:tav tm="100000">
                                          <p:val>
                                            <p:strVal val="#ppt_h"/>
                                          </p:val>
                                        </p:tav>
                                      </p:tavLst>
                                    </p:anim>
                                    <p:anim calcmode="lin" valueType="num">
                                      <p:cBhvr>
                                        <p:cTn id="26" dur="500" fill="hold"/>
                                        <p:tgtEl>
                                          <p:spTgt spid="11"/>
                                        </p:tgtEl>
                                        <p:attrNameLst>
                                          <p:attrName>style.rotation</p:attrName>
                                        </p:attrNameLst>
                                      </p:cBhvr>
                                      <p:tavLst>
                                        <p:tav tm="0">
                                          <p:val>
                                            <p:fltVal val="360"/>
                                          </p:val>
                                        </p:tav>
                                        <p:tav tm="100000">
                                          <p:val>
                                            <p:fltVal val="0"/>
                                          </p:val>
                                        </p:tav>
                                      </p:tavLst>
                                    </p:anim>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49" presetClass="entr" presetSubtype="0" decel="10000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 calcmode="lin" valueType="num">
                                      <p:cBhvr>
                                        <p:cTn id="32" dur="500" fill="hold"/>
                                        <p:tgtEl>
                                          <p:spTgt spid="12"/>
                                        </p:tgtEl>
                                        <p:attrNameLst>
                                          <p:attrName>ppt_w</p:attrName>
                                        </p:attrNameLst>
                                      </p:cBhvr>
                                      <p:tavLst>
                                        <p:tav tm="0">
                                          <p:val>
                                            <p:fltVal val="0"/>
                                          </p:val>
                                        </p:tav>
                                        <p:tav tm="100000">
                                          <p:val>
                                            <p:strVal val="#ppt_w"/>
                                          </p:val>
                                        </p:tav>
                                      </p:tavLst>
                                    </p:anim>
                                    <p:anim calcmode="lin" valueType="num">
                                      <p:cBhvr>
                                        <p:cTn id="33" dur="500" fill="hold"/>
                                        <p:tgtEl>
                                          <p:spTgt spid="12"/>
                                        </p:tgtEl>
                                        <p:attrNameLst>
                                          <p:attrName>ppt_h</p:attrName>
                                        </p:attrNameLst>
                                      </p:cBhvr>
                                      <p:tavLst>
                                        <p:tav tm="0">
                                          <p:val>
                                            <p:fltVal val="0"/>
                                          </p:val>
                                        </p:tav>
                                        <p:tav tm="100000">
                                          <p:val>
                                            <p:strVal val="#ppt_h"/>
                                          </p:val>
                                        </p:tav>
                                      </p:tavLst>
                                    </p:anim>
                                    <p:anim calcmode="lin" valueType="num">
                                      <p:cBhvr>
                                        <p:cTn id="34" dur="500" fill="hold"/>
                                        <p:tgtEl>
                                          <p:spTgt spid="12"/>
                                        </p:tgtEl>
                                        <p:attrNameLst>
                                          <p:attrName>style.rotation</p:attrName>
                                        </p:attrNameLst>
                                      </p:cBhvr>
                                      <p:tavLst>
                                        <p:tav tm="0">
                                          <p:val>
                                            <p:fltVal val="360"/>
                                          </p:val>
                                        </p:tav>
                                        <p:tav tm="100000">
                                          <p:val>
                                            <p:fltVal val="0"/>
                                          </p:val>
                                        </p:tav>
                                      </p:tavLst>
                                    </p:anim>
                                    <p:animEffect transition="in" filter="fade">
                                      <p:cBhvr>
                                        <p:cTn id="3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11" grpId="0" animBg="1"/>
      <p:bldP spid="12" grpId="0" animBg="1"/>
    </p:bldLst>
  </p:timing>
</p:sld>
</file>

<file path=ppt/slides/slide8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95234" name="Picture 4"/>
          <p:cNvPicPr>
            <a:picLocks noChangeAspect="1" noChangeArrowheads="1"/>
          </p:cNvPicPr>
          <p:nvPr/>
        </p:nvPicPr>
        <p:blipFill>
          <a:blip r:embed="rId3"/>
          <a:srcRect/>
          <a:stretch>
            <a:fillRect/>
          </a:stretch>
        </p:blipFill>
        <p:spPr bwMode="auto">
          <a:xfrm>
            <a:off x="304800" y="381000"/>
            <a:ext cx="5888038" cy="6191250"/>
          </a:xfrm>
          <a:prstGeom prst="rect">
            <a:avLst/>
          </a:prstGeom>
          <a:noFill/>
          <a:ln w="9525">
            <a:noFill/>
            <a:miter lim="800000"/>
            <a:headEnd/>
            <a:tailEnd/>
          </a:ln>
        </p:spPr>
      </p:pic>
      <p:sp>
        <p:nvSpPr>
          <p:cNvPr id="5" name="16-Point Star 4"/>
          <p:cNvSpPr/>
          <p:nvPr/>
        </p:nvSpPr>
        <p:spPr>
          <a:xfrm>
            <a:off x="3124200" y="3276600"/>
            <a:ext cx="304800" cy="304800"/>
          </a:xfrm>
          <a:prstGeom prst="star16">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16-Point Star 5"/>
          <p:cNvSpPr/>
          <p:nvPr/>
        </p:nvSpPr>
        <p:spPr>
          <a:xfrm>
            <a:off x="3352800" y="3124200"/>
            <a:ext cx="304800" cy="304800"/>
          </a:xfrm>
          <a:prstGeom prst="star16">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16-Point Star 7"/>
          <p:cNvSpPr/>
          <p:nvPr/>
        </p:nvSpPr>
        <p:spPr>
          <a:xfrm>
            <a:off x="3048000" y="2971800"/>
            <a:ext cx="304800" cy="304800"/>
          </a:xfrm>
          <a:prstGeom prst="star16">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ounded Rectangle 9"/>
          <p:cNvSpPr/>
          <p:nvPr/>
        </p:nvSpPr>
        <p:spPr>
          <a:xfrm rot="20808061">
            <a:off x="4084638" y="1943100"/>
            <a:ext cx="3092450" cy="762000"/>
          </a:xfrm>
          <a:prstGeom prst="roundRect">
            <a:avLst/>
          </a:prstGeom>
          <a:solidFill>
            <a:srgbClr val="0000FF"/>
          </a:solid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Chiller" pitchFamily="82" charset="0"/>
              </a:rPr>
              <a:t>VALID</a:t>
            </a:r>
          </a:p>
        </p:txBody>
      </p:sp>
      <p:sp>
        <p:nvSpPr>
          <p:cNvPr id="13" name="Rounded Rectangle 12"/>
          <p:cNvSpPr/>
          <p:nvPr/>
        </p:nvSpPr>
        <p:spPr>
          <a:xfrm rot="498174">
            <a:off x="3314700" y="4486275"/>
            <a:ext cx="3094038" cy="762000"/>
          </a:xfrm>
          <a:prstGeom prst="roundRect">
            <a:avLst/>
          </a:prstGeom>
          <a:solidFill>
            <a:srgbClr val="0000FF"/>
          </a:solid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Chiller" pitchFamily="82" charset="0"/>
              </a:rPr>
              <a:t>RELIABEL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linds(horizontal)">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49" presetClass="entr" presetSubtype="0" decel="10000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p:cTn id="24" dur="500" fill="hold"/>
                                        <p:tgtEl>
                                          <p:spTgt spid="10"/>
                                        </p:tgtEl>
                                        <p:attrNameLst>
                                          <p:attrName>ppt_w</p:attrName>
                                        </p:attrNameLst>
                                      </p:cBhvr>
                                      <p:tavLst>
                                        <p:tav tm="0">
                                          <p:val>
                                            <p:fltVal val="0"/>
                                          </p:val>
                                        </p:tav>
                                        <p:tav tm="100000">
                                          <p:val>
                                            <p:strVal val="#ppt_w"/>
                                          </p:val>
                                        </p:tav>
                                      </p:tavLst>
                                    </p:anim>
                                    <p:anim calcmode="lin" valueType="num">
                                      <p:cBhvr>
                                        <p:cTn id="25" dur="500" fill="hold"/>
                                        <p:tgtEl>
                                          <p:spTgt spid="10"/>
                                        </p:tgtEl>
                                        <p:attrNameLst>
                                          <p:attrName>ppt_h</p:attrName>
                                        </p:attrNameLst>
                                      </p:cBhvr>
                                      <p:tavLst>
                                        <p:tav tm="0">
                                          <p:val>
                                            <p:fltVal val="0"/>
                                          </p:val>
                                        </p:tav>
                                        <p:tav tm="100000">
                                          <p:val>
                                            <p:strVal val="#ppt_h"/>
                                          </p:val>
                                        </p:tav>
                                      </p:tavLst>
                                    </p:anim>
                                    <p:anim calcmode="lin" valueType="num">
                                      <p:cBhvr>
                                        <p:cTn id="26" dur="500" fill="hold"/>
                                        <p:tgtEl>
                                          <p:spTgt spid="10"/>
                                        </p:tgtEl>
                                        <p:attrNameLst>
                                          <p:attrName>style.rotation</p:attrName>
                                        </p:attrNameLst>
                                      </p:cBhvr>
                                      <p:tavLst>
                                        <p:tav tm="0">
                                          <p:val>
                                            <p:fltVal val="360"/>
                                          </p:val>
                                        </p:tav>
                                        <p:tav tm="100000">
                                          <p:val>
                                            <p:fltVal val="0"/>
                                          </p:val>
                                        </p:tav>
                                      </p:tavLst>
                                    </p:anim>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49" presetClass="entr" presetSubtype="0" decel="10000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 calcmode="lin" valueType="num">
                                      <p:cBhvr>
                                        <p:cTn id="32" dur="500" fill="hold"/>
                                        <p:tgtEl>
                                          <p:spTgt spid="13"/>
                                        </p:tgtEl>
                                        <p:attrNameLst>
                                          <p:attrName>ppt_w</p:attrName>
                                        </p:attrNameLst>
                                      </p:cBhvr>
                                      <p:tavLst>
                                        <p:tav tm="0">
                                          <p:val>
                                            <p:fltVal val="0"/>
                                          </p:val>
                                        </p:tav>
                                        <p:tav tm="100000">
                                          <p:val>
                                            <p:strVal val="#ppt_w"/>
                                          </p:val>
                                        </p:tav>
                                      </p:tavLst>
                                    </p:anim>
                                    <p:anim calcmode="lin" valueType="num">
                                      <p:cBhvr>
                                        <p:cTn id="33" dur="500" fill="hold"/>
                                        <p:tgtEl>
                                          <p:spTgt spid="13"/>
                                        </p:tgtEl>
                                        <p:attrNameLst>
                                          <p:attrName>ppt_h</p:attrName>
                                        </p:attrNameLst>
                                      </p:cBhvr>
                                      <p:tavLst>
                                        <p:tav tm="0">
                                          <p:val>
                                            <p:fltVal val="0"/>
                                          </p:val>
                                        </p:tav>
                                        <p:tav tm="100000">
                                          <p:val>
                                            <p:strVal val="#ppt_h"/>
                                          </p:val>
                                        </p:tav>
                                      </p:tavLst>
                                    </p:anim>
                                    <p:anim calcmode="lin" valueType="num">
                                      <p:cBhvr>
                                        <p:cTn id="34" dur="500" fill="hold"/>
                                        <p:tgtEl>
                                          <p:spTgt spid="13"/>
                                        </p:tgtEl>
                                        <p:attrNameLst>
                                          <p:attrName>style.rotation</p:attrName>
                                        </p:attrNameLst>
                                      </p:cBhvr>
                                      <p:tavLst>
                                        <p:tav tm="0">
                                          <p:val>
                                            <p:fltVal val="360"/>
                                          </p:val>
                                        </p:tav>
                                        <p:tav tm="100000">
                                          <p:val>
                                            <p:fltVal val="0"/>
                                          </p:val>
                                        </p:tav>
                                      </p:tavLst>
                                    </p:anim>
                                    <p:animEffect transition="in" filter="fade">
                                      <p:cBhvr>
                                        <p:cTn id="3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10" grpId="0" animBg="1"/>
      <p:bldP spid="13" grpId="0" animBg="1"/>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a:xfrm>
            <a:off x="457200" y="171450"/>
            <a:ext cx="7467600" cy="868363"/>
          </a:xfrm>
        </p:spPr>
        <p:txBody>
          <a:bodyPr/>
          <a:lstStyle/>
          <a:p>
            <a:r>
              <a:rPr lang="en-US"/>
              <a:t>VALIDITAS</a:t>
            </a:r>
          </a:p>
        </p:txBody>
      </p:sp>
      <p:sp>
        <p:nvSpPr>
          <p:cNvPr id="96259" name="Content Placeholder 2"/>
          <p:cNvSpPr>
            <a:spLocks noGrp="1"/>
          </p:cNvSpPr>
          <p:nvPr>
            <p:ph idx="1"/>
          </p:nvPr>
        </p:nvSpPr>
        <p:spPr>
          <a:xfrm>
            <a:off x="457200" y="1066800"/>
            <a:ext cx="8305800" cy="5562600"/>
          </a:xfrm>
        </p:spPr>
        <p:txBody>
          <a:bodyPr/>
          <a:lstStyle/>
          <a:p>
            <a:r>
              <a:rPr lang="en-US"/>
              <a:t>Mengukur apa yang harus di ukur</a:t>
            </a:r>
          </a:p>
          <a:p>
            <a:r>
              <a:rPr lang="en-US"/>
              <a:t>Metode Estimasi :</a:t>
            </a:r>
          </a:p>
          <a:p>
            <a:pPr marL="963613" lvl="1" indent="-514350">
              <a:buFont typeface="Franklin Gothic Book" pitchFamily="34" charset="0"/>
              <a:buAutoNum type="arabicPeriod"/>
            </a:pPr>
            <a:r>
              <a:rPr lang="en-US"/>
              <a:t>Content Validity</a:t>
            </a:r>
          </a:p>
          <a:p>
            <a:pPr marL="1246188" lvl="2" indent="-514350">
              <a:buFont typeface="Franklin Gothic Book" pitchFamily="34" charset="0"/>
              <a:buAutoNum type="alphaLcPeriod"/>
            </a:pPr>
            <a:r>
              <a:rPr lang="en-US"/>
              <a:t>Face Validity</a:t>
            </a:r>
          </a:p>
          <a:p>
            <a:pPr marL="1246188" lvl="2" indent="-514350">
              <a:buFont typeface="Franklin Gothic Book" pitchFamily="34" charset="0"/>
              <a:buAutoNum type="alphaLcPeriod"/>
            </a:pPr>
            <a:r>
              <a:rPr lang="en-US"/>
              <a:t>Logical Validity</a:t>
            </a:r>
          </a:p>
          <a:p>
            <a:pPr marL="963613" lvl="1" indent="-514350">
              <a:buFont typeface="Franklin Gothic Book" pitchFamily="34" charset="0"/>
              <a:buAutoNum type="arabicPeriod"/>
            </a:pPr>
            <a:r>
              <a:rPr lang="en-US"/>
              <a:t>Construct Validity</a:t>
            </a:r>
          </a:p>
          <a:p>
            <a:pPr marL="1246188" lvl="2" indent="-514350">
              <a:buFont typeface="Franklin Gothic Book" pitchFamily="34" charset="0"/>
              <a:buAutoNum type="alphaLcPeriod"/>
            </a:pPr>
            <a:r>
              <a:rPr lang="en-US"/>
              <a:t>Multri Trait – Multi Method</a:t>
            </a:r>
          </a:p>
          <a:p>
            <a:pPr marL="1246188" lvl="2" indent="-514350">
              <a:buFont typeface="Franklin Gothic Book" pitchFamily="34" charset="0"/>
              <a:buAutoNum type="alphaLcPeriod"/>
            </a:pPr>
            <a:r>
              <a:rPr lang="en-US"/>
              <a:t>Factorial Validity</a:t>
            </a:r>
          </a:p>
          <a:p>
            <a:pPr marL="963613" lvl="1" indent="-514350">
              <a:buFont typeface="Franklin Gothic Book" pitchFamily="34" charset="0"/>
              <a:buAutoNum type="arabicPeriod"/>
            </a:pPr>
            <a:r>
              <a:rPr lang="en-US"/>
              <a:t>Criterion Validity</a:t>
            </a:r>
          </a:p>
          <a:p>
            <a:pPr marL="1246188" lvl="2" indent="-514350">
              <a:buFont typeface="Franklin Gothic Book" pitchFamily="34" charset="0"/>
              <a:buAutoNum type="alphaLcPeriod"/>
            </a:pPr>
            <a:r>
              <a:rPr lang="en-US"/>
              <a:t>Predictive</a:t>
            </a:r>
          </a:p>
          <a:p>
            <a:pPr marL="1246188" lvl="2" indent="-514350">
              <a:buFont typeface="Franklin Gothic Book" pitchFamily="34" charset="0"/>
              <a:buAutoNum type="alphaLcPeriod"/>
            </a:pPr>
            <a:r>
              <a:rPr lang="en-US"/>
              <a:t>Concurent</a:t>
            </a:r>
          </a:p>
          <a:p>
            <a:pPr marL="1246188" lvl="2" indent="-514350">
              <a:buFont typeface="Franklin Gothic Book" pitchFamily="34" charset="0"/>
              <a:buAutoNum type="alphaLcPeriod"/>
            </a:pPr>
            <a:r>
              <a:rPr lang="en-US">
                <a:solidFill>
                  <a:srgbClr val="FF0000"/>
                </a:solidFill>
              </a:rPr>
              <a:t>Item Validity </a:t>
            </a:r>
            <a:r>
              <a:rPr lang="en-US"/>
              <a:t>/ Discriminating Power </a:t>
            </a:r>
          </a:p>
        </p:txBody>
      </p:sp>
      <p:sp>
        <p:nvSpPr>
          <p:cNvPr id="4" name="Right Brace 3"/>
          <p:cNvSpPr/>
          <p:nvPr/>
        </p:nvSpPr>
        <p:spPr>
          <a:xfrm>
            <a:off x="3429000" y="5486400"/>
            <a:ext cx="381000" cy="609600"/>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6" name="Rectangle 5"/>
          <p:cNvSpPr>
            <a:spLocks noChangeArrowheads="1"/>
          </p:cNvSpPr>
          <p:nvPr/>
        </p:nvSpPr>
        <p:spPr bwMode="auto">
          <a:xfrm>
            <a:off x="3886200" y="5638800"/>
            <a:ext cx="1004888" cy="369888"/>
          </a:xfrm>
          <a:prstGeom prst="rect">
            <a:avLst/>
          </a:prstGeom>
          <a:noFill/>
          <a:ln w="9525">
            <a:noFill/>
            <a:miter lim="800000"/>
            <a:headEnd/>
            <a:tailEnd/>
          </a:ln>
        </p:spPr>
        <p:txBody>
          <a:bodyPr wrap="none">
            <a:spAutoFit/>
          </a:bodyPr>
          <a:lstStyle/>
          <a:p>
            <a:r>
              <a:rPr lang="en-US"/>
              <a:t>external</a:t>
            </a:r>
          </a:p>
        </p:txBody>
      </p:sp>
      <p:sp>
        <p:nvSpPr>
          <p:cNvPr id="7" name="Right Brace 6"/>
          <p:cNvSpPr/>
          <p:nvPr/>
        </p:nvSpPr>
        <p:spPr>
          <a:xfrm>
            <a:off x="6635750" y="6213475"/>
            <a:ext cx="228600" cy="457200"/>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Rectangle 7"/>
          <p:cNvSpPr>
            <a:spLocks noChangeArrowheads="1"/>
          </p:cNvSpPr>
          <p:nvPr/>
        </p:nvSpPr>
        <p:spPr bwMode="auto">
          <a:xfrm>
            <a:off x="7010400" y="6248400"/>
            <a:ext cx="954088" cy="369888"/>
          </a:xfrm>
          <a:prstGeom prst="rect">
            <a:avLst/>
          </a:prstGeom>
          <a:noFill/>
          <a:ln w="9525">
            <a:noFill/>
            <a:miter lim="800000"/>
            <a:headEnd/>
            <a:tailEnd/>
          </a:ln>
        </p:spPr>
        <p:txBody>
          <a:bodyPr wrap="none">
            <a:spAutoFit/>
          </a:bodyPr>
          <a:lstStyle/>
          <a:p>
            <a:r>
              <a:rPr lang="en-US"/>
              <a:t>Internal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6259">
                                            <p:txEl>
                                              <p:pRg st="0" end="0"/>
                                            </p:txEl>
                                          </p:spTgt>
                                        </p:tgtEl>
                                        <p:attrNameLst>
                                          <p:attrName>style.visibility</p:attrName>
                                        </p:attrNameLst>
                                      </p:cBhvr>
                                      <p:to>
                                        <p:strVal val="visible"/>
                                      </p:to>
                                    </p:set>
                                    <p:animEffect transition="in" filter="blinds(horizontal)">
                                      <p:cBhvr>
                                        <p:cTn id="7" dur="500"/>
                                        <p:tgtEl>
                                          <p:spTgt spid="962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6259">
                                            <p:txEl>
                                              <p:pRg st="1" end="1"/>
                                            </p:txEl>
                                          </p:spTgt>
                                        </p:tgtEl>
                                        <p:attrNameLst>
                                          <p:attrName>style.visibility</p:attrName>
                                        </p:attrNameLst>
                                      </p:cBhvr>
                                      <p:to>
                                        <p:strVal val="visible"/>
                                      </p:to>
                                    </p:set>
                                    <p:animEffect transition="in" filter="blinds(horizontal)">
                                      <p:cBhvr>
                                        <p:cTn id="12" dur="500"/>
                                        <p:tgtEl>
                                          <p:spTgt spid="96259">
                                            <p:txEl>
                                              <p:pRg st="1" end="1"/>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96259">
                                            <p:txEl>
                                              <p:pRg st="2" end="2"/>
                                            </p:txEl>
                                          </p:spTgt>
                                        </p:tgtEl>
                                        <p:attrNameLst>
                                          <p:attrName>style.visibility</p:attrName>
                                        </p:attrNameLst>
                                      </p:cBhvr>
                                      <p:to>
                                        <p:strVal val="visible"/>
                                      </p:to>
                                    </p:set>
                                    <p:animEffect transition="in" filter="blinds(horizontal)">
                                      <p:cBhvr>
                                        <p:cTn id="15" dur="500"/>
                                        <p:tgtEl>
                                          <p:spTgt spid="96259">
                                            <p:txEl>
                                              <p:pRg st="2" end="2"/>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96259">
                                            <p:txEl>
                                              <p:pRg st="3" end="3"/>
                                            </p:txEl>
                                          </p:spTgt>
                                        </p:tgtEl>
                                        <p:attrNameLst>
                                          <p:attrName>style.visibility</p:attrName>
                                        </p:attrNameLst>
                                      </p:cBhvr>
                                      <p:to>
                                        <p:strVal val="visible"/>
                                      </p:to>
                                    </p:set>
                                    <p:animEffect transition="in" filter="blinds(horizontal)">
                                      <p:cBhvr>
                                        <p:cTn id="18" dur="500"/>
                                        <p:tgtEl>
                                          <p:spTgt spid="96259">
                                            <p:txEl>
                                              <p:pRg st="3" end="3"/>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96259">
                                            <p:txEl>
                                              <p:pRg st="4" end="4"/>
                                            </p:txEl>
                                          </p:spTgt>
                                        </p:tgtEl>
                                        <p:attrNameLst>
                                          <p:attrName>style.visibility</p:attrName>
                                        </p:attrNameLst>
                                      </p:cBhvr>
                                      <p:to>
                                        <p:strVal val="visible"/>
                                      </p:to>
                                    </p:set>
                                    <p:animEffect transition="in" filter="blinds(horizontal)">
                                      <p:cBhvr>
                                        <p:cTn id="21" dur="500"/>
                                        <p:tgtEl>
                                          <p:spTgt spid="96259">
                                            <p:txEl>
                                              <p:pRg st="4" end="4"/>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96259">
                                            <p:txEl>
                                              <p:pRg st="5" end="5"/>
                                            </p:txEl>
                                          </p:spTgt>
                                        </p:tgtEl>
                                        <p:attrNameLst>
                                          <p:attrName>style.visibility</p:attrName>
                                        </p:attrNameLst>
                                      </p:cBhvr>
                                      <p:to>
                                        <p:strVal val="visible"/>
                                      </p:to>
                                    </p:set>
                                    <p:animEffect transition="in" filter="blinds(horizontal)">
                                      <p:cBhvr>
                                        <p:cTn id="24" dur="500"/>
                                        <p:tgtEl>
                                          <p:spTgt spid="96259">
                                            <p:txEl>
                                              <p:pRg st="5" end="5"/>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96259">
                                            <p:txEl>
                                              <p:pRg st="6" end="6"/>
                                            </p:txEl>
                                          </p:spTgt>
                                        </p:tgtEl>
                                        <p:attrNameLst>
                                          <p:attrName>style.visibility</p:attrName>
                                        </p:attrNameLst>
                                      </p:cBhvr>
                                      <p:to>
                                        <p:strVal val="visible"/>
                                      </p:to>
                                    </p:set>
                                    <p:animEffect transition="in" filter="blinds(horizontal)">
                                      <p:cBhvr>
                                        <p:cTn id="27" dur="500"/>
                                        <p:tgtEl>
                                          <p:spTgt spid="96259">
                                            <p:txEl>
                                              <p:pRg st="6" end="6"/>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96259">
                                            <p:txEl>
                                              <p:pRg st="7" end="7"/>
                                            </p:txEl>
                                          </p:spTgt>
                                        </p:tgtEl>
                                        <p:attrNameLst>
                                          <p:attrName>style.visibility</p:attrName>
                                        </p:attrNameLst>
                                      </p:cBhvr>
                                      <p:to>
                                        <p:strVal val="visible"/>
                                      </p:to>
                                    </p:set>
                                    <p:animEffect transition="in" filter="blinds(horizontal)">
                                      <p:cBhvr>
                                        <p:cTn id="30" dur="500"/>
                                        <p:tgtEl>
                                          <p:spTgt spid="96259">
                                            <p:txEl>
                                              <p:pRg st="7" end="7"/>
                                            </p:txEl>
                                          </p:spTgt>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96259">
                                            <p:txEl>
                                              <p:pRg st="8" end="8"/>
                                            </p:txEl>
                                          </p:spTgt>
                                        </p:tgtEl>
                                        <p:attrNameLst>
                                          <p:attrName>style.visibility</p:attrName>
                                        </p:attrNameLst>
                                      </p:cBhvr>
                                      <p:to>
                                        <p:strVal val="visible"/>
                                      </p:to>
                                    </p:set>
                                    <p:animEffect transition="in" filter="blinds(horizontal)">
                                      <p:cBhvr>
                                        <p:cTn id="33" dur="500"/>
                                        <p:tgtEl>
                                          <p:spTgt spid="96259">
                                            <p:txEl>
                                              <p:pRg st="8" end="8"/>
                                            </p:txEl>
                                          </p:spTgt>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96259">
                                            <p:txEl>
                                              <p:pRg st="9" end="9"/>
                                            </p:txEl>
                                          </p:spTgt>
                                        </p:tgtEl>
                                        <p:attrNameLst>
                                          <p:attrName>style.visibility</p:attrName>
                                        </p:attrNameLst>
                                      </p:cBhvr>
                                      <p:to>
                                        <p:strVal val="visible"/>
                                      </p:to>
                                    </p:set>
                                    <p:animEffect transition="in" filter="blinds(horizontal)">
                                      <p:cBhvr>
                                        <p:cTn id="36" dur="500"/>
                                        <p:tgtEl>
                                          <p:spTgt spid="96259">
                                            <p:txEl>
                                              <p:pRg st="9" end="9"/>
                                            </p:txEl>
                                          </p:spTgt>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96259">
                                            <p:txEl>
                                              <p:pRg st="10" end="10"/>
                                            </p:txEl>
                                          </p:spTgt>
                                        </p:tgtEl>
                                        <p:attrNameLst>
                                          <p:attrName>style.visibility</p:attrName>
                                        </p:attrNameLst>
                                      </p:cBhvr>
                                      <p:to>
                                        <p:strVal val="visible"/>
                                      </p:to>
                                    </p:set>
                                    <p:animEffect transition="in" filter="blinds(horizontal)">
                                      <p:cBhvr>
                                        <p:cTn id="39" dur="500"/>
                                        <p:tgtEl>
                                          <p:spTgt spid="96259">
                                            <p:txEl>
                                              <p:pRg st="10" end="10"/>
                                            </p:txEl>
                                          </p:spTgt>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96259">
                                            <p:txEl>
                                              <p:pRg st="11" end="11"/>
                                            </p:txEl>
                                          </p:spTgt>
                                        </p:tgtEl>
                                        <p:attrNameLst>
                                          <p:attrName>style.visibility</p:attrName>
                                        </p:attrNameLst>
                                      </p:cBhvr>
                                      <p:to>
                                        <p:strVal val="visible"/>
                                      </p:to>
                                    </p:set>
                                    <p:animEffect transition="in" filter="blinds(horizontal)">
                                      <p:cBhvr>
                                        <p:cTn id="42" dur="500"/>
                                        <p:tgtEl>
                                          <p:spTgt spid="96259">
                                            <p:txEl>
                                              <p:pRg st="11" end="1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blinds(horizontal)">
                                      <p:cBhvr>
                                        <p:cTn id="47" dur="500"/>
                                        <p:tgtEl>
                                          <p:spTgt spid="4"/>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6"/>
                                        </p:tgtEl>
                                        <p:attrNameLst>
                                          <p:attrName>style.visibility</p:attrName>
                                        </p:attrNameLst>
                                      </p:cBhvr>
                                      <p:to>
                                        <p:strVal val="visible"/>
                                      </p:to>
                                    </p:set>
                                    <p:animEffect transition="in" filter="blinds(horizontal)">
                                      <p:cBhvr>
                                        <p:cTn id="50" dur="500"/>
                                        <p:tgtEl>
                                          <p:spTgt spid="6"/>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7"/>
                                        </p:tgtEl>
                                        <p:attrNameLst>
                                          <p:attrName>style.visibility</p:attrName>
                                        </p:attrNameLst>
                                      </p:cBhvr>
                                      <p:to>
                                        <p:strVal val="visible"/>
                                      </p:to>
                                    </p:set>
                                    <p:animEffect transition="in" filter="blinds(horizontal)">
                                      <p:cBhvr>
                                        <p:cTn id="55" dur="500"/>
                                        <p:tgtEl>
                                          <p:spTgt spid="7"/>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8"/>
                                        </p:tgtEl>
                                        <p:attrNameLst>
                                          <p:attrName>style.visibility</p:attrName>
                                        </p:attrNameLst>
                                      </p:cBhvr>
                                      <p:to>
                                        <p:strVal val="visible"/>
                                      </p:to>
                                    </p:set>
                                    <p:animEffect transition="in" filter="blinds(horizontal)">
                                      <p:cBhvr>
                                        <p:cTn id="5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9" grpId="0" build="p"/>
      <p:bldP spid="4" grpId="0" animBg="1"/>
      <p:bldP spid="6" grpId="0"/>
      <p:bldP spid="7" grpId="0" animBg="1"/>
      <p:bldP spid="8"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a:xfrm>
            <a:off x="457200" y="168275"/>
            <a:ext cx="7467600" cy="776288"/>
          </a:xfrm>
        </p:spPr>
        <p:txBody>
          <a:bodyPr/>
          <a:lstStyle/>
          <a:p>
            <a:r>
              <a:rPr lang="en-US"/>
              <a:t>Content Validity</a:t>
            </a:r>
          </a:p>
        </p:txBody>
      </p:sp>
      <p:sp>
        <p:nvSpPr>
          <p:cNvPr id="97283" name="Rectangle 3"/>
          <p:cNvSpPr>
            <a:spLocks noChangeArrowheads="1"/>
          </p:cNvSpPr>
          <p:nvPr/>
        </p:nvSpPr>
        <p:spPr bwMode="auto">
          <a:xfrm>
            <a:off x="304800" y="1905000"/>
            <a:ext cx="8534400" cy="3108325"/>
          </a:xfrm>
          <a:prstGeom prst="rect">
            <a:avLst/>
          </a:prstGeom>
          <a:noFill/>
          <a:ln w="9525">
            <a:noFill/>
            <a:miter lim="800000"/>
            <a:headEnd/>
            <a:tailEnd/>
          </a:ln>
        </p:spPr>
        <p:txBody>
          <a:bodyPr>
            <a:spAutoFit/>
          </a:bodyPr>
          <a:lstStyle/>
          <a:p>
            <a:pPr marL="457200" indent="-457200" algn="just">
              <a:buFont typeface="Franklin Gothic Book" pitchFamily="34" charset="0"/>
              <a:buAutoNum type="arabicPeriod"/>
            </a:pPr>
            <a:r>
              <a:rPr lang="en-US" sz="2800"/>
              <a:t>Merupakan validitas yang diestimasi melalui pengujian terhadap isi tes dengan analisis rasional. </a:t>
            </a:r>
          </a:p>
          <a:p>
            <a:pPr marL="457200" indent="-457200" algn="just">
              <a:buFont typeface="Franklin Gothic Book" pitchFamily="34" charset="0"/>
              <a:buAutoNum type="arabicPeriod"/>
            </a:pPr>
            <a:r>
              <a:rPr lang="en-US" sz="2800"/>
              <a:t>Validitas ini mencari jawab atas pertanyaan sejauhmana item-item dalam tes mencakup keseluruhan kawasan isi obyek yang hendak diukur.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057400" y="2819400"/>
            <a:ext cx="52578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cs typeface="+mn-cs"/>
              </a:rPr>
              <a:t>PENGUKURAN</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lstStyle/>
          <a:p>
            <a:pPr marL="457200" indent="-457200">
              <a:buFont typeface="Wingdings 2" pitchFamily="18" charset="2"/>
              <a:buNone/>
              <a:defRPr/>
            </a:pPr>
            <a:r>
              <a:rPr lang="en-US" sz="2800" dirty="0" err="1"/>
              <a:t>Validitas</a:t>
            </a:r>
            <a:r>
              <a:rPr lang="en-US" sz="2800" dirty="0"/>
              <a:t> </a:t>
            </a:r>
            <a:r>
              <a:rPr lang="en-US" sz="2800" dirty="0" err="1"/>
              <a:t>conten</a:t>
            </a:r>
            <a:r>
              <a:rPr lang="en-US" sz="2800" dirty="0"/>
              <a:t>/</a:t>
            </a:r>
            <a:r>
              <a:rPr lang="en-US" sz="2800" dirty="0" err="1"/>
              <a:t>isi</a:t>
            </a:r>
            <a:r>
              <a:rPr lang="en-US" sz="2800" dirty="0"/>
              <a:t> </a:t>
            </a:r>
            <a:r>
              <a:rPr lang="en-US" sz="2800" dirty="0" err="1"/>
              <a:t>terbagi</a:t>
            </a:r>
            <a:r>
              <a:rPr lang="en-US" sz="2800" dirty="0"/>
              <a:t> </a:t>
            </a:r>
            <a:r>
              <a:rPr lang="en-US" sz="2800" dirty="0" err="1"/>
              <a:t>menjadi</a:t>
            </a:r>
            <a:r>
              <a:rPr lang="en-US" sz="2800" dirty="0"/>
              <a:t> :</a:t>
            </a:r>
          </a:p>
          <a:p>
            <a:pPr marL="914400" lvl="1" indent="-457200">
              <a:buFont typeface="+mj-lt"/>
              <a:buAutoNum type="alphaLcPeriod"/>
              <a:defRPr/>
            </a:pPr>
            <a:r>
              <a:rPr lang="en-US" sz="2800" dirty="0" err="1"/>
              <a:t>Validitas</a:t>
            </a:r>
            <a:r>
              <a:rPr lang="en-US" sz="2800" dirty="0"/>
              <a:t> </a:t>
            </a:r>
            <a:r>
              <a:rPr lang="en-US" sz="2800" dirty="0" err="1"/>
              <a:t>muka</a:t>
            </a:r>
            <a:r>
              <a:rPr lang="en-US" sz="2800" dirty="0"/>
              <a:t>, </a:t>
            </a:r>
            <a:r>
              <a:rPr lang="en-US" sz="2800" dirty="0" err="1"/>
              <a:t>merupakan</a:t>
            </a:r>
            <a:r>
              <a:rPr lang="en-US" sz="2800" dirty="0"/>
              <a:t> </a:t>
            </a:r>
            <a:r>
              <a:rPr lang="en-US" sz="2800" dirty="0" err="1"/>
              <a:t>validitas</a:t>
            </a:r>
            <a:r>
              <a:rPr lang="en-US" sz="2800" dirty="0"/>
              <a:t> yang paling </a:t>
            </a:r>
            <a:r>
              <a:rPr lang="en-US" sz="2800" dirty="0" err="1"/>
              <a:t>rendah</a:t>
            </a:r>
            <a:r>
              <a:rPr lang="en-US" sz="2800" dirty="0"/>
              <a:t> </a:t>
            </a:r>
            <a:r>
              <a:rPr lang="en-US" sz="2800" dirty="0" err="1"/>
              <a:t>signifikansinya</a:t>
            </a:r>
            <a:r>
              <a:rPr lang="en-US" sz="2800" dirty="0"/>
              <a:t> </a:t>
            </a:r>
            <a:r>
              <a:rPr lang="en-US" sz="2800" dirty="0" err="1"/>
              <a:t>karena</a:t>
            </a:r>
            <a:r>
              <a:rPr lang="en-US" sz="2800" dirty="0"/>
              <a:t> </a:t>
            </a:r>
            <a:r>
              <a:rPr lang="en-US" sz="2800" dirty="0" err="1"/>
              <a:t>hanya</a:t>
            </a:r>
            <a:r>
              <a:rPr lang="en-US" sz="2800" dirty="0"/>
              <a:t> </a:t>
            </a:r>
            <a:r>
              <a:rPr lang="en-US" sz="2800" dirty="0" err="1"/>
              <a:t>didasari</a:t>
            </a:r>
            <a:r>
              <a:rPr lang="en-US" sz="2800" dirty="0"/>
              <a:t> </a:t>
            </a:r>
            <a:r>
              <a:rPr lang="en-US" sz="2800" dirty="0" err="1"/>
              <a:t>oleh</a:t>
            </a:r>
            <a:r>
              <a:rPr lang="en-US" sz="2800" dirty="0"/>
              <a:t> format </a:t>
            </a:r>
            <a:r>
              <a:rPr lang="en-US" sz="2800" dirty="0" err="1"/>
              <a:t>penampilan</a:t>
            </a:r>
            <a:r>
              <a:rPr lang="en-US" sz="2800" dirty="0"/>
              <a:t> </a:t>
            </a:r>
            <a:r>
              <a:rPr lang="en-US" sz="2800" dirty="0" err="1"/>
              <a:t>tes</a:t>
            </a:r>
            <a:r>
              <a:rPr lang="en-US" sz="2800" dirty="0"/>
              <a:t>. </a:t>
            </a:r>
            <a:r>
              <a:rPr lang="en-US" sz="2800" dirty="0" err="1"/>
              <a:t>Validitas</a:t>
            </a:r>
            <a:r>
              <a:rPr lang="en-US" sz="2800" dirty="0"/>
              <a:t> </a:t>
            </a:r>
            <a:r>
              <a:rPr lang="en-US" sz="2800" dirty="0" err="1"/>
              <a:t>muka</a:t>
            </a:r>
            <a:r>
              <a:rPr lang="en-US" sz="2800" dirty="0"/>
              <a:t> </a:t>
            </a:r>
            <a:r>
              <a:rPr lang="en-US" sz="2800" dirty="0" err="1"/>
              <a:t>penting</a:t>
            </a:r>
            <a:r>
              <a:rPr lang="en-US" sz="2800" dirty="0"/>
              <a:t> </a:t>
            </a:r>
            <a:r>
              <a:rPr lang="en-US" sz="2800" dirty="0" err="1"/>
              <a:t>dalam</a:t>
            </a:r>
            <a:r>
              <a:rPr lang="en-US" sz="2800" dirty="0"/>
              <a:t> </a:t>
            </a:r>
            <a:r>
              <a:rPr lang="en-US" sz="2800" dirty="0" err="1"/>
              <a:t>memancing</a:t>
            </a:r>
            <a:r>
              <a:rPr lang="en-US" sz="2800" dirty="0"/>
              <a:t> </a:t>
            </a:r>
            <a:r>
              <a:rPr lang="en-US" sz="2800" dirty="0" err="1"/>
              <a:t>motivasi</a:t>
            </a:r>
            <a:r>
              <a:rPr lang="en-US" sz="2800" dirty="0"/>
              <a:t> </a:t>
            </a:r>
            <a:r>
              <a:rPr lang="en-US" sz="2800" dirty="0" err="1"/>
              <a:t>individu</a:t>
            </a:r>
            <a:r>
              <a:rPr lang="en-US" sz="2800" dirty="0"/>
              <a:t> agar </a:t>
            </a:r>
            <a:r>
              <a:rPr lang="en-US" sz="2800" dirty="0" err="1"/>
              <a:t>menghadapi</a:t>
            </a:r>
            <a:r>
              <a:rPr lang="en-US" sz="2800" dirty="0"/>
              <a:t> </a:t>
            </a:r>
            <a:r>
              <a:rPr lang="en-US" sz="2800" dirty="0" err="1"/>
              <a:t>tes</a:t>
            </a:r>
            <a:r>
              <a:rPr lang="en-US" sz="2800" dirty="0"/>
              <a:t> </a:t>
            </a:r>
            <a:r>
              <a:rPr lang="en-US" sz="2800" dirty="0" err="1"/>
              <a:t>dengan</a:t>
            </a:r>
            <a:r>
              <a:rPr lang="en-US" sz="2800" dirty="0"/>
              <a:t> </a:t>
            </a:r>
            <a:r>
              <a:rPr lang="en-US" sz="2800" dirty="0" err="1"/>
              <a:t>sungguh</a:t>
            </a:r>
            <a:r>
              <a:rPr lang="en-US" sz="2800" dirty="0"/>
              <a:t>-</a:t>
            </a:r>
            <a:r>
              <a:rPr lang="en-US" sz="2800" dirty="0" err="1"/>
              <a:t>sungguh</a:t>
            </a:r>
            <a:r>
              <a:rPr lang="en-US" sz="2800" dirty="0"/>
              <a:t>.</a:t>
            </a:r>
          </a:p>
          <a:p>
            <a:pPr marL="914400" lvl="1" indent="-457200">
              <a:buFont typeface="+mj-lt"/>
              <a:buAutoNum type="alphaLcPeriod"/>
              <a:defRPr/>
            </a:pPr>
            <a:r>
              <a:rPr lang="en-US" sz="2800" dirty="0" err="1"/>
              <a:t>Validitas</a:t>
            </a:r>
            <a:r>
              <a:rPr lang="en-US" sz="2800" dirty="0"/>
              <a:t> </a:t>
            </a:r>
            <a:r>
              <a:rPr lang="en-US" sz="2800" dirty="0" err="1"/>
              <a:t>Logik</a:t>
            </a:r>
            <a:r>
              <a:rPr lang="en-US" sz="2800" dirty="0"/>
              <a:t>/</a:t>
            </a:r>
            <a:r>
              <a:rPr lang="en-US" sz="2800" dirty="0" err="1"/>
              <a:t>validitas</a:t>
            </a:r>
            <a:r>
              <a:rPr lang="en-US" sz="2800" dirty="0"/>
              <a:t> sampling, </a:t>
            </a:r>
            <a:r>
              <a:rPr lang="en-US" sz="2800" dirty="0" err="1"/>
              <a:t>menunjuk</a:t>
            </a:r>
            <a:r>
              <a:rPr lang="en-US" sz="2800" dirty="0"/>
              <a:t> </a:t>
            </a:r>
            <a:r>
              <a:rPr lang="en-US" sz="2800" dirty="0" err="1"/>
              <a:t>pada</a:t>
            </a:r>
            <a:r>
              <a:rPr lang="en-US" sz="2800" dirty="0"/>
              <a:t> </a:t>
            </a:r>
            <a:r>
              <a:rPr lang="en-US" sz="2800" dirty="0" err="1"/>
              <a:t>sejauh</a:t>
            </a:r>
            <a:r>
              <a:rPr lang="en-US" sz="2800" dirty="0"/>
              <a:t> </a:t>
            </a:r>
            <a:r>
              <a:rPr lang="en-US" sz="2800" dirty="0" err="1"/>
              <a:t>mana</a:t>
            </a:r>
            <a:r>
              <a:rPr lang="en-US" sz="2800" dirty="0"/>
              <a:t> </a:t>
            </a:r>
            <a:r>
              <a:rPr lang="en-US" sz="2800" dirty="0" err="1"/>
              <a:t>isi</a:t>
            </a:r>
            <a:r>
              <a:rPr lang="en-US" sz="2800" dirty="0"/>
              <a:t> </a:t>
            </a:r>
            <a:r>
              <a:rPr lang="en-US" sz="2800" dirty="0" err="1"/>
              <a:t>tes</a:t>
            </a:r>
            <a:r>
              <a:rPr lang="en-US" sz="2800" dirty="0"/>
              <a:t> </a:t>
            </a:r>
            <a:r>
              <a:rPr lang="en-US" sz="2800" dirty="0" err="1"/>
              <a:t>merupakan</a:t>
            </a:r>
            <a:r>
              <a:rPr lang="en-US" sz="2800" dirty="0"/>
              <a:t> </a:t>
            </a:r>
            <a:r>
              <a:rPr lang="en-US" sz="2800" dirty="0" err="1"/>
              <a:t>representasi</a:t>
            </a:r>
            <a:r>
              <a:rPr lang="en-US" sz="2800" dirty="0"/>
              <a:t> </a:t>
            </a:r>
            <a:r>
              <a:rPr lang="en-US" sz="2800" dirty="0" err="1"/>
              <a:t>dari</a:t>
            </a:r>
            <a:r>
              <a:rPr lang="en-US" sz="2800" dirty="0"/>
              <a:t> </a:t>
            </a:r>
            <a:r>
              <a:rPr lang="en-US" sz="2800" dirty="0" err="1"/>
              <a:t>ciri-ciri</a:t>
            </a:r>
            <a:r>
              <a:rPr lang="en-US" sz="2800" dirty="0"/>
              <a:t> </a:t>
            </a:r>
            <a:r>
              <a:rPr lang="en-US" sz="2800" dirty="0" err="1"/>
              <a:t>atribut</a:t>
            </a:r>
            <a:r>
              <a:rPr lang="en-US" sz="2800" dirty="0"/>
              <a:t> yang </a:t>
            </a:r>
            <a:r>
              <a:rPr lang="en-US" sz="2800" dirty="0" err="1"/>
              <a:t>hendak</a:t>
            </a:r>
            <a:r>
              <a:rPr lang="en-US" sz="2800" dirty="0"/>
              <a:t> </a:t>
            </a:r>
            <a:r>
              <a:rPr lang="en-US" sz="2800" dirty="0" err="1"/>
              <a:t>diukur</a:t>
            </a:r>
            <a:r>
              <a:rPr lang="en-US" sz="2800" dirty="0"/>
              <a:t>. </a:t>
            </a:r>
            <a:r>
              <a:rPr lang="en-US" sz="2800" dirty="0" err="1"/>
              <a:t>Suatu</a:t>
            </a:r>
            <a:r>
              <a:rPr lang="en-US" sz="2800" dirty="0"/>
              <a:t> </a:t>
            </a:r>
            <a:r>
              <a:rPr lang="en-US" sz="2800" dirty="0" err="1"/>
              <a:t>obyek</a:t>
            </a:r>
            <a:r>
              <a:rPr lang="en-US" sz="2800" dirty="0"/>
              <a:t> yang </a:t>
            </a:r>
            <a:r>
              <a:rPr lang="en-US" sz="2800" dirty="0" err="1"/>
              <a:t>hendak</a:t>
            </a:r>
            <a:r>
              <a:rPr lang="en-US" sz="2800" dirty="0"/>
              <a:t> </a:t>
            </a:r>
            <a:r>
              <a:rPr lang="en-US" sz="2800" dirty="0" err="1"/>
              <a:t>diukur</a:t>
            </a:r>
            <a:r>
              <a:rPr lang="en-US" sz="2800" dirty="0"/>
              <a:t> </a:t>
            </a:r>
            <a:r>
              <a:rPr lang="en-US" sz="2800" dirty="0" err="1"/>
              <a:t>oleh</a:t>
            </a:r>
            <a:r>
              <a:rPr lang="en-US" sz="2800" dirty="0"/>
              <a:t> </a:t>
            </a:r>
            <a:r>
              <a:rPr lang="en-US" sz="2800" dirty="0" err="1"/>
              <a:t>tes</a:t>
            </a:r>
            <a:r>
              <a:rPr lang="en-US" sz="2800" dirty="0"/>
              <a:t> </a:t>
            </a:r>
            <a:r>
              <a:rPr lang="en-US" sz="2800" dirty="0" err="1"/>
              <a:t>haruslah</a:t>
            </a:r>
            <a:r>
              <a:rPr lang="en-US" sz="2800" dirty="0"/>
              <a:t> </a:t>
            </a:r>
            <a:r>
              <a:rPr lang="en-US" sz="2800" dirty="0" err="1"/>
              <a:t>dibatasi</a:t>
            </a:r>
            <a:r>
              <a:rPr lang="en-US" sz="2800" dirty="0"/>
              <a:t> </a:t>
            </a:r>
            <a:r>
              <a:rPr lang="en-US" sz="2800" dirty="0" err="1"/>
              <a:t>lebih</a:t>
            </a:r>
            <a:r>
              <a:rPr lang="en-US" sz="2800" dirty="0"/>
              <a:t> </a:t>
            </a:r>
            <a:r>
              <a:rPr lang="en-US" sz="2800" dirty="0" err="1"/>
              <a:t>dulu</a:t>
            </a:r>
            <a:r>
              <a:rPr lang="en-US" sz="2800" dirty="0"/>
              <a:t> </a:t>
            </a:r>
            <a:r>
              <a:rPr lang="en-US" sz="2800" dirty="0" err="1"/>
              <a:t>kawasan</a:t>
            </a:r>
            <a:r>
              <a:rPr lang="en-US" sz="2800" dirty="0"/>
              <a:t> </a:t>
            </a:r>
            <a:r>
              <a:rPr lang="en-US" sz="2800" dirty="0" err="1"/>
              <a:t>perilakunya</a:t>
            </a:r>
            <a:r>
              <a:rPr lang="en-US" sz="2800" dirty="0"/>
              <a:t> </a:t>
            </a:r>
            <a:r>
              <a:rPr lang="en-US" sz="2800" dirty="0" err="1"/>
              <a:t>secara</a:t>
            </a:r>
            <a:r>
              <a:rPr lang="en-US" sz="2800" dirty="0"/>
              <a:t> </a:t>
            </a:r>
            <a:r>
              <a:rPr lang="en-US" sz="2800" dirty="0" err="1"/>
              <a:t>seksama</a:t>
            </a:r>
            <a:r>
              <a:rPr lang="en-US" sz="2800" dirty="0"/>
              <a:t>.</a:t>
            </a:r>
          </a:p>
          <a:p>
            <a:pPr>
              <a:defRPr/>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3">
                                            <p:txEl>
                                              <p:pRg st="0" end="0"/>
                                            </p:txEl>
                                          </p:spTgt>
                                        </p:tgtEl>
                                      </p:cBhvr>
                                    </p:animEffect>
                                  </p:childTnLst>
                                </p:cTn>
                              </p:par>
                              <p:par>
                                <p:cTn id="11" presetID="48" presetClass="entr" presetSubtype="0" accel="5000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3">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6" dur="1000"/>
                                        <p:tgtEl>
                                          <p:spTgt spid="3">
                                            <p:txEl>
                                              <p:pRg st="1" end="1"/>
                                            </p:txEl>
                                          </p:spTgt>
                                        </p:tgtEl>
                                      </p:cBhvr>
                                    </p:animEffect>
                                  </p:childTnLst>
                                </p:cTn>
                              </p:par>
                              <p:par>
                                <p:cTn id="17" presetID="48" presetClass="entr" presetSubtype="0" accel="5000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0" dur="1000" fill="hold"/>
                                        <p:tgtEl>
                                          <p:spTgt spid="3">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p:txBody>
          <a:bodyPr/>
          <a:lstStyle/>
          <a:p>
            <a:r>
              <a:rPr lang="en-US"/>
              <a:t>Construct Validity</a:t>
            </a:r>
          </a:p>
        </p:txBody>
      </p:sp>
      <p:sp>
        <p:nvSpPr>
          <p:cNvPr id="99331" name="Rectangle 3"/>
          <p:cNvSpPr>
            <a:spLocks noChangeArrowheads="1"/>
          </p:cNvSpPr>
          <p:nvPr/>
        </p:nvSpPr>
        <p:spPr bwMode="auto">
          <a:xfrm>
            <a:off x="609600" y="1828800"/>
            <a:ext cx="8229600" cy="3540125"/>
          </a:xfrm>
          <a:prstGeom prst="rect">
            <a:avLst/>
          </a:prstGeom>
          <a:noFill/>
          <a:ln w="9525">
            <a:noFill/>
            <a:miter lim="800000"/>
            <a:headEnd/>
            <a:tailEnd/>
          </a:ln>
        </p:spPr>
        <p:txBody>
          <a:bodyPr>
            <a:spAutoFit/>
          </a:bodyPr>
          <a:lstStyle/>
          <a:p>
            <a:pPr marL="514350" indent="-514350">
              <a:buFont typeface="Franklin Gothic Book" pitchFamily="34" charset="0"/>
              <a:buAutoNum type="arabicPeriod"/>
            </a:pPr>
            <a:r>
              <a:rPr lang="en-US" sz="2800"/>
              <a:t>Merupakan tipe validitas yang menunjukkan sejauhmana tes mengungkap suatu trait atau konstrak teoritik yang hendak diukur. </a:t>
            </a:r>
          </a:p>
          <a:p>
            <a:pPr marL="514350" indent="-514350">
              <a:buFont typeface="Franklin Gothic Book" pitchFamily="34" charset="0"/>
              <a:buAutoNum type="arabicPeriod"/>
            </a:pPr>
            <a:r>
              <a:rPr lang="en-US" sz="2800"/>
              <a:t>Meski pengujian validitas ini biasanya membutuhkan analisis statistik seperti halnya dengan validitas empirik lainnya namun validitas konstrak tidak dinyatakan dalam bentuk suatu koefesien validitas. </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p:txBody>
          <a:bodyPr/>
          <a:lstStyle/>
          <a:p>
            <a:r>
              <a:rPr lang="en-US"/>
              <a:t>Multi Trait – Multi Method</a:t>
            </a:r>
          </a:p>
        </p:txBody>
      </p:sp>
      <p:sp>
        <p:nvSpPr>
          <p:cNvPr id="100355" name="Rectangle 3"/>
          <p:cNvSpPr>
            <a:spLocks noChangeArrowheads="1"/>
          </p:cNvSpPr>
          <p:nvPr/>
        </p:nvSpPr>
        <p:spPr bwMode="auto">
          <a:xfrm rot="-329648">
            <a:off x="2286000" y="2209800"/>
            <a:ext cx="6172200" cy="3232150"/>
          </a:xfrm>
          <a:prstGeom prst="rect">
            <a:avLst/>
          </a:prstGeom>
          <a:noFill/>
          <a:ln w="9525">
            <a:noFill/>
            <a:miter lim="800000"/>
            <a:headEnd/>
            <a:tailEnd/>
          </a:ln>
        </p:spPr>
        <p:txBody>
          <a:bodyPr>
            <a:spAutoFit/>
          </a:bodyPr>
          <a:lstStyle/>
          <a:p>
            <a:pPr algn="just"/>
            <a:r>
              <a:rPr lang="en-US" sz="6000">
                <a:latin typeface="Algerian" pitchFamily="82" charset="0"/>
              </a:rPr>
              <a:t>D</a:t>
            </a:r>
            <a:r>
              <a:rPr lang="en-US" sz="2400"/>
              <a:t>igunakan apabila terdapat dua trait atau lebih yang diukur oleh dua macam metode atau lebih. Dasar pemikiran dalam validasi ini adalah bahwa adanya validitas yang baik diperlihatkan oleh korelasi yang tinggi antara dua pengukuran terhadap trait yang sama pada dua metode yang berbeda</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382000" cy="5867400"/>
          </a:xfrm>
        </p:spPr>
        <p:txBody>
          <a:bodyPr/>
          <a:lstStyle/>
          <a:p>
            <a:pPr>
              <a:defRPr/>
            </a:pPr>
            <a:r>
              <a:rPr lang="en-US" dirty="0" err="1"/>
              <a:t>Suatu</a:t>
            </a:r>
            <a:r>
              <a:rPr lang="en-US" dirty="0"/>
              <a:t> </a:t>
            </a:r>
            <a:r>
              <a:rPr lang="en-US" dirty="0" err="1"/>
              <a:t>alat</a:t>
            </a:r>
            <a:r>
              <a:rPr lang="en-US" dirty="0"/>
              <a:t> </a:t>
            </a:r>
            <a:r>
              <a:rPr lang="en-US" dirty="0" err="1"/>
              <a:t>tes</a:t>
            </a:r>
            <a:r>
              <a:rPr lang="en-US" dirty="0"/>
              <a:t> </a:t>
            </a:r>
            <a:r>
              <a:rPr lang="en-US" dirty="0" err="1"/>
              <a:t>Motivasi</a:t>
            </a:r>
            <a:r>
              <a:rPr lang="en-US" dirty="0"/>
              <a:t> </a:t>
            </a:r>
            <a:r>
              <a:rPr lang="en-US" dirty="0" err="1"/>
              <a:t>di</a:t>
            </a:r>
            <a:r>
              <a:rPr lang="en-US" dirty="0"/>
              <a:t> </a:t>
            </a:r>
            <a:r>
              <a:rPr lang="en-US" dirty="0" err="1"/>
              <a:t>konstruksi</a:t>
            </a:r>
            <a:r>
              <a:rPr lang="en-US" dirty="0"/>
              <a:t> </a:t>
            </a:r>
            <a:r>
              <a:rPr lang="en-US" dirty="0" err="1"/>
              <a:t>berdasarkan</a:t>
            </a:r>
            <a:r>
              <a:rPr lang="en-US" dirty="0"/>
              <a:t> </a:t>
            </a:r>
            <a:r>
              <a:rPr lang="en-US" dirty="0" err="1"/>
              <a:t>faktor</a:t>
            </a:r>
            <a:r>
              <a:rPr lang="en-US" dirty="0"/>
              <a:t> :</a:t>
            </a:r>
          </a:p>
          <a:p>
            <a:pPr marL="1136650" lvl="2" indent="-514350">
              <a:buFont typeface="+mj-lt"/>
              <a:buAutoNum type="arabicPeriod"/>
              <a:defRPr/>
            </a:pPr>
            <a:r>
              <a:rPr lang="en-US" dirty="0" err="1"/>
              <a:t>Eksternal</a:t>
            </a:r>
            <a:r>
              <a:rPr lang="en-US" dirty="0"/>
              <a:t> / E</a:t>
            </a:r>
          </a:p>
          <a:p>
            <a:pPr marL="1136650" lvl="2" indent="-514350">
              <a:buFont typeface="+mj-lt"/>
              <a:buAutoNum type="arabicPeriod"/>
              <a:defRPr/>
            </a:pPr>
            <a:r>
              <a:rPr lang="en-US" dirty="0"/>
              <a:t>Internal / I</a:t>
            </a:r>
          </a:p>
          <a:p>
            <a:pPr marL="550862" indent="-514350">
              <a:defRPr/>
            </a:pPr>
            <a:r>
              <a:rPr lang="en-US" dirty="0"/>
              <a:t>Dan </a:t>
            </a:r>
            <a:r>
              <a:rPr lang="en-US" dirty="0" err="1"/>
              <a:t>di</a:t>
            </a:r>
            <a:r>
              <a:rPr lang="en-US" dirty="0"/>
              <a:t> </a:t>
            </a:r>
            <a:r>
              <a:rPr lang="en-US" dirty="0" err="1"/>
              <a:t>buat</a:t>
            </a:r>
            <a:r>
              <a:rPr lang="en-US" dirty="0"/>
              <a:t> </a:t>
            </a:r>
            <a:r>
              <a:rPr lang="en-US" dirty="0" err="1"/>
              <a:t>dengan</a:t>
            </a:r>
            <a:r>
              <a:rPr lang="en-US" dirty="0"/>
              <a:t> </a:t>
            </a:r>
            <a:r>
              <a:rPr lang="en-US" dirty="0" err="1"/>
              <a:t>dua</a:t>
            </a:r>
            <a:r>
              <a:rPr lang="en-US" dirty="0"/>
              <a:t> </a:t>
            </a:r>
            <a:r>
              <a:rPr lang="en-US" dirty="0" err="1"/>
              <a:t>macam</a:t>
            </a:r>
            <a:r>
              <a:rPr lang="en-US" dirty="0"/>
              <a:t> </a:t>
            </a:r>
            <a:r>
              <a:rPr lang="en-US" dirty="0" err="1"/>
              <a:t>metode</a:t>
            </a:r>
            <a:r>
              <a:rPr lang="en-US" dirty="0"/>
              <a:t> </a:t>
            </a:r>
            <a:r>
              <a:rPr lang="en-US" dirty="0" err="1"/>
              <a:t>penskalaan</a:t>
            </a:r>
            <a:r>
              <a:rPr lang="en-US" dirty="0"/>
              <a:t> :</a:t>
            </a:r>
          </a:p>
          <a:p>
            <a:pPr marL="1136650" lvl="2" indent="-514350">
              <a:buFont typeface="+mj-lt"/>
              <a:buAutoNum type="arabicPeriod"/>
              <a:defRPr/>
            </a:pPr>
            <a:r>
              <a:rPr lang="en-US" dirty="0"/>
              <a:t>5 </a:t>
            </a:r>
            <a:r>
              <a:rPr lang="en-US" dirty="0" err="1"/>
              <a:t>pilihan</a:t>
            </a:r>
            <a:r>
              <a:rPr lang="en-US" dirty="0"/>
              <a:t> / 5p ( option : SS S N TS STS ; </a:t>
            </a:r>
            <a:r>
              <a:rPr lang="en-US" dirty="0" err="1"/>
              <a:t>skor</a:t>
            </a:r>
            <a:r>
              <a:rPr lang="en-US" dirty="0"/>
              <a:t> 1 – 5 )</a:t>
            </a:r>
          </a:p>
          <a:p>
            <a:pPr marL="1136650" lvl="2" indent="-514350">
              <a:buFont typeface="+mj-lt"/>
              <a:buAutoNum type="arabicPeriod"/>
              <a:defRPr/>
            </a:pPr>
            <a:r>
              <a:rPr lang="en-US" dirty="0"/>
              <a:t>2 </a:t>
            </a:r>
            <a:r>
              <a:rPr lang="en-US" dirty="0" err="1"/>
              <a:t>pilihan</a:t>
            </a:r>
            <a:r>
              <a:rPr lang="en-US" dirty="0"/>
              <a:t> /2p ( option : </a:t>
            </a:r>
            <a:r>
              <a:rPr lang="en-US" dirty="0" err="1"/>
              <a:t>Ya</a:t>
            </a:r>
            <a:r>
              <a:rPr lang="en-US" dirty="0"/>
              <a:t> – </a:t>
            </a:r>
            <a:r>
              <a:rPr lang="en-US" dirty="0" err="1"/>
              <a:t>Tidak</a:t>
            </a:r>
            <a:r>
              <a:rPr lang="en-US" dirty="0"/>
              <a:t> ; </a:t>
            </a:r>
            <a:r>
              <a:rPr lang="en-US" dirty="0" err="1"/>
              <a:t>skor</a:t>
            </a:r>
            <a:r>
              <a:rPr lang="en-US" dirty="0"/>
              <a:t> 1 – 0 )</a:t>
            </a:r>
          </a:p>
          <a:p>
            <a:pPr marL="1136650" lvl="2" indent="-514350">
              <a:buFont typeface="+mj-lt"/>
              <a:buAutoNum type="arabicPeriod"/>
              <a:defRPr/>
            </a:pPr>
            <a:endParaRPr lang="en-US" dirty="0"/>
          </a:p>
          <a:p>
            <a:pPr marL="550862" indent="-514350">
              <a:defRPr/>
            </a:pPr>
            <a:r>
              <a:rPr lang="en-US" dirty="0" err="1"/>
              <a:t>Alat</a:t>
            </a:r>
            <a:r>
              <a:rPr lang="en-US" dirty="0"/>
              <a:t> </a:t>
            </a:r>
            <a:r>
              <a:rPr lang="en-US" dirty="0" err="1"/>
              <a:t>ukur</a:t>
            </a:r>
            <a:r>
              <a:rPr lang="en-US" dirty="0"/>
              <a:t> </a:t>
            </a:r>
            <a:r>
              <a:rPr lang="en-US" dirty="0" err="1"/>
              <a:t>diberikan</a:t>
            </a:r>
            <a:r>
              <a:rPr lang="en-US" dirty="0"/>
              <a:t> </a:t>
            </a:r>
            <a:r>
              <a:rPr lang="en-US" dirty="0" err="1"/>
              <a:t>kepada</a:t>
            </a:r>
            <a:r>
              <a:rPr lang="en-US" dirty="0"/>
              <a:t> </a:t>
            </a:r>
            <a:r>
              <a:rPr lang="en-US" dirty="0" err="1"/>
              <a:t>sekelompok</a:t>
            </a:r>
            <a:r>
              <a:rPr lang="en-US" dirty="0"/>
              <a:t> </a:t>
            </a:r>
            <a:r>
              <a:rPr lang="en-US" dirty="0" err="1"/>
              <a:t>subyek</a:t>
            </a:r>
            <a:r>
              <a:rPr lang="en-US" dirty="0"/>
              <a:t>, </a:t>
            </a:r>
            <a:r>
              <a:rPr lang="en-US" dirty="0" err="1"/>
              <a:t>sehingga</a:t>
            </a:r>
            <a:r>
              <a:rPr lang="en-US" dirty="0"/>
              <a:t> </a:t>
            </a:r>
            <a:r>
              <a:rPr lang="en-US" dirty="0" err="1"/>
              <a:t>setiap</a:t>
            </a:r>
            <a:r>
              <a:rPr lang="en-US" dirty="0"/>
              <a:t> </a:t>
            </a:r>
            <a:r>
              <a:rPr lang="en-US" dirty="0" err="1"/>
              <a:t>responden</a:t>
            </a:r>
            <a:r>
              <a:rPr lang="en-US" dirty="0"/>
              <a:t> </a:t>
            </a:r>
            <a:r>
              <a:rPr lang="en-US" dirty="0" err="1"/>
              <a:t>mengerjakan</a:t>
            </a:r>
            <a:r>
              <a:rPr lang="en-US" dirty="0"/>
              <a:t> : E-5p, E-2p, I-5p, I-2p</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752600" y="1143000"/>
          <a:ext cx="5715000" cy="4890138"/>
        </p:xfrm>
        <a:graphic>
          <a:graphicData uri="http://schemas.openxmlformats.org/drawingml/2006/table">
            <a:tbl>
              <a:tblPr/>
              <a:tblGrid>
                <a:gridCol w="11430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1430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tblGrid>
              <a:tr h="444558">
                <a:tc>
                  <a:txBody>
                    <a:bodyPr/>
                    <a:lstStyle/>
                    <a:p>
                      <a:pPr algn="ctr" fontAlgn="b"/>
                      <a:endParaRPr lang="en-US" sz="2400" b="0" i="0" u="none" strike="noStrike" dirty="0">
                        <a:solidFill>
                          <a:schemeClr val="tx1"/>
                        </a:solidFill>
                        <a:latin typeface="Calibri"/>
                      </a:endParaRP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E-5p</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E-2p</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I-5p</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I-2p</a:t>
                      </a:r>
                    </a:p>
                  </a:txBody>
                  <a:tcPr marL="9525" marR="9525" marT="9525" marB="0" anchor="b">
                    <a:lnL>
                      <a:noFill/>
                    </a:lnL>
                    <a:lnR>
                      <a:noFill/>
                    </a:lnR>
                    <a:lnT>
                      <a:noFill/>
                    </a:lnT>
                    <a:lnB>
                      <a:noFill/>
                    </a:lnB>
                  </a:tcPr>
                </a:tc>
                <a:extLst>
                  <a:ext uri="{0D108BD9-81ED-4DB2-BD59-A6C34878D82A}">
                    <a16:rowId xmlns:a16="http://schemas.microsoft.com/office/drawing/2014/main" val="10000"/>
                  </a:ext>
                </a:extLst>
              </a:tr>
              <a:tr h="444558">
                <a:tc>
                  <a:txBody>
                    <a:bodyPr/>
                    <a:lstStyle/>
                    <a:p>
                      <a:pPr algn="ctr" fontAlgn="b"/>
                      <a:r>
                        <a:rPr lang="en-US" sz="2400" b="0" i="0" u="none" strike="noStrike" dirty="0">
                          <a:solidFill>
                            <a:schemeClr val="tx1"/>
                          </a:solidFill>
                          <a:latin typeface="Calibri"/>
                        </a:rPr>
                        <a:t>1</a:t>
                      </a:r>
                    </a:p>
                  </a:txBody>
                  <a:tcPr marL="9525" marR="9525" marT="9525" marB="0" anchor="b">
                    <a:lnL>
                      <a:noFill/>
                    </a:lnL>
                    <a:lnR>
                      <a:noFill/>
                    </a:lnR>
                    <a:lnT>
                      <a:noFill/>
                    </a:lnT>
                    <a:lnB>
                      <a:noFill/>
                    </a:lnB>
                  </a:tcPr>
                </a:tc>
                <a:tc>
                  <a:txBody>
                    <a:bodyPr/>
                    <a:lstStyle/>
                    <a:p>
                      <a:pPr algn="ctr" fontAlgn="b"/>
                      <a:r>
                        <a:rPr lang="en-US" sz="2400" b="0" i="0" u="none" strike="noStrike" dirty="0">
                          <a:solidFill>
                            <a:schemeClr val="tx1"/>
                          </a:solidFill>
                          <a:latin typeface="Calibri"/>
                        </a:rPr>
                        <a:t>5</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6</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3</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3</a:t>
                      </a:r>
                    </a:p>
                  </a:txBody>
                  <a:tcPr marL="9525" marR="9525" marT="9525" marB="0" anchor="b">
                    <a:lnL>
                      <a:noFill/>
                    </a:lnL>
                    <a:lnR>
                      <a:noFill/>
                    </a:lnR>
                    <a:lnT>
                      <a:noFill/>
                    </a:lnT>
                    <a:lnB>
                      <a:noFill/>
                    </a:lnB>
                  </a:tcPr>
                </a:tc>
                <a:extLst>
                  <a:ext uri="{0D108BD9-81ED-4DB2-BD59-A6C34878D82A}">
                    <a16:rowId xmlns:a16="http://schemas.microsoft.com/office/drawing/2014/main" val="10001"/>
                  </a:ext>
                </a:extLst>
              </a:tr>
              <a:tr h="444558">
                <a:tc>
                  <a:txBody>
                    <a:bodyPr/>
                    <a:lstStyle/>
                    <a:p>
                      <a:pPr algn="ctr" fontAlgn="b"/>
                      <a:r>
                        <a:rPr lang="en-US" sz="2400" b="0" i="0" u="none" strike="noStrike">
                          <a:solidFill>
                            <a:schemeClr val="tx1"/>
                          </a:solidFill>
                          <a:latin typeface="Calibri"/>
                        </a:rPr>
                        <a:t>2</a:t>
                      </a:r>
                    </a:p>
                  </a:txBody>
                  <a:tcPr marL="9525" marR="9525" marT="9525" marB="0" anchor="b">
                    <a:lnL>
                      <a:noFill/>
                    </a:lnL>
                    <a:lnR>
                      <a:noFill/>
                    </a:lnR>
                    <a:lnT>
                      <a:noFill/>
                    </a:lnT>
                    <a:lnB>
                      <a:noFill/>
                    </a:lnB>
                  </a:tcPr>
                </a:tc>
                <a:tc>
                  <a:txBody>
                    <a:bodyPr/>
                    <a:lstStyle/>
                    <a:p>
                      <a:pPr algn="ctr" fontAlgn="b"/>
                      <a:r>
                        <a:rPr lang="en-US" sz="2400" b="0" i="0" u="none" strike="noStrike" dirty="0">
                          <a:solidFill>
                            <a:schemeClr val="tx1"/>
                          </a:solidFill>
                          <a:latin typeface="Calibri"/>
                        </a:rPr>
                        <a:t>6</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5</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8</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6</a:t>
                      </a:r>
                    </a:p>
                  </a:txBody>
                  <a:tcPr marL="9525" marR="9525" marT="9525" marB="0" anchor="b">
                    <a:lnL>
                      <a:noFill/>
                    </a:lnL>
                    <a:lnR>
                      <a:noFill/>
                    </a:lnR>
                    <a:lnT>
                      <a:noFill/>
                    </a:lnT>
                    <a:lnB>
                      <a:noFill/>
                    </a:lnB>
                  </a:tcPr>
                </a:tc>
                <a:extLst>
                  <a:ext uri="{0D108BD9-81ED-4DB2-BD59-A6C34878D82A}">
                    <a16:rowId xmlns:a16="http://schemas.microsoft.com/office/drawing/2014/main" val="10002"/>
                  </a:ext>
                </a:extLst>
              </a:tr>
              <a:tr h="444558">
                <a:tc>
                  <a:txBody>
                    <a:bodyPr/>
                    <a:lstStyle/>
                    <a:p>
                      <a:pPr algn="ctr" fontAlgn="b"/>
                      <a:r>
                        <a:rPr lang="en-US" sz="2400" b="0" i="0" u="none" strike="noStrike">
                          <a:solidFill>
                            <a:schemeClr val="tx1"/>
                          </a:solidFill>
                          <a:latin typeface="Calibri"/>
                        </a:rPr>
                        <a:t>3</a:t>
                      </a:r>
                    </a:p>
                  </a:txBody>
                  <a:tcPr marL="9525" marR="9525" marT="9525" marB="0" anchor="b">
                    <a:lnL>
                      <a:noFill/>
                    </a:lnL>
                    <a:lnR>
                      <a:noFill/>
                    </a:lnR>
                    <a:lnT>
                      <a:noFill/>
                    </a:lnT>
                    <a:lnB>
                      <a:noFill/>
                    </a:lnB>
                  </a:tcPr>
                </a:tc>
                <a:tc>
                  <a:txBody>
                    <a:bodyPr/>
                    <a:lstStyle/>
                    <a:p>
                      <a:pPr algn="ctr" fontAlgn="b"/>
                      <a:r>
                        <a:rPr lang="en-US" sz="2400" b="0" i="0" u="none" strike="noStrike" dirty="0">
                          <a:solidFill>
                            <a:schemeClr val="tx1"/>
                          </a:solidFill>
                          <a:latin typeface="Calibri"/>
                        </a:rPr>
                        <a:t>7</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7</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5</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6</a:t>
                      </a:r>
                    </a:p>
                  </a:txBody>
                  <a:tcPr marL="9525" marR="9525" marT="9525" marB="0" anchor="b">
                    <a:lnL>
                      <a:noFill/>
                    </a:lnL>
                    <a:lnR>
                      <a:noFill/>
                    </a:lnR>
                    <a:lnT>
                      <a:noFill/>
                    </a:lnT>
                    <a:lnB>
                      <a:noFill/>
                    </a:lnB>
                  </a:tcPr>
                </a:tc>
                <a:extLst>
                  <a:ext uri="{0D108BD9-81ED-4DB2-BD59-A6C34878D82A}">
                    <a16:rowId xmlns:a16="http://schemas.microsoft.com/office/drawing/2014/main" val="10003"/>
                  </a:ext>
                </a:extLst>
              </a:tr>
              <a:tr h="444558">
                <a:tc>
                  <a:txBody>
                    <a:bodyPr/>
                    <a:lstStyle/>
                    <a:p>
                      <a:pPr algn="ctr" fontAlgn="b"/>
                      <a:r>
                        <a:rPr lang="en-US" sz="2400" b="0" i="0" u="none" strike="noStrike">
                          <a:solidFill>
                            <a:schemeClr val="tx1"/>
                          </a:solidFill>
                          <a:latin typeface="Calibri"/>
                        </a:rPr>
                        <a:t>4</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8</a:t>
                      </a:r>
                    </a:p>
                  </a:txBody>
                  <a:tcPr marL="9525" marR="9525" marT="9525" marB="0" anchor="b">
                    <a:lnL>
                      <a:noFill/>
                    </a:lnL>
                    <a:lnR>
                      <a:noFill/>
                    </a:lnR>
                    <a:lnT>
                      <a:noFill/>
                    </a:lnT>
                    <a:lnB>
                      <a:noFill/>
                    </a:lnB>
                  </a:tcPr>
                </a:tc>
                <a:tc>
                  <a:txBody>
                    <a:bodyPr/>
                    <a:lstStyle/>
                    <a:p>
                      <a:pPr algn="ctr" fontAlgn="b"/>
                      <a:r>
                        <a:rPr lang="en-US" sz="2400" b="0" i="0" u="none" strike="noStrike" dirty="0">
                          <a:solidFill>
                            <a:schemeClr val="tx1"/>
                          </a:solidFill>
                          <a:latin typeface="Calibri"/>
                        </a:rPr>
                        <a:t>8</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4</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4</a:t>
                      </a:r>
                    </a:p>
                  </a:txBody>
                  <a:tcPr marL="9525" marR="9525" marT="9525" marB="0" anchor="b">
                    <a:lnL>
                      <a:noFill/>
                    </a:lnL>
                    <a:lnR>
                      <a:noFill/>
                    </a:lnR>
                    <a:lnT>
                      <a:noFill/>
                    </a:lnT>
                    <a:lnB>
                      <a:noFill/>
                    </a:lnB>
                  </a:tcPr>
                </a:tc>
                <a:extLst>
                  <a:ext uri="{0D108BD9-81ED-4DB2-BD59-A6C34878D82A}">
                    <a16:rowId xmlns:a16="http://schemas.microsoft.com/office/drawing/2014/main" val="10004"/>
                  </a:ext>
                </a:extLst>
              </a:tr>
              <a:tr h="444558">
                <a:tc>
                  <a:txBody>
                    <a:bodyPr/>
                    <a:lstStyle/>
                    <a:p>
                      <a:pPr algn="ctr" fontAlgn="b"/>
                      <a:r>
                        <a:rPr lang="en-US" sz="2400" b="0" i="0" u="none" strike="noStrike">
                          <a:solidFill>
                            <a:schemeClr val="tx1"/>
                          </a:solidFill>
                          <a:latin typeface="Calibri"/>
                        </a:rPr>
                        <a:t>5</a:t>
                      </a:r>
                    </a:p>
                  </a:txBody>
                  <a:tcPr marL="9525" marR="9525" marT="9525" marB="0" anchor="b">
                    <a:lnL>
                      <a:noFill/>
                    </a:lnL>
                    <a:lnR>
                      <a:noFill/>
                    </a:lnR>
                    <a:lnT>
                      <a:noFill/>
                    </a:lnT>
                    <a:lnB>
                      <a:noFill/>
                    </a:lnB>
                  </a:tcPr>
                </a:tc>
                <a:tc>
                  <a:txBody>
                    <a:bodyPr/>
                    <a:lstStyle/>
                    <a:p>
                      <a:pPr algn="ctr" fontAlgn="b"/>
                      <a:r>
                        <a:rPr lang="en-US" sz="2400" b="0" i="0" u="none" strike="noStrike" dirty="0">
                          <a:solidFill>
                            <a:schemeClr val="tx1"/>
                          </a:solidFill>
                          <a:latin typeface="Calibri"/>
                        </a:rPr>
                        <a:t>7</a:t>
                      </a:r>
                    </a:p>
                  </a:txBody>
                  <a:tcPr marL="9525" marR="9525" marT="9525" marB="0" anchor="b">
                    <a:lnL>
                      <a:noFill/>
                    </a:lnL>
                    <a:lnR>
                      <a:noFill/>
                    </a:lnR>
                    <a:lnT>
                      <a:noFill/>
                    </a:lnT>
                    <a:lnB>
                      <a:noFill/>
                    </a:lnB>
                  </a:tcPr>
                </a:tc>
                <a:tc>
                  <a:txBody>
                    <a:bodyPr/>
                    <a:lstStyle/>
                    <a:p>
                      <a:pPr algn="ctr" fontAlgn="b"/>
                      <a:r>
                        <a:rPr lang="en-US" sz="2400" b="0" i="0" u="none" strike="noStrike" dirty="0">
                          <a:solidFill>
                            <a:schemeClr val="tx1"/>
                          </a:solidFill>
                          <a:latin typeface="Calibri"/>
                        </a:rPr>
                        <a:t>7</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7</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7</a:t>
                      </a:r>
                    </a:p>
                  </a:txBody>
                  <a:tcPr marL="9525" marR="9525" marT="9525" marB="0" anchor="b">
                    <a:lnL>
                      <a:noFill/>
                    </a:lnL>
                    <a:lnR>
                      <a:noFill/>
                    </a:lnR>
                    <a:lnT>
                      <a:noFill/>
                    </a:lnT>
                    <a:lnB>
                      <a:noFill/>
                    </a:lnB>
                  </a:tcPr>
                </a:tc>
                <a:extLst>
                  <a:ext uri="{0D108BD9-81ED-4DB2-BD59-A6C34878D82A}">
                    <a16:rowId xmlns:a16="http://schemas.microsoft.com/office/drawing/2014/main" val="10005"/>
                  </a:ext>
                </a:extLst>
              </a:tr>
              <a:tr h="444558">
                <a:tc>
                  <a:txBody>
                    <a:bodyPr/>
                    <a:lstStyle/>
                    <a:p>
                      <a:pPr algn="ctr" fontAlgn="b"/>
                      <a:r>
                        <a:rPr lang="en-US" sz="2400" b="0" i="0" u="none" strike="noStrike">
                          <a:solidFill>
                            <a:schemeClr val="tx1"/>
                          </a:solidFill>
                          <a:latin typeface="Calibri"/>
                        </a:rPr>
                        <a:t>6</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6</a:t>
                      </a:r>
                    </a:p>
                  </a:txBody>
                  <a:tcPr marL="9525" marR="9525" marT="9525" marB="0" anchor="b">
                    <a:lnL>
                      <a:noFill/>
                    </a:lnL>
                    <a:lnR>
                      <a:noFill/>
                    </a:lnR>
                    <a:lnT>
                      <a:noFill/>
                    </a:lnT>
                    <a:lnB>
                      <a:noFill/>
                    </a:lnB>
                  </a:tcPr>
                </a:tc>
                <a:tc>
                  <a:txBody>
                    <a:bodyPr/>
                    <a:lstStyle/>
                    <a:p>
                      <a:pPr algn="ctr" fontAlgn="b"/>
                      <a:r>
                        <a:rPr lang="en-US" sz="2400" b="0" i="0" u="none" strike="noStrike" dirty="0">
                          <a:solidFill>
                            <a:schemeClr val="tx1"/>
                          </a:solidFill>
                          <a:latin typeface="Calibri"/>
                        </a:rPr>
                        <a:t>6</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9</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9</a:t>
                      </a:r>
                    </a:p>
                  </a:txBody>
                  <a:tcPr marL="9525" marR="9525" marT="9525" marB="0" anchor="b">
                    <a:lnL>
                      <a:noFill/>
                    </a:lnL>
                    <a:lnR>
                      <a:noFill/>
                    </a:lnR>
                    <a:lnT>
                      <a:noFill/>
                    </a:lnT>
                    <a:lnB>
                      <a:noFill/>
                    </a:lnB>
                  </a:tcPr>
                </a:tc>
                <a:extLst>
                  <a:ext uri="{0D108BD9-81ED-4DB2-BD59-A6C34878D82A}">
                    <a16:rowId xmlns:a16="http://schemas.microsoft.com/office/drawing/2014/main" val="10006"/>
                  </a:ext>
                </a:extLst>
              </a:tr>
              <a:tr h="444558">
                <a:tc>
                  <a:txBody>
                    <a:bodyPr/>
                    <a:lstStyle/>
                    <a:p>
                      <a:pPr algn="ctr" fontAlgn="b"/>
                      <a:r>
                        <a:rPr lang="en-US" sz="2400" b="0" i="0" u="none" strike="noStrike">
                          <a:solidFill>
                            <a:schemeClr val="tx1"/>
                          </a:solidFill>
                          <a:latin typeface="Calibri"/>
                        </a:rPr>
                        <a:t>7</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7</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6</a:t>
                      </a:r>
                    </a:p>
                  </a:txBody>
                  <a:tcPr marL="9525" marR="9525" marT="9525" marB="0" anchor="b">
                    <a:lnL>
                      <a:noFill/>
                    </a:lnL>
                    <a:lnR>
                      <a:noFill/>
                    </a:lnR>
                    <a:lnT>
                      <a:noFill/>
                    </a:lnT>
                    <a:lnB>
                      <a:noFill/>
                    </a:lnB>
                  </a:tcPr>
                </a:tc>
                <a:tc>
                  <a:txBody>
                    <a:bodyPr/>
                    <a:lstStyle/>
                    <a:p>
                      <a:pPr algn="ctr" fontAlgn="b"/>
                      <a:r>
                        <a:rPr lang="en-US" sz="2400" b="0" i="0" u="none" strike="noStrike" dirty="0">
                          <a:solidFill>
                            <a:schemeClr val="tx1"/>
                          </a:solidFill>
                          <a:latin typeface="Calibri"/>
                        </a:rPr>
                        <a:t>4</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4</a:t>
                      </a:r>
                    </a:p>
                  </a:txBody>
                  <a:tcPr marL="9525" marR="9525" marT="9525" marB="0" anchor="b">
                    <a:lnL>
                      <a:noFill/>
                    </a:lnL>
                    <a:lnR>
                      <a:noFill/>
                    </a:lnR>
                    <a:lnT>
                      <a:noFill/>
                    </a:lnT>
                    <a:lnB>
                      <a:noFill/>
                    </a:lnB>
                  </a:tcPr>
                </a:tc>
                <a:extLst>
                  <a:ext uri="{0D108BD9-81ED-4DB2-BD59-A6C34878D82A}">
                    <a16:rowId xmlns:a16="http://schemas.microsoft.com/office/drawing/2014/main" val="10007"/>
                  </a:ext>
                </a:extLst>
              </a:tr>
              <a:tr h="444558">
                <a:tc>
                  <a:txBody>
                    <a:bodyPr/>
                    <a:lstStyle/>
                    <a:p>
                      <a:pPr algn="ctr" fontAlgn="b"/>
                      <a:r>
                        <a:rPr lang="en-US" sz="2400" b="0" i="0" u="none" strike="noStrike">
                          <a:solidFill>
                            <a:schemeClr val="tx1"/>
                          </a:solidFill>
                          <a:latin typeface="Calibri"/>
                        </a:rPr>
                        <a:t>8</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6</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6</a:t>
                      </a:r>
                    </a:p>
                  </a:txBody>
                  <a:tcPr marL="9525" marR="9525" marT="9525" marB="0" anchor="b">
                    <a:lnL>
                      <a:noFill/>
                    </a:lnL>
                    <a:lnR>
                      <a:noFill/>
                    </a:lnR>
                    <a:lnT>
                      <a:noFill/>
                    </a:lnT>
                    <a:lnB>
                      <a:noFill/>
                    </a:lnB>
                  </a:tcPr>
                </a:tc>
                <a:tc>
                  <a:txBody>
                    <a:bodyPr/>
                    <a:lstStyle/>
                    <a:p>
                      <a:pPr algn="ctr" fontAlgn="b"/>
                      <a:r>
                        <a:rPr lang="en-US" sz="2400" b="0" i="0" u="none" strike="noStrike" dirty="0">
                          <a:solidFill>
                            <a:schemeClr val="tx1"/>
                          </a:solidFill>
                          <a:latin typeface="Calibri"/>
                        </a:rPr>
                        <a:t>8</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8</a:t>
                      </a:r>
                    </a:p>
                  </a:txBody>
                  <a:tcPr marL="9525" marR="9525" marT="9525" marB="0" anchor="b">
                    <a:lnL>
                      <a:noFill/>
                    </a:lnL>
                    <a:lnR>
                      <a:noFill/>
                    </a:lnR>
                    <a:lnT>
                      <a:noFill/>
                    </a:lnT>
                    <a:lnB>
                      <a:noFill/>
                    </a:lnB>
                  </a:tcPr>
                </a:tc>
                <a:extLst>
                  <a:ext uri="{0D108BD9-81ED-4DB2-BD59-A6C34878D82A}">
                    <a16:rowId xmlns:a16="http://schemas.microsoft.com/office/drawing/2014/main" val="10008"/>
                  </a:ext>
                </a:extLst>
              </a:tr>
              <a:tr h="444558">
                <a:tc>
                  <a:txBody>
                    <a:bodyPr/>
                    <a:lstStyle/>
                    <a:p>
                      <a:pPr algn="ctr" fontAlgn="b"/>
                      <a:r>
                        <a:rPr lang="en-US" sz="2400" b="0" i="0" u="none" strike="noStrike">
                          <a:solidFill>
                            <a:schemeClr val="tx1"/>
                          </a:solidFill>
                          <a:latin typeface="Calibri"/>
                        </a:rPr>
                        <a:t>9</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5</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5</a:t>
                      </a:r>
                    </a:p>
                  </a:txBody>
                  <a:tcPr marL="9525" marR="9525" marT="9525" marB="0" anchor="b">
                    <a:lnL>
                      <a:noFill/>
                    </a:lnL>
                    <a:lnR>
                      <a:noFill/>
                    </a:lnR>
                    <a:lnT>
                      <a:noFill/>
                    </a:lnT>
                    <a:lnB>
                      <a:noFill/>
                    </a:lnB>
                  </a:tcPr>
                </a:tc>
                <a:tc>
                  <a:txBody>
                    <a:bodyPr/>
                    <a:lstStyle/>
                    <a:p>
                      <a:pPr algn="ctr" fontAlgn="b"/>
                      <a:r>
                        <a:rPr lang="en-US" sz="2400" b="0" i="0" u="none" strike="noStrike" dirty="0">
                          <a:solidFill>
                            <a:schemeClr val="tx1"/>
                          </a:solidFill>
                          <a:latin typeface="Calibri"/>
                        </a:rPr>
                        <a:t>9</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8</a:t>
                      </a:r>
                    </a:p>
                  </a:txBody>
                  <a:tcPr marL="9525" marR="9525" marT="9525" marB="0" anchor="b">
                    <a:lnL>
                      <a:noFill/>
                    </a:lnL>
                    <a:lnR>
                      <a:noFill/>
                    </a:lnR>
                    <a:lnT>
                      <a:noFill/>
                    </a:lnT>
                    <a:lnB>
                      <a:noFill/>
                    </a:lnB>
                  </a:tcPr>
                </a:tc>
                <a:extLst>
                  <a:ext uri="{0D108BD9-81ED-4DB2-BD59-A6C34878D82A}">
                    <a16:rowId xmlns:a16="http://schemas.microsoft.com/office/drawing/2014/main" val="10009"/>
                  </a:ext>
                </a:extLst>
              </a:tr>
              <a:tr h="444558">
                <a:tc>
                  <a:txBody>
                    <a:bodyPr/>
                    <a:lstStyle/>
                    <a:p>
                      <a:pPr algn="ctr" fontAlgn="b"/>
                      <a:r>
                        <a:rPr lang="en-US" sz="2400" b="0" i="0" u="none" strike="noStrike">
                          <a:solidFill>
                            <a:schemeClr val="tx1"/>
                          </a:solidFill>
                          <a:latin typeface="Calibri"/>
                        </a:rPr>
                        <a:t>10</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6</a:t>
                      </a:r>
                    </a:p>
                  </a:txBody>
                  <a:tcPr marL="9525" marR="9525" marT="9525" marB="0" anchor="b">
                    <a:lnL>
                      <a:noFill/>
                    </a:lnL>
                    <a:lnR>
                      <a:noFill/>
                    </a:lnR>
                    <a:lnT>
                      <a:noFill/>
                    </a:lnT>
                    <a:lnB>
                      <a:noFill/>
                    </a:lnB>
                  </a:tcPr>
                </a:tc>
                <a:tc>
                  <a:txBody>
                    <a:bodyPr/>
                    <a:lstStyle/>
                    <a:p>
                      <a:pPr algn="ctr" fontAlgn="b"/>
                      <a:r>
                        <a:rPr lang="en-US" sz="2400" b="0" i="0" u="none" strike="noStrike">
                          <a:solidFill>
                            <a:schemeClr val="tx1"/>
                          </a:solidFill>
                          <a:latin typeface="Calibri"/>
                        </a:rPr>
                        <a:t>6</a:t>
                      </a:r>
                    </a:p>
                  </a:txBody>
                  <a:tcPr marL="9525" marR="9525" marT="9525" marB="0" anchor="b">
                    <a:lnL>
                      <a:noFill/>
                    </a:lnL>
                    <a:lnR>
                      <a:noFill/>
                    </a:lnR>
                    <a:lnT>
                      <a:noFill/>
                    </a:lnT>
                    <a:lnB>
                      <a:noFill/>
                    </a:lnB>
                  </a:tcPr>
                </a:tc>
                <a:tc>
                  <a:txBody>
                    <a:bodyPr/>
                    <a:lstStyle/>
                    <a:p>
                      <a:pPr algn="ctr" fontAlgn="b"/>
                      <a:r>
                        <a:rPr lang="en-US" sz="2400" b="0" i="0" u="none" strike="noStrike" dirty="0">
                          <a:solidFill>
                            <a:schemeClr val="tx1"/>
                          </a:solidFill>
                          <a:latin typeface="Calibri"/>
                        </a:rPr>
                        <a:t>4</a:t>
                      </a:r>
                    </a:p>
                  </a:txBody>
                  <a:tcPr marL="9525" marR="9525" marT="9525" marB="0" anchor="b">
                    <a:lnL>
                      <a:noFill/>
                    </a:lnL>
                    <a:lnR>
                      <a:noFill/>
                    </a:lnR>
                    <a:lnT>
                      <a:noFill/>
                    </a:lnT>
                    <a:lnB>
                      <a:noFill/>
                    </a:lnB>
                  </a:tcPr>
                </a:tc>
                <a:tc>
                  <a:txBody>
                    <a:bodyPr/>
                    <a:lstStyle/>
                    <a:p>
                      <a:pPr algn="ctr" fontAlgn="b"/>
                      <a:r>
                        <a:rPr lang="en-US" sz="2400" b="0" i="0" u="none" strike="noStrike" dirty="0">
                          <a:solidFill>
                            <a:schemeClr val="tx1"/>
                          </a:solidFill>
                          <a:latin typeface="Calibri"/>
                        </a:rPr>
                        <a:t>5</a:t>
                      </a:r>
                    </a:p>
                  </a:txBody>
                  <a:tcPr marL="9525" marR="9525" marT="9525" marB="0" anchor="b">
                    <a:lnL>
                      <a:noFill/>
                    </a:lnL>
                    <a:lnR>
                      <a:noFill/>
                    </a:lnR>
                    <a:lnT>
                      <a:noFill/>
                    </a:lnT>
                    <a:lnB>
                      <a:noFill/>
                    </a:lnB>
                  </a:tcPr>
                </a:tc>
                <a:extLst>
                  <a:ext uri="{0D108BD9-81ED-4DB2-BD59-A6C34878D82A}">
                    <a16:rowId xmlns:a16="http://schemas.microsoft.com/office/drawing/2014/main" val="10010"/>
                  </a:ext>
                </a:extLst>
              </a:tr>
            </a:tbl>
          </a:graphicData>
        </a:graphic>
      </p:graphicFrame>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26" name="Picture 2"/>
          <p:cNvPicPr>
            <a:picLocks noChangeAspect="1" noChangeArrowheads="1"/>
          </p:cNvPicPr>
          <p:nvPr/>
        </p:nvPicPr>
        <p:blipFill>
          <a:blip r:embed="rId3"/>
          <a:srcRect/>
          <a:stretch>
            <a:fillRect/>
          </a:stretch>
        </p:blipFill>
        <p:spPr bwMode="auto">
          <a:xfrm>
            <a:off x="304800" y="2514600"/>
            <a:ext cx="6102350" cy="4071938"/>
          </a:xfrm>
          <a:prstGeom prst="rect">
            <a:avLst/>
          </a:prstGeom>
          <a:noFill/>
          <a:ln w="9525">
            <a:noFill/>
            <a:miter lim="800000"/>
            <a:headEnd/>
            <a:tailEnd/>
          </a:ln>
        </p:spPr>
      </p:pic>
      <p:sp>
        <p:nvSpPr>
          <p:cNvPr id="8" name="Rounded Rectangle 7"/>
          <p:cNvSpPr/>
          <p:nvPr/>
        </p:nvSpPr>
        <p:spPr>
          <a:xfrm>
            <a:off x="3581400" y="3200400"/>
            <a:ext cx="838200" cy="685800"/>
          </a:xfrm>
          <a:prstGeom prst="roundRect">
            <a:avLst/>
          </a:prstGeom>
          <a:solidFill>
            <a:srgbClr val="0000FF">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ounded Rectangle 8"/>
          <p:cNvSpPr/>
          <p:nvPr/>
        </p:nvSpPr>
        <p:spPr>
          <a:xfrm>
            <a:off x="5375275" y="4572000"/>
            <a:ext cx="838200" cy="685800"/>
          </a:xfrm>
          <a:prstGeom prst="roundRect">
            <a:avLst/>
          </a:prstGeom>
          <a:solidFill>
            <a:srgbClr val="0000FF">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Oval 10"/>
          <p:cNvSpPr/>
          <p:nvPr/>
        </p:nvSpPr>
        <p:spPr>
          <a:xfrm>
            <a:off x="4648200" y="3124200"/>
            <a:ext cx="685800" cy="762000"/>
          </a:xfrm>
          <a:prstGeom prst="ellipse">
            <a:avLst/>
          </a:prstGeom>
          <a:solidFill>
            <a:srgbClr val="FF00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Oval 11"/>
          <p:cNvSpPr/>
          <p:nvPr/>
        </p:nvSpPr>
        <p:spPr>
          <a:xfrm>
            <a:off x="5562600" y="3124200"/>
            <a:ext cx="685800" cy="762000"/>
          </a:xfrm>
          <a:prstGeom prst="ellipse">
            <a:avLst/>
          </a:prstGeom>
          <a:solidFill>
            <a:srgbClr val="FF00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p:cNvSpPr/>
          <p:nvPr/>
        </p:nvSpPr>
        <p:spPr>
          <a:xfrm>
            <a:off x="4648200" y="3810000"/>
            <a:ext cx="685800" cy="762000"/>
          </a:xfrm>
          <a:prstGeom prst="ellipse">
            <a:avLst/>
          </a:prstGeom>
          <a:solidFill>
            <a:srgbClr val="FF00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p:cNvSpPr/>
          <p:nvPr/>
        </p:nvSpPr>
        <p:spPr>
          <a:xfrm>
            <a:off x="5562600" y="3810000"/>
            <a:ext cx="685800" cy="762000"/>
          </a:xfrm>
          <a:prstGeom prst="ellipse">
            <a:avLst/>
          </a:prstGeom>
          <a:solidFill>
            <a:srgbClr val="FF00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3433" name="Rectangle 14"/>
          <p:cNvSpPr>
            <a:spLocks noChangeArrowheads="1"/>
          </p:cNvSpPr>
          <p:nvPr/>
        </p:nvSpPr>
        <p:spPr bwMode="auto">
          <a:xfrm>
            <a:off x="304800" y="615950"/>
            <a:ext cx="8305800" cy="1016000"/>
          </a:xfrm>
          <a:prstGeom prst="rect">
            <a:avLst/>
          </a:prstGeom>
          <a:noFill/>
          <a:ln w="9525">
            <a:noFill/>
            <a:miter lim="800000"/>
            <a:headEnd/>
            <a:tailEnd/>
          </a:ln>
        </p:spPr>
        <p:txBody>
          <a:bodyPr>
            <a:spAutoFit/>
          </a:bodyPr>
          <a:lstStyle/>
          <a:p>
            <a:pPr algn="just"/>
            <a:r>
              <a:rPr lang="en-US" sz="2000"/>
              <a:t>Dasar pemikiran dalam validasi ini adalah bahwa adanya validitas yang baik diperlihatkan oleh korelasi yang tinggi antara dua pengukuran terhadap trait yang sama pada dua metode yang berbeda</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itle 1"/>
          <p:cNvSpPr>
            <a:spLocks noGrp="1"/>
          </p:cNvSpPr>
          <p:nvPr>
            <p:ph type="title"/>
          </p:nvPr>
        </p:nvSpPr>
        <p:spPr>
          <a:xfrm>
            <a:off x="838200" y="2514600"/>
            <a:ext cx="7467600" cy="1143000"/>
          </a:xfrm>
        </p:spPr>
        <p:txBody>
          <a:bodyPr/>
          <a:lstStyle/>
          <a:p>
            <a:pPr algn="ctr"/>
            <a:r>
              <a:rPr lang="en-US"/>
              <a:t>FACTORIAL VALIDITY</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457200" y="0"/>
            <a:ext cx="8229600" cy="715963"/>
          </a:xfrm>
        </p:spPr>
        <p:txBody>
          <a:bodyPr/>
          <a:lstStyle/>
          <a:p>
            <a:pPr eaLnBrk="1" hangingPunct="1"/>
            <a:r>
              <a:rPr lang="en-US" sz="3600"/>
              <a:t>Analisis Faktor (1)</a:t>
            </a:r>
          </a:p>
        </p:txBody>
      </p:sp>
      <p:sp>
        <p:nvSpPr>
          <p:cNvPr id="4" name="Content Placeholder 3"/>
          <p:cNvSpPr>
            <a:spLocks noGrp="1"/>
          </p:cNvSpPr>
          <p:nvPr>
            <p:ph idx="1"/>
          </p:nvPr>
        </p:nvSpPr>
        <p:spPr>
          <a:xfrm>
            <a:off x="685800" y="838200"/>
            <a:ext cx="8229600" cy="2743200"/>
          </a:xfrm>
        </p:spPr>
        <p:txBody>
          <a:bodyPr/>
          <a:lstStyle/>
          <a:p>
            <a:pPr eaLnBrk="1" hangingPunct="1"/>
            <a:r>
              <a:rPr lang="en-US" sz="2400"/>
              <a:t>Analisis faktor didasari oleh koefesien korelasi linear dan koefesien regresi liner </a:t>
            </a:r>
          </a:p>
          <a:p>
            <a:pPr eaLnBrk="1" hangingPunct="1"/>
            <a:r>
              <a:rPr lang="en-US" sz="2400"/>
              <a:t>Pada dasarnya koefesien korelasi merupakan cosinus sudut yang dibentuk dari garis regresi</a:t>
            </a:r>
          </a:p>
          <a:p>
            <a:pPr eaLnBrk="1" hangingPunct="1"/>
            <a:r>
              <a:rPr lang="en-US" sz="2400">
                <a:sym typeface="Symbol" pitchFamily="18" charset="2"/>
              </a:rPr>
              <a:t></a:t>
            </a:r>
            <a:r>
              <a:rPr lang="en-US" sz="2400"/>
              <a:t>xy = cos </a:t>
            </a:r>
            <a:r>
              <a:rPr lang="en-US" sz="2400">
                <a:sym typeface="Symbol" pitchFamily="18" charset="2"/>
              </a:rPr>
              <a:t></a:t>
            </a:r>
          </a:p>
          <a:p>
            <a:pPr eaLnBrk="1" hangingPunct="1"/>
            <a:r>
              <a:rPr lang="en-US" sz="2400"/>
              <a:t>Koefesien korelasi akan maksimal ( </a:t>
            </a:r>
            <a:r>
              <a:rPr lang="en-US" sz="2400">
                <a:sym typeface="Symbol" pitchFamily="18" charset="2"/>
              </a:rPr>
              <a:t></a:t>
            </a:r>
            <a:r>
              <a:rPr lang="en-US" sz="2400"/>
              <a:t>xy = 0.71 ) apabila </a:t>
            </a:r>
            <a:r>
              <a:rPr lang="en-US" sz="2400">
                <a:sym typeface="Symbol" pitchFamily="18" charset="2"/>
              </a:rPr>
              <a:t></a:t>
            </a:r>
            <a:r>
              <a:rPr lang="en-US" sz="2400"/>
              <a:t> = 45</a:t>
            </a:r>
            <a:r>
              <a:rPr lang="en-US" sz="2400" baseline="30000"/>
              <a:t>o</a:t>
            </a:r>
            <a:endParaRPr lang="en-US" sz="2400"/>
          </a:p>
          <a:p>
            <a:pPr eaLnBrk="1" hangingPunct="1"/>
            <a:endParaRPr lang="en-US" sz="2400">
              <a:sym typeface="Symbol" pitchFamily="18" charset="2"/>
            </a:endParaRPr>
          </a:p>
          <a:p>
            <a:pPr eaLnBrk="1" hangingPunct="1"/>
            <a:endParaRPr lang="en-US"/>
          </a:p>
        </p:txBody>
      </p:sp>
      <p:cxnSp>
        <p:nvCxnSpPr>
          <p:cNvPr id="8" name="Straight Connector 7"/>
          <p:cNvCxnSpPr/>
          <p:nvPr/>
        </p:nvCxnSpPr>
        <p:spPr>
          <a:xfrm>
            <a:off x="990600" y="5943600"/>
            <a:ext cx="2209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304800" y="4224338"/>
            <a:ext cx="2743200" cy="1219200"/>
          </a:xfrm>
          <a:prstGeom prst="line">
            <a:avLst/>
          </a:prstGeom>
          <a:ln w="25400" cmpd="sng">
            <a:solidFill>
              <a:srgbClr val="0000FF"/>
            </a:solidFill>
          </a:ln>
        </p:spPr>
        <p:style>
          <a:lnRef idx="1">
            <a:schemeClr val="accent1"/>
          </a:lnRef>
          <a:fillRef idx="0">
            <a:schemeClr val="accent1"/>
          </a:fillRef>
          <a:effectRef idx="0">
            <a:schemeClr val="accent1"/>
          </a:effectRef>
          <a:fontRef idx="minor">
            <a:schemeClr val="tx1"/>
          </a:fontRef>
        </p:style>
      </p:cxnSp>
      <p:sp>
        <p:nvSpPr>
          <p:cNvPr id="11" name="Rectangle 10"/>
          <p:cNvSpPr>
            <a:spLocks noChangeArrowheads="1"/>
          </p:cNvSpPr>
          <p:nvPr/>
        </p:nvSpPr>
        <p:spPr bwMode="auto">
          <a:xfrm>
            <a:off x="1752600" y="5562600"/>
            <a:ext cx="500063" cy="369888"/>
          </a:xfrm>
          <a:prstGeom prst="rect">
            <a:avLst/>
          </a:prstGeom>
          <a:noFill/>
          <a:ln w="9525">
            <a:noFill/>
            <a:miter lim="800000"/>
            <a:headEnd/>
            <a:tailEnd/>
          </a:ln>
        </p:spPr>
        <p:txBody>
          <a:bodyPr wrap="none">
            <a:spAutoFit/>
          </a:bodyPr>
          <a:lstStyle/>
          <a:p>
            <a:r>
              <a:rPr lang="en-US">
                <a:latin typeface="Calibri" pitchFamily="34" charset="0"/>
              </a:rPr>
              <a:t>30</a:t>
            </a:r>
            <a:r>
              <a:rPr lang="en-US" baseline="30000">
                <a:latin typeface="Calibri" pitchFamily="34" charset="0"/>
              </a:rPr>
              <a:t>o</a:t>
            </a:r>
            <a:endParaRPr lang="en-US" sz="2000">
              <a:latin typeface="Calibri" pitchFamily="34" charset="0"/>
            </a:endParaRPr>
          </a:p>
        </p:txBody>
      </p:sp>
      <p:sp>
        <p:nvSpPr>
          <p:cNvPr id="104449" name="Rectangle 1"/>
          <p:cNvSpPr>
            <a:spLocks noChangeArrowheads="1"/>
          </p:cNvSpPr>
          <p:nvPr/>
        </p:nvSpPr>
        <p:spPr bwMode="auto">
          <a:xfrm>
            <a:off x="3886200" y="3810000"/>
            <a:ext cx="2286000" cy="2370138"/>
          </a:xfrm>
          <a:prstGeom prst="rect">
            <a:avLst/>
          </a:prstGeom>
          <a:noFill/>
          <a:ln w="9525">
            <a:noFill/>
            <a:miter lim="800000"/>
            <a:headEnd/>
            <a:tailEnd/>
          </a:ln>
        </p:spPr>
        <p:txBody>
          <a:bodyPr anchor="ctr">
            <a:spAutoFit/>
          </a:bodyPr>
          <a:lstStyle/>
          <a:p>
            <a:pPr algn="just"/>
            <a:endParaRPr lang="en-US" sz="2000">
              <a:cs typeface="Times New Roman" pitchFamily="18" charset="0"/>
              <a:sym typeface="Symbol" pitchFamily="18" charset="2"/>
            </a:endParaRPr>
          </a:p>
          <a:p>
            <a:pPr algn="just"/>
            <a:r>
              <a:rPr lang="en-US" sz="2400">
                <a:cs typeface="Times New Roman" pitchFamily="18" charset="0"/>
                <a:sym typeface="Symbol" pitchFamily="18" charset="2"/>
              </a:rPr>
              <a:t></a:t>
            </a:r>
            <a:r>
              <a:rPr lang="en-US" sz="2400">
                <a:cs typeface="Times New Roman" pitchFamily="18" charset="0"/>
              </a:rPr>
              <a:t> = 30</a:t>
            </a:r>
            <a:r>
              <a:rPr lang="en-US" sz="2400" baseline="30000">
                <a:cs typeface="Times New Roman" pitchFamily="18" charset="0"/>
              </a:rPr>
              <a:t>o</a:t>
            </a:r>
          </a:p>
          <a:p>
            <a:pPr algn="just"/>
            <a:r>
              <a:rPr lang="en-US" sz="2400">
                <a:cs typeface="Times New Roman" pitchFamily="18" charset="0"/>
                <a:sym typeface="Wingdings" pitchFamily="2" charset="2"/>
              </a:rPr>
              <a:t>cos </a:t>
            </a:r>
            <a:r>
              <a:rPr lang="en-US" sz="2400">
                <a:cs typeface="Times New Roman" pitchFamily="18" charset="0"/>
                <a:sym typeface="Symbol" pitchFamily="18" charset="2"/>
              </a:rPr>
              <a:t></a:t>
            </a:r>
            <a:r>
              <a:rPr lang="en-US" sz="2400">
                <a:cs typeface="Times New Roman" pitchFamily="18" charset="0"/>
              </a:rPr>
              <a:t> = 0.8660</a:t>
            </a:r>
          </a:p>
          <a:p>
            <a:pPr algn="just"/>
            <a:endParaRPr lang="en-US" sz="2000">
              <a:cs typeface="Times New Roman" pitchFamily="18" charset="0"/>
            </a:endParaRPr>
          </a:p>
          <a:p>
            <a:pPr algn="just"/>
            <a:endParaRPr lang="en-US" sz="2000">
              <a:cs typeface="Times New Roman" pitchFamily="18" charset="0"/>
              <a:sym typeface="Symbol" pitchFamily="18" charset="2"/>
            </a:endParaRPr>
          </a:p>
          <a:p>
            <a:pPr algn="just" eaLnBrk="0" hangingPunct="0"/>
            <a:r>
              <a:rPr lang="en-US" sz="2000">
                <a:cs typeface="Times New Roman" pitchFamily="18" charset="0"/>
                <a:sym typeface="Symbol" pitchFamily="18" charset="2"/>
              </a:rPr>
              <a:t>				</a:t>
            </a:r>
          </a:p>
        </p:txBody>
      </p:sp>
      <p:sp>
        <p:nvSpPr>
          <p:cNvPr id="17" name="Rectangle 16"/>
          <p:cNvSpPr>
            <a:spLocks noChangeArrowheads="1"/>
          </p:cNvSpPr>
          <p:nvPr/>
        </p:nvSpPr>
        <p:spPr bwMode="auto">
          <a:xfrm>
            <a:off x="3886200" y="5029200"/>
            <a:ext cx="1952625" cy="461963"/>
          </a:xfrm>
          <a:prstGeom prst="rect">
            <a:avLst/>
          </a:prstGeom>
          <a:noFill/>
          <a:ln w="9525">
            <a:noFill/>
            <a:miter lim="800000"/>
            <a:headEnd/>
            <a:tailEnd/>
          </a:ln>
        </p:spPr>
        <p:txBody>
          <a:bodyPr wrap="none">
            <a:spAutoFit/>
          </a:bodyPr>
          <a:lstStyle/>
          <a:p>
            <a:pPr algn="just"/>
            <a:r>
              <a:rPr lang="en-US" sz="2400">
                <a:solidFill>
                  <a:srgbClr val="FF0000"/>
                </a:solidFill>
                <a:cs typeface="Times New Roman" pitchFamily="18" charset="0"/>
                <a:sym typeface="Symbol" pitchFamily="18" charset="2"/>
              </a:rPr>
              <a:t></a:t>
            </a:r>
            <a:r>
              <a:rPr lang="en-US" sz="2400">
                <a:solidFill>
                  <a:srgbClr val="FF0000"/>
                </a:solidFill>
                <a:cs typeface="Times New Roman" pitchFamily="18" charset="0"/>
              </a:rPr>
              <a:t>xy = 0,8660</a:t>
            </a:r>
          </a:p>
        </p:txBody>
      </p:sp>
      <p:sp>
        <p:nvSpPr>
          <p:cNvPr id="19" name="Arc 18"/>
          <p:cNvSpPr/>
          <p:nvPr/>
        </p:nvSpPr>
        <p:spPr>
          <a:xfrm rot="1586872">
            <a:off x="936625" y="5086350"/>
            <a:ext cx="1371600" cy="1447800"/>
          </a:xfrm>
          <a:prstGeom prst="arc">
            <a:avLst>
              <a:gd name="adj1" fmla="val 18226348"/>
              <a:gd name="adj2" fmla="val 20530167"/>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cxnSp>
        <p:nvCxnSpPr>
          <p:cNvPr id="22" name="Straight Connector 21"/>
          <p:cNvCxnSpPr/>
          <p:nvPr/>
        </p:nvCxnSpPr>
        <p:spPr>
          <a:xfrm rot="5400000" flipH="1" flipV="1">
            <a:off x="-188912" y="4762500"/>
            <a:ext cx="2360612" cy="1588"/>
          </a:xfrm>
          <a:prstGeom prst="line">
            <a:avLst/>
          </a:prstGeom>
        </p:spPr>
        <p:style>
          <a:lnRef idx="1">
            <a:schemeClr val="accent1"/>
          </a:lnRef>
          <a:fillRef idx="0">
            <a:schemeClr val="accent1"/>
          </a:fillRef>
          <a:effectRef idx="0">
            <a:schemeClr val="accent1"/>
          </a:effectRef>
          <a:fontRef idx="minor">
            <a:schemeClr val="tx1"/>
          </a:fontRef>
        </p:style>
      </p:cxnSp>
      <p:sp>
        <p:nvSpPr>
          <p:cNvPr id="25" name="Rectangle 24"/>
          <p:cNvSpPr>
            <a:spLocks noChangeArrowheads="1"/>
          </p:cNvSpPr>
          <p:nvPr/>
        </p:nvSpPr>
        <p:spPr bwMode="auto">
          <a:xfrm>
            <a:off x="3276600" y="5715000"/>
            <a:ext cx="304800" cy="369888"/>
          </a:xfrm>
          <a:prstGeom prst="rect">
            <a:avLst/>
          </a:prstGeom>
          <a:noFill/>
          <a:ln w="9525">
            <a:noFill/>
            <a:miter lim="800000"/>
            <a:headEnd/>
            <a:tailEnd/>
          </a:ln>
        </p:spPr>
        <p:txBody>
          <a:bodyPr wrap="none">
            <a:spAutoFit/>
          </a:bodyPr>
          <a:lstStyle/>
          <a:p>
            <a:r>
              <a:rPr lang="en-US">
                <a:latin typeface="Calibri" pitchFamily="34" charset="0"/>
              </a:rPr>
              <a:t>X</a:t>
            </a:r>
            <a:endParaRPr lang="en-US" sz="2000">
              <a:latin typeface="Calibri" pitchFamily="34" charset="0"/>
            </a:endParaRPr>
          </a:p>
        </p:txBody>
      </p:sp>
      <p:sp>
        <p:nvSpPr>
          <p:cNvPr id="26" name="Rectangle 25"/>
          <p:cNvSpPr>
            <a:spLocks noChangeArrowheads="1"/>
          </p:cNvSpPr>
          <p:nvPr/>
        </p:nvSpPr>
        <p:spPr bwMode="auto">
          <a:xfrm>
            <a:off x="630238" y="3429000"/>
            <a:ext cx="304800" cy="369888"/>
          </a:xfrm>
          <a:prstGeom prst="rect">
            <a:avLst/>
          </a:prstGeom>
          <a:noFill/>
          <a:ln w="9525">
            <a:noFill/>
            <a:miter lim="800000"/>
            <a:headEnd/>
            <a:tailEnd/>
          </a:ln>
        </p:spPr>
        <p:txBody>
          <a:bodyPr wrap="none">
            <a:spAutoFit/>
          </a:bodyPr>
          <a:lstStyle/>
          <a:p>
            <a:r>
              <a:rPr lang="en-US">
                <a:latin typeface="Calibri" pitchFamily="34" charset="0"/>
              </a:rPr>
              <a:t>Y</a:t>
            </a:r>
            <a:endParaRPr lang="en-US" sz="200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linds(horizont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linds(horizont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linds(horizont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blinds(horizontal)">
                                      <p:cBhvr>
                                        <p:cTn id="27" dur="500"/>
                                        <p:tgtEl>
                                          <p:spTgt spid="26"/>
                                        </p:tgtEl>
                                      </p:cBhvr>
                                    </p:animEffect>
                                  </p:childTnLst>
                                </p:cTn>
                              </p:par>
                              <p:par>
                                <p:cTn id="28" presetID="3" presetClass="entr" presetSubtype="10" fill="hold" nodeType="with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blinds(horizontal)">
                                      <p:cBhvr>
                                        <p:cTn id="30" dur="500"/>
                                        <p:tgtEl>
                                          <p:spTgt spid="22"/>
                                        </p:tgtEl>
                                      </p:cBhvr>
                                    </p:animEffect>
                                  </p:childTnLst>
                                </p:cTn>
                              </p:par>
                              <p:par>
                                <p:cTn id="31" presetID="3" presetClass="entr" presetSubtype="10" fill="hold" nodeType="with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blinds(horizontal)">
                                      <p:cBhvr>
                                        <p:cTn id="33" dur="500"/>
                                        <p:tgtEl>
                                          <p:spTgt spid="8"/>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blinds(horizontal)">
                                      <p:cBhvr>
                                        <p:cTn id="36" dur="500"/>
                                        <p:tgtEl>
                                          <p:spTgt spid="25"/>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blinds(horizontal)">
                                      <p:cBhvr>
                                        <p:cTn id="41" dur="500"/>
                                        <p:tgtEl>
                                          <p:spTgt spid="10"/>
                                        </p:tgtEl>
                                      </p:cBhvr>
                                    </p:animEffect>
                                  </p:childTnLst>
                                </p:cTn>
                              </p:par>
                            </p:childTnLst>
                          </p:cTn>
                        </p:par>
                      </p:childTnLst>
                    </p:cTn>
                  </p:par>
                  <p:par>
                    <p:cTn id="42" fill="hold">
                      <p:stCondLst>
                        <p:cond delay="indefinite"/>
                      </p:stCondLst>
                      <p:childTnLst>
                        <p:par>
                          <p:cTn id="43" fill="hold">
                            <p:stCondLst>
                              <p:cond delay="0"/>
                            </p:stCondLst>
                            <p:childTnLst>
                              <p:par>
                                <p:cTn id="44" presetID="42" presetClass="path" presetSubtype="0" accel="50000" decel="50000" fill="hold" nodeType="clickEffect">
                                  <p:stCondLst>
                                    <p:cond delay="0"/>
                                  </p:stCondLst>
                                  <p:childTnLst>
                                    <p:animMotion origin="layout" path="M -3.61111E-6 -7.1181E-7 L -0.00225 0.11902 " pathEditMode="relative" rAng="0" ptsTypes="AA">
                                      <p:cBhvr>
                                        <p:cTn id="45" dur="2000" fill="hold"/>
                                        <p:tgtEl>
                                          <p:spTgt spid="10"/>
                                        </p:tgtEl>
                                        <p:attrNameLst>
                                          <p:attrName>ppt_x</p:attrName>
                                          <p:attrName>ppt_y</p:attrName>
                                        </p:attrNameLst>
                                      </p:cBhvr>
                                      <p:rCtr x="-100" y="5900"/>
                                    </p:animMotion>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blinds(horizontal)">
                                      <p:cBhvr>
                                        <p:cTn id="50" dur="500"/>
                                        <p:tgtEl>
                                          <p:spTgt spid="11"/>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19"/>
                                        </p:tgtEl>
                                        <p:attrNameLst>
                                          <p:attrName>style.visibility</p:attrName>
                                        </p:attrNameLst>
                                      </p:cBhvr>
                                      <p:to>
                                        <p:strVal val="visible"/>
                                      </p:to>
                                    </p:set>
                                    <p:animEffect transition="in" filter="blinds(horizontal)">
                                      <p:cBhvr>
                                        <p:cTn id="53" dur="500"/>
                                        <p:tgtEl>
                                          <p:spTgt spid="19"/>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104449"/>
                                        </p:tgtEl>
                                        <p:attrNameLst>
                                          <p:attrName>style.visibility</p:attrName>
                                        </p:attrNameLst>
                                      </p:cBhvr>
                                      <p:to>
                                        <p:strVal val="visible"/>
                                      </p:to>
                                    </p:set>
                                    <p:animEffect transition="in" filter="blinds(horizontal)">
                                      <p:cBhvr>
                                        <p:cTn id="56" dur="500"/>
                                        <p:tgtEl>
                                          <p:spTgt spid="104449"/>
                                        </p:tgtEl>
                                      </p:cBhvr>
                                    </p:animEffect>
                                  </p:childTnLst>
                                </p:cTn>
                              </p:par>
                            </p:childTnLst>
                          </p:cTn>
                        </p:par>
                      </p:childTnLst>
                    </p:cTn>
                  </p:par>
                  <p:par>
                    <p:cTn id="57" fill="hold">
                      <p:stCondLst>
                        <p:cond delay="indefinite"/>
                      </p:stCondLst>
                      <p:childTnLst>
                        <p:par>
                          <p:cTn id="58" fill="hold">
                            <p:stCondLst>
                              <p:cond delay="0"/>
                            </p:stCondLst>
                            <p:childTnLst>
                              <p:par>
                                <p:cTn id="59" presetID="24"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anim to="" calcmode="lin" valueType="num">
                                      <p:cBhvr>
                                        <p:cTn id="61" dur="1" fill="hold"/>
                                        <p:tgtEl>
                                          <p:spTgt spid="17"/>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11" grpId="0"/>
      <p:bldP spid="104449" grpId="0"/>
      <p:bldP spid="17" grpId="0"/>
      <p:bldP spid="19" grpId="0" animBg="1"/>
      <p:bldP spid="25" grpId="0"/>
      <p:bldP spid="26" grpId="0"/>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14400"/>
            <a:ext cx="8229600" cy="1371600"/>
          </a:xfrm>
        </p:spPr>
        <p:txBody>
          <a:bodyPr/>
          <a:lstStyle/>
          <a:p>
            <a:pPr algn="just" eaLnBrk="1" hangingPunct="1"/>
            <a:r>
              <a:rPr lang="en-US" sz="2400"/>
              <a:t>Apabila terdapat tiga atau lebih variabel yang dikorelasikan misalnya terdapat tiga tes yakni tes I, tes II dan tes III dengan inter korelasi :</a:t>
            </a:r>
          </a:p>
          <a:p>
            <a:pPr eaLnBrk="1" hangingPunct="1"/>
            <a:endParaRPr lang="en-US" sz="2400"/>
          </a:p>
          <a:p>
            <a:pPr eaLnBrk="1" hangingPunct="1"/>
            <a:endParaRPr lang="en-US"/>
          </a:p>
        </p:txBody>
      </p:sp>
      <p:sp>
        <p:nvSpPr>
          <p:cNvPr id="106499" name="Rectangle 2"/>
          <p:cNvSpPr>
            <a:spLocks noGrp="1" noChangeArrowheads="1"/>
          </p:cNvSpPr>
          <p:nvPr>
            <p:ph type="title"/>
          </p:nvPr>
        </p:nvSpPr>
        <p:spPr>
          <a:xfrm>
            <a:off x="457200" y="85725"/>
            <a:ext cx="8229600" cy="715963"/>
          </a:xfrm>
        </p:spPr>
        <p:txBody>
          <a:bodyPr/>
          <a:lstStyle/>
          <a:p>
            <a:pPr eaLnBrk="1" hangingPunct="1"/>
            <a:r>
              <a:rPr lang="en-US" sz="3600"/>
              <a:t>Analisis Faktor (1)</a:t>
            </a:r>
          </a:p>
        </p:txBody>
      </p:sp>
      <p:cxnSp>
        <p:nvCxnSpPr>
          <p:cNvPr id="6" name="Straight Connector 5"/>
          <p:cNvCxnSpPr/>
          <p:nvPr/>
        </p:nvCxnSpPr>
        <p:spPr>
          <a:xfrm>
            <a:off x="2514600" y="6400800"/>
            <a:ext cx="2514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flipH="1" flipV="1">
            <a:off x="1409700" y="4762500"/>
            <a:ext cx="2743200" cy="533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flipH="1" flipV="1">
            <a:off x="2209800" y="4419600"/>
            <a:ext cx="2286000" cy="1676400"/>
          </a:xfrm>
          <a:prstGeom prst="line">
            <a:avLst/>
          </a:prstGeom>
        </p:spPr>
        <p:style>
          <a:lnRef idx="1">
            <a:schemeClr val="accent1"/>
          </a:lnRef>
          <a:fillRef idx="0">
            <a:schemeClr val="accent1"/>
          </a:fillRef>
          <a:effectRef idx="0">
            <a:schemeClr val="accent1"/>
          </a:effectRef>
          <a:fontRef idx="minor">
            <a:schemeClr val="tx1"/>
          </a:fontRef>
        </p:style>
      </p:cxnSp>
      <p:sp>
        <p:nvSpPr>
          <p:cNvPr id="14" name="Rectangle 13"/>
          <p:cNvSpPr>
            <a:spLocks noChangeArrowheads="1"/>
          </p:cNvSpPr>
          <p:nvPr/>
        </p:nvSpPr>
        <p:spPr bwMode="auto">
          <a:xfrm>
            <a:off x="4495800" y="4038600"/>
            <a:ext cx="650875" cy="369888"/>
          </a:xfrm>
          <a:prstGeom prst="rect">
            <a:avLst/>
          </a:prstGeom>
          <a:noFill/>
          <a:ln w="9525">
            <a:noFill/>
            <a:miter lim="800000"/>
            <a:headEnd/>
            <a:tailEnd/>
          </a:ln>
        </p:spPr>
        <p:txBody>
          <a:bodyPr wrap="none">
            <a:spAutoFit/>
          </a:bodyPr>
          <a:lstStyle/>
          <a:p>
            <a:r>
              <a:rPr lang="en-US">
                <a:latin typeface="Calibri" pitchFamily="34" charset="0"/>
              </a:rPr>
              <a:t>Tes 2</a:t>
            </a:r>
          </a:p>
        </p:txBody>
      </p:sp>
      <p:sp>
        <p:nvSpPr>
          <p:cNvPr id="15" name="Rectangle 14"/>
          <p:cNvSpPr>
            <a:spLocks noChangeArrowheads="1"/>
          </p:cNvSpPr>
          <p:nvPr/>
        </p:nvSpPr>
        <p:spPr bwMode="auto">
          <a:xfrm>
            <a:off x="2133600" y="3657600"/>
            <a:ext cx="650875" cy="369888"/>
          </a:xfrm>
          <a:prstGeom prst="rect">
            <a:avLst/>
          </a:prstGeom>
          <a:noFill/>
          <a:ln w="9525">
            <a:noFill/>
            <a:miter lim="800000"/>
            <a:headEnd/>
            <a:tailEnd/>
          </a:ln>
        </p:spPr>
        <p:txBody>
          <a:bodyPr wrap="none">
            <a:spAutoFit/>
          </a:bodyPr>
          <a:lstStyle/>
          <a:p>
            <a:r>
              <a:rPr lang="en-US">
                <a:latin typeface="Calibri" pitchFamily="34" charset="0"/>
              </a:rPr>
              <a:t>Tes 1</a:t>
            </a:r>
          </a:p>
        </p:txBody>
      </p:sp>
      <p:sp>
        <p:nvSpPr>
          <p:cNvPr id="16" name="Rectangle 15"/>
          <p:cNvSpPr>
            <a:spLocks noChangeArrowheads="1"/>
          </p:cNvSpPr>
          <p:nvPr/>
        </p:nvSpPr>
        <p:spPr bwMode="auto">
          <a:xfrm>
            <a:off x="5181600" y="6019800"/>
            <a:ext cx="650875" cy="369888"/>
          </a:xfrm>
          <a:prstGeom prst="rect">
            <a:avLst/>
          </a:prstGeom>
          <a:noFill/>
          <a:ln w="9525">
            <a:noFill/>
            <a:miter lim="800000"/>
            <a:headEnd/>
            <a:tailEnd/>
          </a:ln>
        </p:spPr>
        <p:txBody>
          <a:bodyPr wrap="none">
            <a:spAutoFit/>
          </a:bodyPr>
          <a:lstStyle/>
          <a:p>
            <a:r>
              <a:rPr lang="en-US">
                <a:latin typeface="Calibri" pitchFamily="34" charset="0"/>
              </a:rPr>
              <a:t>Tes 3</a:t>
            </a:r>
          </a:p>
        </p:txBody>
      </p:sp>
      <p:sp>
        <p:nvSpPr>
          <p:cNvPr id="18" name="Rectangle 17"/>
          <p:cNvSpPr>
            <a:spLocks noChangeArrowheads="1"/>
          </p:cNvSpPr>
          <p:nvPr/>
        </p:nvSpPr>
        <p:spPr bwMode="auto">
          <a:xfrm>
            <a:off x="2895600" y="5943600"/>
            <a:ext cx="500063" cy="369888"/>
          </a:xfrm>
          <a:prstGeom prst="rect">
            <a:avLst/>
          </a:prstGeom>
          <a:noFill/>
          <a:ln w="9525">
            <a:noFill/>
            <a:miter lim="800000"/>
            <a:headEnd/>
            <a:tailEnd/>
          </a:ln>
        </p:spPr>
        <p:txBody>
          <a:bodyPr wrap="none">
            <a:spAutoFit/>
          </a:bodyPr>
          <a:lstStyle/>
          <a:p>
            <a:r>
              <a:rPr lang="en-US">
                <a:latin typeface="Calibri" pitchFamily="34" charset="0"/>
              </a:rPr>
              <a:t>50</a:t>
            </a:r>
            <a:r>
              <a:rPr lang="en-US" baseline="30000">
                <a:latin typeface="Calibri" pitchFamily="34" charset="0"/>
              </a:rPr>
              <a:t>o</a:t>
            </a:r>
            <a:endParaRPr lang="en-US">
              <a:latin typeface="Calibri" pitchFamily="34" charset="0"/>
            </a:endParaRPr>
          </a:p>
        </p:txBody>
      </p:sp>
      <p:sp>
        <p:nvSpPr>
          <p:cNvPr id="19" name="Rectangle 18"/>
          <p:cNvSpPr>
            <a:spLocks noChangeArrowheads="1"/>
          </p:cNvSpPr>
          <p:nvPr/>
        </p:nvSpPr>
        <p:spPr bwMode="auto">
          <a:xfrm>
            <a:off x="2667000" y="5257800"/>
            <a:ext cx="500063" cy="369888"/>
          </a:xfrm>
          <a:prstGeom prst="rect">
            <a:avLst/>
          </a:prstGeom>
          <a:noFill/>
          <a:ln w="9525">
            <a:noFill/>
            <a:miter lim="800000"/>
            <a:headEnd/>
            <a:tailEnd/>
          </a:ln>
        </p:spPr>
        <p:txBody>
          <a:bodyPr wrap="none">
            <a:spAutoFit/>
          </a:bodyPr>
          <a:lstStyle/>
          <a:p>
            <a:r>
              <a:rPr lang="en-US">
                <a:latin typeface="Calibri" pitchFamily="34" charset="0"/>
              </a:rPr>
              <a:t>30</a:t>
            </a:r>
            <a:r>
              <a:rPr lang="en-US" baseline="30000">
                <a:latin typeface="Calibri" pitchFamily="34" charset="0"/>
              </a:rPr>
              <a:t>o</a:t>
            </a:r>
            <a:endParaRPr lang="en-US">
              <a:latin typeface="Calibri" pitchFamily="34" charset="0"/>
            </a:endParaRPr>
          </a:p>
        </p:txBody>
      </p:sp>
      <p:sp>
        <p:nvSpPr>
          <p:cNvPr id="20" name="Arc 19"/>
          <p:cNvSpPr/>
          <p:nvPr/>
        </p:nvSpPr>
        <p:spPr>
          <a:xfrm rot="1812461">
            <a:off x="2265363" y="5530850"/>
            <a:ext cx="1209675" cy="1644650"/>
          </a:xfrm>
          <a:prstGeom prst="arc">
            <a:avLst>
              <a:gd name="adj1" fmla="val 15855238"/>
              <a:gd name="adj2" fmla="val 19519220"/>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21" name="Arc 20"/>
          <p:cNvSpPr/>
          <p:nvPr/>
        </p:nvSpPr>
        <p:spPr>
          <a:xfrm rot="20520631">
            <a:off x="2667000" y="4729163"/>
            <a:ext cx="842963" cy="1557337"/>
          </a:xfrm>
          <a:prstGeom prst="arc">
            <a:avLst>
              <a:gd name="adj1" fmla="val 16331092"/>
              <a:gd name="adj2" fmla="val 19755043"/>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22" name="Rectangle 21"/>
          <p:cNvSpPr>
            <a:spLocks noChangeArrowheads="1"/>
          </p:cNvSpPr>
          <p:nvPr/>
        </p:nvSpPr>
        <p:spPr bwMode="auto">
          <a:xfrm>
            <a:off x="3505200" y="1981200"/>
            <a:ext cx="4495800" cy="461963"/>
          </a:xfrm>
          <a:prstGeom prst="rect">
            <a:avLst/>
          </a:prstGeom>
          <a:noFill/>
          <a:ln w="9525">
            <a:noFill/>
            <a:miter lim="800000"/>
            <a:headEnd/>
            <a:tailEnd/>
          </a:ln>
        </p:spPr>
        <p:txBody>
          <a:bodyPr>
            <a:spAutoFit/>
          </a:bodyPr>
          <a:lstStyle/>
          <a:p>
            <a:r>
              <a:rPr lang="en-US" sz="2400">
                <a:latin typeface="Calibri" pitchFamily="34" charset="0"/>
                <a:sym typeface="Symbol" pitchFamily="18" charset="2"/>
              </a:rPr>
              <a:t></a:t>
            </a:r>
            <a:r>
              <a:rPr lang="en-US" sz="2400" baseline="-25000">
                <a:latin typeface="Calibri" pitchFamily="34" charset="0"/>
              </a:rPr>
              <a:t>12</a:t>
            </a:r>
            <a:r>
              <a:rPr lang="en-US" sz="2400">
                <a:latin typeface="Calibri" pitchFamily="34" charset="0"/>
              </a:rPr>
              <a:t> = 0.8660	</a:t>
            </a:r>
            <a:r>
              <a:rPr lang="en-US" sz="2400">
                <a:latin typeface="Calibri" pitchFamily="34" charset="0"/>
                <a:sym typeface="Wingdings" pitchFamily="2" charset="2"/>
              </a:rPr>
              <a:t></a:t>
            </a:r>
            <a:r>
              <a:rPr lang="en-US" sz="2400">
                <a:latin typeface="Calibri" pitchFamily="34" charset="0"/>
              </a:rPr>
              <a:t>	</a:t>
            </a:r>
            <a:r>
              <a:rPr lang="en-US" sz="2400">
                <a:latin typeface="Calibri" pitchFamily="34" charset="0"/>
                <a:sym typeface="Symbol" pitchFamily="18" charset="2"/>
              </a:rPr>
              <a:t></a:t>
            </a:r>
            <a:r>
              <a:rPr lang="en-US" sz="2400" baseline="-25000">
                <a:latin typeface="Calibri" pitchFamily="34" charset="0"/>
              </a:rPr>
              <a:t>12</a:t>
            </a:r>
            <a:r>
              <a:rPr lang="en-US" sz="2400">
                <a:latin typeface="Calibri" pitchFamily="34" charset="0"/>
              </a:rPr>
              <a:t> = 30</a:t>
            </a:r>
            <a:r>
              <a:rPr lang="en-US" sz="2400" baseline="30000">
                <a:latin typeface="Calibri" pitchFamily="34" charset="0"/>
              </a:rPr>
              <a:t>o</a:t>
            </a:r>
            <a:endParaRPr lang="en-US" sz="2400">
              <a:latin typeface="Calibri" pitchFamily="34" charset="0"/>
            </a:endParaRPr>
          </a:p>
        </p:txBody>
      </p:sp>
      <p:sp>
        <p:nvSpPr>
          <p:cNvPr id="23" name="Rectangle 22"/>
          <p:cNvSpPr>
            <a:spLocks noChangeArrowheads="1"/>
          </p:cNvSpPr>
          <p:nvPr/>
        </p:nvSpPr>
        <p:spPr bwMode="auto">
          <a:xfrm>
            <a:off x="4572000" y="3200400"/>
            <a:ext cx="4572000" cy="461963"/>
          </a:xfrm>
          <a:prstGeom prst="rect">
            <a:avLst/>
          </a:prstGeom>
          <a:noFill/>
          <a:ln w="9525">
            <a:noFill/>
            <a:miter lim="800000"/>
            <a:headEnd/>
            <a:tailEnd/>
          </a:ln>
        </p:spPr>
        <p:txBody>
          <a:bodyPr>
            <a:spAutoFit/>
          </a:bodyPr>
          <a:lstStyle/>
          <a:p>
            <a:r>
              <a:rPr lang="en-US" sz="2400">
                <a:latin typeface="Calibri" pitchFamily="34" charset="0"/>
                <a:sym typeface="Symbol" pitchFamily="18" charset="2"/>
              </a:rPr>
              <a:t></a:t>
            </a:r>
            <a:r>
              <a:rPr lang="en-US" sz="2400" baseline="-25000">
                <a:latin typeface="Calibri" pitchFamily="34" charset="0"/>
              </a:rPr>
              <a:t>13</a:t>
            </a:r>
            <a:r>
              <a:rPr lang="en-US" sz="2400">
                <a:latin typeface="Calibri" pitchFamily="34" charset="0"/>
              </a:rPr>
              <a:t> = 0.1736	</a:t>
            </a:r>
            <a:r>
              <a:rPr lang="en-US" sz="2400">
                <a:latin typeface="Calibri" pitchFamily="34" charset="0"/>
                <a:sym typeface="Wingdings" pitchFamily="2" charset="2"/>
              </a:rPr>
              <a:t></a:t>
            </a:r>
            <a:r>
              <a:rPr lang="en-US" sz="2400">
                <a:latin typeface="Calibri" pitchFamily="34" charset="0"/>
              </a:rPr>
              <a:t>	</a:t>
            </a:r>
            <a:r>
              <a:rPr lang="en-US" sz="2400">
                <a:latin typeface="Calibri" pitchFamily="34" charset="0"/>
                <a:sym typeface="Symbol" pitchFamily="18" charset="2"/>
              </a:rPr>
              <a:t></a:t>
            </a:r>
            <a:r>
              <a:rPr lang="en-US" sz="2400" baseline="-25000">
                <a:latin typeface="Calibri" pitchFamily="34" charset="0"/>
              </a:rPr>
              <a:t>13</a:t>
            </a:r>
            <a:r>
              <a:rPr lang="en-US" sz="2400">
                <a:latin typeface="Calibri" pitchFamily="34" charset="0"/>
              </a:rPr>
              <a:t> = 80</a:t>
            </a:r>
            <a:r>
              <a:rPr lang="en-US" sz="2400" baseline="30000">
                <a:latin typeface="Calibri" pitchFamily="34" charset="0"/>
              </a:rPr>
              <a:t>o</a:t>
            </a:r>
            <a:endParaRPr lang="en-US" sz="2400">
              <a:latin typeface="Calibri" pitchFamily="34" charset="0"/>
            </a:endParaRPr>
          </a:p>
        </p:txBody>
      </p:sp>
      <p:sp>
        <p:nvSpPr>
          <p:cNvPr id="24" name="Rectangle 23"/>
          <p:cNvSpPr>
            <a:spLocks noChangeArrowheads="1"/>
          </p:cNvSpPr>
          <p:nvPr/>
        </p:nvSpPr>
        <p:spPr bwMode="auto">
          <a:xfrm>
            <a:off x="4038600" y="2590800"/>
            <a:ext cx="4060825" cy="461963"/>
          </a:xfrm>
          <a:prstGeom prst="rect">
            <a:avLst/>
          </a:prstGeom>
          <a:noFill/>
          <a:ln w="9525">
            <a:noFill/>
            <a:miter lim="800000"/>
            <a:headEnd/>
            <a:tailEnd/>
          </a:ln>
        </p:spPr>
        <p:txBody>
          <a:bodyPr wrap="none">
            <a:spAutoFit/>
          </a:bodyPr>
          <a:lstStyle/>
          <a:p>
            <a:r>
              <a:rPr lang="en-US" sz="2400">
                <a:latin typeface="Calibri" pitchFamily="34" charset="0"/>
                <a:sym typeface="Symbol" pitchFamily="18" charset="2"/>
              </a:rPr>
              <a:t></a:t>
            </a:r>
            <a:r>
              <a:rPr lang="en-US" sz="2400" baseline="-25000">
                <a:latin typeface="Calibri" pitchFamily="34" charset="0"/>
              </a:rPr>
              <a:t>23</a:t>
            </a:r>
            <a:r>
              <a:rPr lang="en-US" sz="2400">
                <a:latin typeface="Calibri" pitchFamily="34" charset="0"/>
              </a:rPr>
              <a:t> = 0.6428	</a:t>
            </a:r>
            <a:r>
              <a:rPr lang="en-US" sz="2400">
                <a:latin typeface="Calibri" pitchFamily="34" charset="0"/>
                <a:sym typeface="Wingdings" pitchFamily="2" charset="2"/>
              </a:rPr>
              <a:t></a:t>
            </a:r>
            <a:r>
              <a:rPr lang="en-US" sz="2400">
                <a:latin typeface="Calibri" pitchFamily="34" charset="0"/>
              </a:rPr>
              <a:t>	</a:t>
            </a:r>
            <a:r>
              <a:rPr lang="en-US" sz="2400">
                <a:latin typeface="Calibri" pitchFamily="34" charset="0"/>
                <a:sym typeface="Symbol" pitchFamily="18" charset="2"/>
              </a:rPr>
              <a:t></a:t>
            </a:r>
            <a:r>
              <a:rPr lang="en-US" sz="2400" baseline="-25000">
                <a:latin typeface="Calibri" pitchFamily="34" charset="0"/>
              </a:rPr>
              <a:t>23</a:t>
            </a:r>
            <a:r>
              <a:rPr lang="en-US" sz="2400">
                <a:latin typeface="Calibri" pitchFamily="34" charset="0"/>
              </a:rPr>
              <a:t> = 50</a:t>
            </a:r>
            <a:r>
              <a:rPr lang="en-US" sz="2400" baseline="30000">
                <a:latin typeface="Calibri" pitchFamily="34" charset="0"/>
              </a:rPr>
              <a:t>o</a:t>
            </a:r>
            <a:endParaRPr lang="en-US" sz="2400">
              <a:latin typeface="Calibri" pitchFamily="34" charset="0"/>
            </a:endParaRPr>
          </a:p>
        </p:txBody>
      </p:sp>
      <p:sp>
        <p:nvSpPr>
          <p:cNvPr id="25" name="Arc 24"/>
          <p:cNvSpPr/>
          <p:nvPr/>
        </p:nvSpPr>
        <p:spPr>
          <a:xfrm>
            <a:off x="1600200" y="4191000"/>
            <a:ext cx="2971800" cy="4267200"/>
          </a:xfrm>
          <a:prstGeom prst="arc">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par>
                                <p:cTn id="13" presetID="3" presetClass="entr" presetSubtype="1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linds(horizontal)">
                                      <p:cBhvr>
                                        <p:cTn id="15" dur="500"/>
                                        <p:tgtEl>
                                          <p:spTgt spid="8"/>
                                        </p:tgtEl>
                                      </p:cBhvr>
                                    </p:animEffect>
                                  </p:childTnLst>
                                </p:cTn>
                              </p:par>
                              <p:par>
                                <p:cTn id="16" presetID="3" presetClass="entr" presetSubtype="10" fill="hold"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blinds(horizontal)">
                                      <p:cBhvr>
                                        <p:cTn id="18" dur="500"/>
                                        <p:tgtEl>
                                          <p:spTgt spid="13"/>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blinds(horizontal)">
                                      <p:cBhvr>
                                        <p:cTn id="21" dur="500"/>
                                        <p:tgtEl>
                                          <p:spTgt spid="14"/>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blinds(horizontal)">
                                      <p:cBhvr>
                                        <p:cTn id="26" dur="500"/>
                                        <p:tgtEl>
                                          <p:spTgt spid="19"/>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21"/>
                                        </p:tgtEl>
                                        <p:attrNameLst>
                                          <p:attrName>style.visibility</p:attrName>
                                        </p:attrNameLst>
                                      </p:cBhvr>
                                      <p:to>
                                        <p:strVal val="visible"/>
                                      </p:to>
                                    </p:set>
                                    <p:animEffect transition="in" filter="blinds(horizontal)">
                                      <p:cBhvr>
                                        <p:cTn id="29" dur="500"/>
                                        <p:tgtEl>
                                          <p:spTgt spid="21"/>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blinds(horizontal)">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blinds(horizontal)">
                                      <p:cBhvr>
                                        <p:cTn id="37" dur="500"/>
                                        <p:tgtEl>
                                          <p:spTgt spid="6"/>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blinds(horizontal)">
                                      <p:cBhvr>
                                        <p:cTn id="40" dur="500"/>
                                        <p:tgtEl>
                                          <p:spTgt spid="16"/>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blinds(horizontal)">
                                      <p:cBhvr>
                                        <p:cTn id="45" dur="500"/>
                                        <p:tgtEl>
                                          <p:spTgt spid="18"/>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20"/>
                                        </p:tgtEl>
                                        <p:attrNameLst>
                                          <p:attrName>style.visibility</p:attrName>
                                        </p:attrNameLst>
                                      </p:cBhvr>
                                      <p:to>
                                        <p:strVal val="visible"/>
                                      </p:to>
                                    </p:set>
                                    <p:animEffect transition="in" filter="blinds(horizontal)">
                                      <p:cBhvr>
                                        <p:cTn id="48" dur="500"/>
                                        <p:tgtEl>
                                          <p:spTgt spid="20"/>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blinds(horizontal)">
                                      <p:cBhvr>
                                        <p:cTn id="51" dur="500"/>
                                        <p:tgtEl>
                                          <p:spTgt spid="24"/>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25"/>
                                        </p:tgtEl>
                                        <p:attrNameLst>
                                          <p:attrName>style.visibility</p:attrName>
                                        </p:attrNameLst>
                                      </p:cBhvr>
                                      <p:to>
                                        <p:strVal val="visible"/>
                                      </p:to>
                                    </p:set>
                                    <p:animEffect transition="in" filter="blinds(horizontal)">
                                      <p:cBhvr>
                                        <p:cTn id="56" dur="500"/>
                                        <p:tgtEl>
                                          <p:spTgt spid="25"/>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23"/>
                                        </p:tgtEl>
                                        <p:attrNameLst>
                                          <p:attrName>style.visibility</p:attrName>
                                        </p:attrNameLst>
                                      </p:cBhvr>
                                      <p:to>
                                        <p:strVal val="visible"/>
                                      </p:to>
                                    </p:set>
                                    <p:animEffect transition="in" filter="blinds(horizontal)">
                                      <p:cBhvr>
                                        <p:cTn id="5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4" grpId="0"/>
      <p:bldP spid="15" grpId="0"/>
      <p:bldP spid="16" grpId="0"/>
      <p:bldP spid="18" grpId="0"/>
      <p:bldP spid="19" grpId="0"/>
      <p:bldP spid="20" grpId="0" animBg="1"/>
      <p:bldP spid="21" grpId="0" animBg="1"/>
      <p:bldP spid="22" grpId="0"/>
      <p:bldP spid="23" grpId="0"/>
      <p:bldP spid="24" grpId="0"/>
      <p:bldP spid="25" grpId="0" animBg="1"/>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638800"/>
          </a:xfrm>
        </p:spPr>
        <p:txBody>
          <a:bodyPr rtlCol="0">
            <a:normAutofit fontScale="70000" lnSpcReduction="20000"/>
          </a:bodyPr>
          <a:lstStyle/>
          <a:p>
            <a:pPr eaLnBrk="1" fontAlgn="auto" hangingPunct="1">
              <a:spcAft>
                <a:spcPts val="0"/>
              </a:spcAft>
              <a:buFont typeface="Arial" pitchFamily="34" charset="0"/>
              <a:buChar char="•"/>
              <a:defRPr/>
            </a:pPr>
            <a:r>
              <a:rPr lang="en-US" dirty="0" err="1"/>
              <a:t>Kondisi</a:t>
            </a:r>
            <a:r>
              <a:rPr lang="en-US" dirty="0"/>
              <a:t> </a:t>
            </a:r>
            <a:r>
              <a:rPr lang="en-US" dirty="0" err="1"/>
              <a:t>akan</a:t>
            </a:r>
            <a:r>
              <a:rPr lang="en-US" dirty="0"/>
              <a:t> </a:t>
            </a:r>
            <a:r>
              <a:rPr lang="en-US" dirty="0" err="1"/>
              <a:t>menjadi</a:t>
            </a:r>
            <a:r>
              <a:rPr lang="en-US" dirty="0"/>
              <a:t> </a:t>
            </a:r>
            <a:r>
              <a:rPr lang="en-US" dirty="0" err="1"/>
              <a:t>rumit</a:t>
            </a:r>
            <a:r>
              <a:rPr lang="en-US" dirty="0"/>
              <a:t> </a:t>
            </a:r>
            <a:r>
              <a:rPr lang="en-US" dirty="0" err="1"/>
              <a:t>apabila</a:t>
            </a:r>
            <a:r>
              <a:rPr lang="en-US" dirty="0"/>
              <a:t> </a:t>
            </a:r>
            <a:r>
              <a:rPr lang="en-US" dirty="0" err="1"/>
              <a:t>terdapat</a:t>
            </a:r>
            <a:r>
              <a:rPr lang="en-US" dirty="0"/>
              <a:t> </a:t>
            </a:r>
            <a:r>
              <a:rPr lang="en-US" dirty="0" err="1"/>
              <a:t>banyak</a:t>
            </a:r>
            <a:r>
              <a:rPr lang="en-US" dirty="0"/>
              <a:t> </a:t>
            </a:r>
            <a:r>
              <a:rPr lang="en-US" dirty="0" err="1"/>
              <a:t>variabel</a:t>
            </a:r>
            <a:r>
              <a:rPr lang="en-US" dirty="0"/>
              <a:t>. </a:t>
            </a:r>
            <a:r>
              <a:rPr lang="en-US" dirty="0" err="1"/>
              <a:t>Misalnya</a:t>
            </a:r>
            <a:r>
              <a:rPr lang="en-US" dirty="0"/>
              <a:t> :</a:t>
            </a:r>
          </a:p>
          <a:p>
            <a:pPr lvl="2" eaLnBrk="1" fontAlgn="auto" hangingPunct="1">
              <a:spcAft>
                <a:spcPts val="0"/>
              </a:spcAft>
              <a:buFont typeface="Arial" pitchFamily="34" charset="0"/>
              <a:buNone/>
              <a:defRPr/>
            </a:pPr>
            <a:r>
              <a:rPr lang="en-US" sz="2900" dirty="0">
                <a:sym typeface="Symbol"/>
              </a:rPr>
              <a:t></a:t>
            </a:r>
            <a:r>
              <a:rPr lang="en-US" sz="2900" baseline="-25000" dirty="0"/>
              <a:t>12</a:t>
            </a:r>
            <a:r>
              <a:rPr lang="en-US" sz="2900" dirty="0"/>
              <a:t> = 10</a:t>
            </a:r>
            <a:r>
              <a:rPr lang="en-US" sz="2900" baseline="30000" dirty="0"/>
              <a:t>o</a:t>
            </a:r>
            <a:endParaRPr lang="en-US" sz="2900" dirty="0"/>
          </a:p>
          <a:p>
            <a:pPr lvl="2" eaLnBrk="1" fontAlgn="auto" hangingPunct="1">
              <a:spcAft>
                <a:spcPts val="0"/>
              </a:spcAft>
              <a:buFont typeface="Arial" pitchFamily="34" charset="0"/>
              <a:buNone/>
              <a:defRPr/>
            </a:pPr>
            <a:r>
              <a:rPr lang="en-US" sz="2900" dirty="0">
                <a:sym typeface="Symbol"/>
              </a:rPr>
              <a:t></a:t>
            </a:r>
            <a:r>
              <a:rPr lang="en-US" sz="2900" baseline="-25000" dirty="0"/>
              <a:t>13</a:t>
            </a:r>
            <a:r>
              <a:rPr lang="en-US" sz="2900" dirty="0"/>
              <a:t> = 70</a:t>
            </a:r>
            <a:r>
              <a:rPr lang="en-US" sz="2900" baseline="30000" dirty="0"/>
              <a:t>o</a:t>
            </a:r>
            <a:endParaRPr lang="en-US" sz="2900" dirty="0"/>
          </a:p>
          <a:p>
            <a:pPr lvl="2" eaLnBrk="1" fontAlgn="auto" hangingPunct="1">
              <a:spcAft>
                <a:spcPts val="0"/>
              </a:spcAft>
              <a:buFont typeface="Arial" pitchFamily="34" charset="0"/>
              <a:buNone/>
              <a:defRPr/>
            </a:pPr>
            <a:r>
              <a:rPr lang="en-US" sz="2900" dirty="0">
                <a:sym typeface="Symbol"/>
              </a:rPr>
              <a:t></a:t>
            </a:r>
            <a:r>
              <a:rPr lang="en-US" sz="2900" baseline="-25000" dirty="0"/>
              <a:t>14</a:t>
            </a:r>
            <a:r>
              <a:rPr lang="en-US" sz="2900" dirty="0"/>
              <a:t> = 90</a:t>
            </a:r>
            <a:r>
              <a:rPr lang="en-US" sz="2900" baseline="30000" dirty="0"/>
              <a:t>o</a:t>
            </a:r>
            <a:endParaRPr lang="en-US" sz="2900" dirty="0"/>
          </a:p>
          <a:p>
            <a:pPr lvl="2" eaLnBrk="1" fontAlgn="auto" hangingPunct="1">
              <a:spcAft>
                <a:spcPts val="0"/>
              </a:spcAft>
              <a:buFont typeface="Arial" pitchFamily="34" charset="0"/>
              <a:buNone/>
              <a:defRPr/>
            </a:pPr>
            <a:r>
              <a:rPr lang="en-US" sz="2900" dirty="0">
                <a:sym typeface="Symbol"/>
              </a:rPr>
              <a:t></a:t>
            </a:r>
            <a:r>
              <a:rPr lang="en-US" sz="2900" baseline="-25000" dirty="0"/>
              <a:t>15</a:t>
            </a:r>
            <a:r>
              <a:rPr lang="en-US" sz="2900" dirty="0"/>
              <a:t> = 100</a:t>
            </a:r>
            <a:r>
              <a:rPr lang="en-US" sz="2900" baseline="30000" dirty="0"/>
              <a:t>o</a:t>
            </a:r>
            <a:endParaRPr lang="en-US" sz="2900" dirty="0"/>
          </a:p>
          <a:p>
            <a:pPr lvl="2" eaLnBrk="1" fontAlgn="auto" hangingPunct="1">
              <a:spcAft>
                <a:spcPts val="0"/>
              </a:spcAft>
              <a:buFont typeface="Arial" pitchFamily="34" charset="0"/>
              <a:buNone/>
              <a:defRPr/>
            </a:pPr>
            <a:r>
              <a:rPr lang="en-US" sz="2900" dirty="0">
                <a:sym typeface="Symbol"/>
              </a:rPr>
              <a:t></a:t>
            </a:r>
            <a:r>
              <a:rPr lang="en-US" sz="2900" baseline="-25000" dirty="0"/>
              <a:t>23</a:t>
            </a:r>
            <a:r>
              <a:rPr lang="en-US" sz="2900" dirty="0"/>
              <a:t> = 60</a:t>
            </a:r>
            <a:r>
              <a:rPr lang="en-US" sz="2900" baseline="30000" dirty="0"/>
              <a:t>o</a:t>
            </a:r>
            <a:endParaRPr lang="en-US" sz="2900" dirty="0"/>
          </a:p>
          <a:p>
            <a:pPr lvl="2" eaLnBrk="1" fontAlgn="auto" hangingPunct="1">
              <a:spcAft>
                <a:spcPts val="0"/>
              </a:spcAft>
              <a:buFont typeface="Arial" pitchFamily="34" charset="0"/>
              <a:buNone/>
              <a:defRPr/>
            </a:pPr>
            <a:r>
              <a:rPr lang="en-US" sz="2900" dirty="0">
                <a:sym typeface="Symbol"/>
              </a:rPr>
              <a:t></a:t>
            </a:r>
            <a:r>
              <a:rPr lang="en-US" sz="2900" baseline="-25000" dirty="0"/>
              <a:t>24</a:t>
            </a:r>
            <a:r>
              <a:rPr lang="en-US" sz="2900" dirty="0"/>
              <a:t> = 80</a:t>
            </a:r>
            <a:r>
              <a:rPr lang="en-US" sz="2900" baseline="30000" dirty="0"/>
              <a:t>o</a:t>
            </a:r>
            <a:endParaRPr lang="en-US" sz="2900" dirty="0"/>
          </a:p>
          <a:p>
            <a:pPr lvl="2" eaLnBrk="1" fontAlgn="auto" hangingPunct="1">
              <a:spcAft>
                <a:spcPts val="0"/>
              </a:spcAft>
              <a:buFont typeface="Arial" pitchFamily="34" charset="0"/>
              <a:buNone/>
              <a:defRPr/>
            </a:pPr>
            <a:r>
              <a:rPr lang="en-US" sz="2900" dirty="0">
                <a:sym typeface="Symbol"/>
              </a:rPr>
              <a:t></a:t>
            </a:r>
            <a:r>
              <a:rPr lang="en-US" sz="2900" baseline="-25000" dirty="0"/>
              <a:t>25</a:t>
            </a:r>
            <a:r>
              <a:rPr lang="en-US" sz="2900" dirty="0"/>
              <a:t> = 90</a:t>
            </a:r>
            <a:r>
              <a:rPr lang="en-US" sz="2900" baseline="30000" dirty="0"/>
              <a:t>o</a:t>
            </a:r>
            <a:endParaRPr lang="en-US" sz="2900" dirty="0"/>
          </a:p>
          <a:p>
            <a:pPr lvl="2" eaLnBrk="1" fontAlgn="auto" hangingPunct="1">
              <a:spcAft>
                <a:spcPts val="0"/>
              </a:spcAft>
              <a:buFont typeface="Arial" pitchFamily="34" charset="0"/>
              <a:buNone/>
              <a:defRPr/>
            </a:pPr>
            <a:r>
              <a:rPr lang="en-US" sz="2900" dirty="0">
                <a:sym typeface="Symbol"/>
              </a:rPr>
              <a:t></a:t>
            </a:r>
            <a:r>
              <a:rPr lang="en-US" sz="2900" baseline="-25000" dirty="0"/>
              <a:t>34</a:t>
            </a:r>
            <a:r>
              <a:rPr lang="en-US" sz="2900" dirty="0"/>
              <a:t> = 20</a:t>
            </a:r>
            <a:r>
              <a:rPr lang="en-US" sz="2900" baseline="30000" dirty="0"/>
              <a:t>o</a:t>
            </a:r>
            <a:endParaRPr lang="en-US" sz="2900" dirty="0"/>
          </a:p>
          <a:p>
            <a:pPr lvl="2" eaLnBrk="1" fontAlgn="auto" hangingPunct="1">
              <a:spcAft>
                <a:spcPts val="0"/>
              </a:spcAft>
              <a:buFont typeface="Arial" pitchFamily="34" charset="0"/>
              <a:buNone/>
              <a:defRPr/>
            </a:pPr>
            <a:r>
              <a:rPr lang="en-US" sz="2900" dirty="0">
                <a:sym typeface="Symbol"/>
              </a:rPr>
              <a:t></a:t>
            </a:r>
            <a:r>
              <a:rPr lang="en-US" sz="2900" baseline="-25000" dirty="0"/>
              <a:t>35</a:t>
            </a:r>
            <a:r>
              <a:rPr lang="en-US" sz="2900" dirty="0"/>
              <a:t> = 30</a:t>
            </a:r>
            <a:r>
              <a:rPr lang="en-US" sz="2900" baseline="30000" dirty="0"/>
              <a:t>o</a:t>
            </a:r>
            <a:endParaRPr lang="en-US" sz="2900" dirty="0"/>
          </a:p>
          <a:p>
            <a:pPr lvl="2" eaLnBrk="1" fontAlgn="auto" hangingPunct="1">
              <a:spcAft>
                <a:spcPts val="0"/>
              </a:spcAft>
              <a:buFont typeface="Arial" pitchFamily="34" charset="0"/>
              <a:buNone/>
              <a:defRPr/>
            </a:pPr>
            <a:r>
              <a:rPr lang="en-US" sz="2900" dirty="0">
                <a:sym typeface="Symbol"/>
              </a:rPr>
              <a:t></a:t>
            </a:r>
            <a:r>
              <a:rPr lang="en-US" sz="2900" baseline="-25000" dirty="0"/>
              <a:t>45</a:t>
            </a:r>
            <a:r>
              <a:rPr lang="en-US" sz="2900" dirty="0"/>
              <a:t> = 10</a:t>
            </a:r>
            <a:r>
              <a:rPr lang="en-US" sz="2900" baseline="30000" dirty="0"/>
              <a:t>o</a:t>
            </a:r>
            <a:endParaRPr lang="en-US" sz="2900" dirty="0"/>
          </a:p>
          <a:p>
            <a:pPr eaLnBrk="1" fontAlgn="auto" hangingPunct="1">
              <a:spcAft>
                <a:spcPts val="0"/>
              </a:spcAft>
              <a:buFont typeface="Arial" pitchFamily="34" charset="0"/>
              <a:buNone/>
              <a:defRPr/>
            </a:pPr>
            <a:r>
              <a:rPr lang="en-US" dirty="0"/>
              <a:t> </a:t>
            </a:r>
          </a:p>
          <a:p>
            <a:pPr algn="just" eaLnBrk="1" fontAlgn="auto" hangingPunct="1">
              <a:spcAft>
                <a:spcPts val="0"/>
              </a:spcAft>
              <a:buFont typeface="Arial" pitchFamily="34" charset="0"/>
              <a:buChar char="•"/>
              <a:defRPr/>
            </a:pPr>
            <a:r>
              <a:rPr lang="en-US" dirty="0" err="1"/>
              <a:t>Apabila</a:t>
            </a:r>
            <a:r>
              <a:rPr lang="en-US" dirty="0"/>
              <a:t> </a:t>
            </a:r>
            <a:r>
              <a:rPr lang="en-US" dirty="0" err="1"/>
              <a:t>suatu</a:t>
            </a:r>
            <a:r>
              <a:rPr lang="en-US" dirty="0"/>
              <a:t> </a:t>
            </a:r>
            <a:r>
              <a:rPr lang="en-US" dirty="0" err="1"/>
              <a:t>kondisi</a:t>
            </a:r>
            <a:r>
              <a:rPr lang="en-US" dirty="0"/>
              <a:t> </a:t>
            </a:r>
            <a:r>
              <a:rPr lang="en-US" dirty="0" err="1"/>
              <a:t>mengharuskan</a:t>
            </a:r>
            <a:r>
              <a:rPr lang="en-US" dirty="0"/>
              <a:t> </a:t>
            </a:r>
            <a:r>
              <a:rPr lang="en-US" dirty="0" err="1"/>
              <a:t>demikian</a:t>
            </a:r>
            <a:r>
              <a:rPr lang="en-US" dirty="0"/>
              <a:t> </a:t>
            </a:r>
            <a:r>
              <a:rPr lang="en-US" dirty="0" err="1"/>
              <a:t>maka</a:t>
            </a:r>
            <a:r>
              <a:rPr lang="en-US" dirty="0"/>
              <a:t> </a:t>
            </a:r>
            <a:r>
              <a:rPr lang="en-US" dirty="0" err="1"/>
              <a:t>analisa</a:t>
            </a:r>
            <a:r>
              <a:rPr lang="en-US" dirty="0"/>
              <a:t> </a:t>
            </a:r>
            <a:r>
              <a:rPr lang="en-US" dirty="0" err="1"/>
              <a:t>sudut</a:t>
            </a:r>
            <a:r>
              <a:rPr lang="en-US" dirty="0"/>
              <a:t> </a:t>
            </a:r>
            <a:r>
              <a:rPr lang="en-US" dirty="0" err="1"/>
              <a:t>disederhanakan</a:t>
            </a:r>
            <a:r>
              <a:rPr lang="en-US" dirty="0"/>
              <a:t> </a:t>
            </a:r>
            <a:r>
              <a:rPr lang="en-US" dirty="0" err="1"/>
              <a:t>dengan</a:t>
            </a:r>
            <a:r>
              <a:rPr lang="en-US" dirty="0"/>
              <a:t> </a:t>
            </a:r>
            <a:r>
              <a:rPr lang="en-US" dirty="0" err="1"/>
              <a:t>memilih</a:t>
            </a:r>
            <a:r>
              <a:rPr lang="en-US" dirty="0"/>
              <a:t> </a:t>
            </a:r>
            <a:r>
              <a:rPr lang="en-US" dirty="0" err="1"/>
              <a:t>sumbu</a:t>
            </a:r>
            <a:r>
              <a:rPr lang="en-US" dirty="0"/>
              <a:t> (</a:t>
            </a:r>
            <a:r>
              <a:rPr lang="en-US" dirty="0" err="1"/>
              <a:t>utama</a:t>
            </a:r>
            <a:r>
              <a:rPr lang="en-US" dirty="0"/>
              <a:t>, </a:t>
            </a:r>
            <a:r>
              <a:rPr lang="en-US" dirty="0" err="1"/>
              <a:t>kedua</a:t>
            </a:r>
            <a:r>
              <a:rPr lang="en-US" dirty="0"/>
              <a:t>, </a:t>
            </a:r>
            <a:r>
              <a:rPr lang="en-US" dirty="0" err="1"/>
              <a:t>ketiga</a:t>
            </a:r>
            <a:r>
              <a:rPr lang="en-US" dirty="0"/>
              <a:t>, </a:t>
            </a:r>
            <a:r>
              <a:rPr lang="en-US" dirty="0" err="1"/>
              <a:t>dan</a:t>
            </a:r>
            <a:r>
              <a:rPr lang="en-US" dirty="0"/>
              <a:t> </a:t>
            </a:r>
            <a:r>
              <a:rPr lang="en-US" dirty="0" err="1"/>
              <a:t>seterusnya</a:t>
            </a:r>
            <a:r>
              <a:rPr lang="en-US" dirty="0"/>
              <a:t> </a:t>
            </a:r>
            <a:r>
              <a:rPr lang="en-US" dirty="0" err="1"/>
              <a:t>tergantung</a:t>
            </a:r>
            <a:r>
              <a:rPr lang="en-US" dirty="0"/>
              <a:t> </a:t>
            </a:r>
            <a:r>
              <a:rPr lang="en-US" dirty="0" err="1"/>
              <a:t>keperluan</a:t>
            </a:r>
            <a:r>
              <a:rPr lang="en-US" dirty="0"/>
              <a:t>) </a:t>
            </a:r>
            <a:r>
              <a:rPr lang="en-US" dirty="0" err="1"/>
              <a:t>dan</a:t>
            </a:r>
            <a:r>
              <a:rPr lang="en-US" dirty="0"/>
              <a:t> </a:t>
            </a:r>
            <a:r>
              <a:rPr lang="en-US" dirty="0" err="1"/>
              <a:t>semua</a:t>
            </a:r>
            <a:r>
              <a:rPr lang="en-US" dirty="0"/>
              <a:t> </a:t>
            </a:r>
            <a:r>
              <a:rPr lang="en-US" dirty="0" err="1"/>
              <a:t>sudut</a:t>
            </a:r>
            <a:r>
              <a:rPr lang="en-US" dirty="0"/>
              <a:t> </a:t>
            </a:r>
            <a:r>
              <a:rPr lang="en-US" dirty="0" err="1"/>
              <a:t>dibuat</a:t>
            </a:r>
            <a:r>
              <a:rPr lang="en-US" dirty="0"/>
              <a:t> </a:t>
            </a:r>
            <a:r>
              <a:rPr lang="en-US" dirty="0" err="1"/>
              <a:t>terhadap</a:t>
            </a:r>
            <a:r>
              <a:rPr lang="en-US" dirty="0"/>
              <a:t> </a:t>
            </a:r>
            <a:r>
              <a:rPr lang="en-US" dirty="0" err="1"/>
              <a:t>sumbu</a:t>
            </a:r>
            <a:r>
              <a:rPr lang="en-US" dirty="0"/>
              <a:t> </a:t>
            </a:r>
            <a:r>
              <a:rPr lang="en-US" dirty="0" err="1"/>
              <a:t>tersebut</a:t>
            </a:r>
            <a:r>
              <a:rPr lang="en-US" dirty="0"/>
              <a:t>.</a:t>
            </a:r>
          </a:p>
          <a:p>
            <a:pPr eaLnBrk="1" fontAlgn="auto" hangingPunct="1">
              <a:spcAft>
                <a:spcPts val="0"/>
              </a:spcAft>
              <a:buFont typeface="Arial" pitchFamily="34" charset="0"/>
              <a:buChar char="•"/>
              <a:defRPr/>
            </a:pPr>
            <a:endParaRPr lang="en-US" dirty="0"/>
          </a:p>
        </p:txBody>
      </p:sp>
      <p:sp>
        <p:nvSpPr>
          <p:cNvPr id="107523" name="Rectangle 2"/>
          <p:cNvSpPr>
            <a:spLocks noGrp="1" noChangeArrowheads="1"/>
          </p:cNvSpPr>
          <p:nvPr>
            <p:ph type="title"/>
          </p:nvPr>
        </p:nvSpPr>
        <p:spPr>
          <a:xfrm>
            <a:off x="457200" y="0"/>
            <a:ext cx="8229600" cy="715963"/>
          </a:xfrm>
        </p:spPr>
        <p:txBody>
          <a:bodyPr/>
          <a:lstStyle/>
          <a:p>
            <a:pPr eaLnBrk="1" hangingPunct="1"/>
            <a:r>
              <a:rPr lang="en-US" sz="3600"/>
              <a:t>Analisis Faktor (2)</a:t>
            </a:r>
          </a:p>
        </p:txBody>
      </p:sp>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1505</TotalTime>
  <Words>4873</Words>
  <Application>Microsoft Office PowerPoint</Application>
  <PresentationFormat>On-screen Show (4:3)</PresentationFormat>
  <Paragraphs>776</Paragraphs>
  <Slides>111</Slides>
  <Notes>111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111</vt:i4>
      </vt:variant>
    </vt:vector>
  </HeadingPairs>
  <TitlesOfParts>
    <vt:vector size="122" baseType="lpstr">
      <vt:lpstr>Agency FB</vt:lpstr>
      <vt:lpstr>Algerian</vt:lpstr>
      <vt:lpstr>Arial</vt:lpstr>
      <vt:lpstr>Britannic Bold</vt:lpstr>
      <vt:lpstr>Calibri</vt:lpstr>
      <vt:lpstr>Chiller</vt:lpstr>
      <vt:lpstr>Franklin Gothic Book</vt:lpstr>
      <vt:lpstr>Times New Roman</vt:lpstr>
      <vt:lpstr>Wingdings</vt:lpstr>
      <vt:lpstr>Wingdings 2</vt:lpstr>
      <vt:lpstr>Technic</vt:lpstr>
      <vt:lpstr>PSIKOMETRI</vt:lpstr>
      <vt:lpstr>Tujuan Pembelajaran</vt:lpstr>
      <vt:lpstr>Materi</vt:lpstr>
      <vt:lpstr>Referensi</vt:lpstr>
      <vt:lpstr>Pengertian Psikometri</vt:lpstr>
      <vt:lpstr>Psikometri Sebagai Embrio Pengukuran Psikologi</vt:lpstr>
      <vt:lpstr>PowerPoint Presentation</vt:lpstr>
      <vt:lpstr>PowerPoint Presentation</vt:lpstr>
      <vt:lpstr>PowerPoint Presentation</vt:lpstr>
      <vt:lpstr>PowerPoint Presentation</vt:lpstr>
      <vt:lpstr>PowerPoint Presentation</vt:lpstr>
      <vt:lpstr>PowerPoint Presentation</vt:lpstr>
      <vt:lpstr>Postulat Pengukuran</vt:lpstr>
      <vt:lpstr>PowerPoint Presentation</vt:lpstr>
      <vt:lpstr>PowerPoint Presentation</vt:lpstr>
      <vt:lpstr>PowerPoint Presentation</vt:lpstr>
      <vt:lpstr>Apakah orang ini tinggi?</vt:lpstr>
      <vt:lpstr>PowerPoint Presentation</vt:lpstr>
      <vt:lpstr>PowerPoint Presentation</vt:lpstr>
      <vt:lpstr>PowerPoint Presentation</vt:lpstr>
      <vt:lpstr>NOMINAL</vt:lpstr>
      <vt:lpstr>ORDINAL</vt:lpstr>
      <vt:lpstr>INTERVAL</vt:lpstr>
      <vt:lpstr>RATIO</vt:lpstr>
      <vt:lpstr>PowerPoint Presentation</vt:lpstr>
      <vt:lpstr>Diskusi</vt:lpstr>
      <vt:lpstr>PowerPoint Presentation</vt:lpstr>
      <vt:lpstr>Pengertian</vt:lpstr>
      <vt:lpstr>Tujuan</vt:lpstr>
      <vt:lpstr>PERMASALAHAN TES PSIKOLOGI</vt:lpstr>
      <vt:lpstr>JENIS TES</vt:lpstr>
      <vt:lpstr>Performansi Maksimal</vt:lpstr>
      <vt:lpstr>Performansi Tipikal</vt:lpstr>
      <vt:lpstr>SASARAN UKUR</vt:lpstr>
      <vt:lpstr>PowerPoint Presentation</vt:lpstr>
      <vt:lpstr>VARIABEL</vt:lpstr>
      <vt:lpstr>UNIDIMENSI</vt:lpstr>
      <vt:lpstr>MULTI DIMENSI</vt:lpstr>
      <vt:lpstr>JENIS VARIABEL</vt:lpstr>
      <vt:lpstr>Bagaimana cara mengukur variabel laten ??</vt:lpstr>
      <vt:lpstr>PowerPoint Presentation</vt:lpstr>
      <vt:lpstr>PowerPoint Presentation</vt:lpstr>
      <vt:lpstr>Permasalahan berikutnya, Apakah benar-benar sepadan ??</vt:lpstr>
      <vt:lpstr>Responden</vt:lpstr>
      <vt:lpstr>Responden &amp; Data</vt:lpstr>
      <vt:lpstr>Pensampelan</vt:lpstr>
      <vt:lpstr>Ukuran Sampel</vt:lpstr>
      <vt:lpstr>Teknik Sampling (Random)</vt:lpstr>
      <vt:lpstr>Teknik Sampling (Stratified)</vt:lpstr>
      <vt:lpstr>Validitas</vt:lpstr>
      <vt:lpstr>Reliabilitas</vt:lpstr>
      <vt:lpstr>LEBIH LANJUT MENGENAI VALIDITAS DAN RELIABILITAS DIBAHAS MINGGU DEPAN</vt:lpstr>
      <vt:lpstr>ASUMSI SKOR</vt:lpstr>
      <vt:lpstr>PowerPoint Presentation</vt:lpstr>
      <vt:lpstr>PowerPoint Presentation</vt:lpstr>
      <vt:lpstr>PowerPoint Presentation</vt:lpstr>
      <vt:lpstr>Asumsi 1 : X= T+E</vt:lpstr>
      <vt:lpstr>Asumsi 2 : (X) = T</vt:lpstr>
      <vt:lpstr>Asumsi 3 : et = 0</vt:lpstr>
      <vt:lpstr>Asumsi 4 : e1e2 = 0</vt:lpstr>
      <vt:lpstr>Asumsi 5 : e1t2 = 0</vt:lpstr>
      <vt:lpstr>PowerPoint Presentation</vt:lpstr>
      <vt:lpstr>Reliabilitas</vt:lpstr>
      <vt:lpstr>Intepretasi Reliabilitas</vt:lpstr>
      <vt:lpstr>Intepretasi 1</vt:lpstr>
      <vt:lpstr>Intepretasi 2</vt:lpstr>
      <vt:lpstr>PowerPoint Presentation</vt:lpstr>
      <vt:lpstr>Intepretasi 3</vt:lpstr>
      <vt:lpstr>PowerPoint Presentation</vt:lpstr>
      <vt:lpstr>Intepretasi 4</vt:lpstr>
      <vt:lpstr>Intepretasi 5</vt:lpstr>
      <vt:lpstr>Intepretasi 6</vt:lpstr>
      <vt:lpstr>PowerPoint Presentation</vt:lpstr>
      <vt:lpstr>PowerPoint Presentation</vt:lpstr>
      <vt:lpstr>Pendekatan Tes Ulang</vt:lpstr>
      <vt:lpstr>PowerPoint Presentation</vt:lpstr>
      <vt:lpstr>Tes Paralel</vt:lpstr>
      <vt:lpstr>PowerPoint Presentation</vt:lpstr>
      <vt:lpstr>Konsistensi Internal</vt:lpstr>
      <vt:lpstr>Berbagai Macam Teknik Pembelahan</vt:lpstr>
      <vt:lpstr>Random</vt:lpstr>
      <vt:lpstr>Ganjil-Genap</vt:lpstr>
      <vt:lpstr>Matched Random Subsets</vt:lpstr>
      <vt:lpstr>PowerPoint Presentation</vt:lpstr>
      <vt:lpstr>PowerPoint Presentation</vt:lpstr>
      <vt:lpstr>PowerPoint Presentation</vt:lpstr>
      <vt:lpstr>PowerPoint Presentation</vt:lpstr>
      <vt:lpstr>VALIDITAS</vt:lpstr>
      <vt:lpstr>Content Validity</vt:lpstr>
      <vt:lpstr>PowerPoint Presentation</vt:lpstr>
      <vt:lpstr>Construct Validity</vt:lpstr>
      <vt:lpstr>Multi Trait – Multi Method</vt:lpstr>
      <vt:lpstr>PowerPoint Presentation</vt:lpstr>
      <vt:lpstr>PowerPoint Presentation</vt:lpstr>
      <vt:lpstr>PowerPoint Presentation</vt:lpstr>
      <vt:lpstr>FACTORIAL VALIDITY</vt:lpstr>
      <vt:lpstr>Analisis Faktor (1)</vt:lpstr>
      <vt:lpstr>Analisis Faktor (1)</vt:lpstr>
      <vt:lpstr>Analisis Faktor (2)</vt:lpstr>
      <vt:lpstr>Analisis Faktor (2)</vt:lpstr>
      <vt:lpstr>Kesulitan menentukan sumbu pada sub tes III ???..</vt:lpstr>
      <vt:lpstr>Perhatikan posisi sub tes III berikut :</vt:lpstr>
      <vt:lpstr>Sebuah alat ukur  Motivasi dibuat berdasarkan blue print berikut :</vt:lpstr>
      <vt:lpstr>Uji Persyaratan Analisis</vt:lpstr>
      <vt:lpstr>Uji Persyaratan Analisis</vt:lpstr>
      <vt:lpstr>Component Matrix</vt:lpstr>
      <vt:lpstr>Seleksi Item dengan analisis faktor</vt:lpstr>
      <vt:lpstr>CRITERION VALIDITY</vt:lpstr>
      <vt:lpstr>PowerPoint Presentation</vt:lpstr>
      <vt:lpstr>PowerPoint Presentation</vt:lpstr>
      <vt:lpstr>PowerPoint Presentation</vt:lpstr>
    </vt:vector>
  </TitlesOfParts>
  <Company>Acer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PSIKOMETRI</dc:title>
  <dc:creator>Valued Acer Customer</dc:creator>
  <cp:lastModifiedBy>Selviana</cp:lastModifiedBy>
  <cp:revision>89</cp:revision>
  <dcterms:created xsi:type="dcterms:W3CDTF">2009-11-21T12:20:49Z</dcterms:created>
  <dcterms:modified xsi:type="dcterms:W3CDTF">2022-04-21T13:00:14Z</dcterms:modified>
</cp:coreProperties>
</file>